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vsdx" ContentType="application/vnd.ms-visio.drawing"/>
  <Default Extension="vml" ContentType="application/vnd.openxmlformats-officedocument.vmlDrawing"/>
  <Default Extension="gif" ContentType="image/gif"/>
  <Default Extension="tiff" ContentType="image/tiff"/>
  <Default Extension="sldx" ContentType="application/vnd.openxmlformats-officedocument.presentationml.slide"/>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5">
  <p:sldMasterIdLst>
    <p:sldMasterId id="2147483648" r:id="rId1"/>
  </p:sldMasterIdLst>
  <p:notesMasterIdLst>
    <p:notesMasterId r:id="rId118"/>
  </p:notesMasterIdLst>
  <p:sldIdLst>
    <p:sldId id="256" r:id="rId2"/>
    <p:sldId id="258" r:id="rId3"/>
    <p:sldId id="257"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314" r:id="rId18"/>
    <p:sldId id="273" r:id="rId19"/>
    <p:sldId id="272"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5" r:id="rId60"/>
    <p:sldId id="316" r:id="rId61"/>
    <p:sldId id="317" r:id="rId62"/>
    <p:sldId id="318" r:id="rId63"/>
    <p:sldId id="322" r:id="rId64"/>
    <p:sldId id="319" r:id="rId65"/>
    <p:sldId id="320" r:id="rId66"/>
    <p:sldId id="321" r:id="rId67"/>
    <p:sldId id="323" r:id="rId68"/>
    <p:sldId id="324" r:id="rId69"/>
    <p:sldId id="325" r:id="rId70"/>
    <p:sldId id="326" r:id="rId71"/>
    <p:sldId id="327" r:id="rId72"/>
    <p:sldId id="328" r:id="rId73"/>
    <p:sldId id="329" r:id="rId74"/>
    <p:sldId id="330" r:id="rId75"/>
    <p:sldId id="331" r:id="rId76"/>
    <p:sldId id="332" r:id="rId77"/>
    <p:sldId id="333" r:id="rId78"/>
    <p:sldId id="334" r:id="rId79"/>
    <p:sldId id="355"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 id="349" r:id="rId95"/>
    <p:sldId id="350" r:id="rId96"/>
    <p:sldId id="351" r:id="rId97"/>
    <p:sldId id="352" r:id="rId98"/>
    <p:sldId id="353" r:id="rId99"/>
    <p:sldId id="354" r:id="rId100"/>
    <p:sldId id="356" r:id="rId101"/>
    <p:sldId id="357" r:id="rId102"/>
    <p:sldId id="359" r:id="rId103"/>
    <p:sldId id="358" r:id="rId104"/>
    <p:sldId id="360" r:id="rId105"/>
    <p:sldId id="361" r:id="rId106"/>
    <p:sldId id="362" r:id="rId107"/>
    <p:sldId id="363" r:id="rId108"/>
    <p:sldId id="364" r:id="rId109"/>
    <p:sldId id="366" r:id="rId110"/>
    <p:sldId id="365" r:id="rId111"/>
    <p:sldId id="367" r:id="rId112"/>
    <p:sldId id="369" r:id="rId113"/>
    <p:sldId id="370" r:id="rId114"/>
    <p:sldId id="371" r:id="rId115"/>
    <p:sldId id="372" r:id="rId116"/>
    <p:sldId id="368" r:id="rId117"/>
  </p:sldIdLst>
  <p:sldSz cx="6858000" cy="9144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既定のセクション" id="{D480BEA6-08C7-4DA8-8A2F-140EBD30FB03}">
          <p14:sldIdLst>
            <p14:sldId id="256"/>
            <p14:sldId id="258"/>
            <p14:sldId id="257"/>
            <p14:sldId id="259"/>
            <p14:sldId id="260"/>
            <p14:sldId id="261"/>
            <p14:sldId id="262"/>
            <p14:sldId id="263"/>
            <p14:sldId id="264"/>
            <p14:sldId id="265"/>
            <p14:sldId id="266"/>
            <p14:sldId id="267"/>
            <p14:sldId id="268"/>
            <p14:sldId id="269"/>
            <p14:sldId id="270"/>
            <p14:sldId id="271"/>
            <p14:sldId id="314"/>
            <p14:sldId id="273"/>
            <p14:sldId id="272"/>
            <p14:sldId id="274"/>
            <p14:sldId id="275"/>
            <p14:sldId id="276"/>
            <p14:sldId id="277"/>
            <p14:sldId id="278"/>
            <p14:sldId id="279"/>
            <p14:sldId id="280"/>
            <p14:sldId id="281"/>
            <p14:sldId id="282"/>
            <p14:sldId id="283"/>
            <p14:sldId id="284"/>
            <p14:sldId id="285"/>
            <p14:sldId id="286"/>
            <p14:sldId id="287"/>
            <p14:sldId id="288"/>
            <p14:sldId id="289"/>
            <p14:sldId id="290"/>
            <p14:sldId id="292"/>
            <p14:sldId id="293"/>
            <p14:sldId id="294"/>
            <p14:sldId id="295"/>
            <p14:sldId id="296"/>
            <p14:sldId id="297"/>
            <p14:sldId id="298"/>
            <p14:sldId id="299"/>
            <p14:sldId id="300"/>
            <p14:sldId id="301"/>
            <p14:sldId id="302"/>
            <p14:sldId id="303"/>
            <p14:sldId id="304"/>
            <p14:sldId id="305"/>
            <p14:sldId id="306"/>
            <p14:sldId id="307"/>
            <p14:sldId id="308"/>
            <p14:sldId id="309"/>
            <p14:sldId id="310"/>
            <p14:sldId id="311"/>
            <p14:sldId id="312"/>
            <p14:sldId id="313"/>
            <p14:sldId id="315"/>
            <p14:sldId id="316"/>
            <p14:sldId id="317"/>
            <p14:sldId id="318"/>
            <p14:sldId id="322"/>
            <p14:sldId id="319"/>
            <p14:sldId id="320"/>
            <p14:sldId id="321"/>
            <p14:sldId id="323"/>
            <p14:sldId id="324"/>
            <p14:sldId id="325"/>
            <p14:sldId id="326"/>
            <p14:sldId id="327"/>
            <p14:sldId id="328"/>
            <p14:sldId id="329"/>
            <p14:sldId id="330"/>
            <p14:sldId id="331"/>
            <p14:sldId id="332"/>
            <p14:sldId id="333"/>
            <p14:sldId id="334"/>
            <p14:sldId id="355"/>
            <p14:sldId id="335"/>
            <p14:sldId id="336"/>
            <p14:sldId id="337"/>
            <p14:sldId id="338"/>
            <p14:sldId id="339"/>
            <p14:sldId id="340"/>
            <p14:sldId id="341"/>
            <p14:sldId id="342"/>
            <p14:sldId id="343"/>
            <p14:sldId id="344"/>
            <p14:sldId id="345"/>
            <p14:sldId id="346"/>
            <p14:sldId id="347"/>
            <p14:sldId id="348"/>
            <p14:sldId id="349"/>
            <p14:sldId id="350"/>
            <p14:sldId id="351"/>
            <p14:sldId id="352"/>
            <p14:sldId id="353"/>
            <p14:sldId id="354"/>
            <p14:sldId id="356"/>
            <p14:sldId id="357"/>
            <p14:sldId id="359"/>
            <p14:sldId id="358"/>
            <p14:sldId id="360"/>
            <p14:sldId id="361"/>
            <p14:sldId id="362"/>
            <p14:sldId id="363"/>
            <p14:sldId id="364"/>
            <p14:sldId id="366"/>
            <p14:sldId id="365"/>
            <p14:sldId id="367"/>
            <p14:sldId id="369"/>
            <p14:sldId id="370"/>
            <p14:sldId id="371"/>
            <p14:sldId id="372"/>
            <p14:sldId id="368"/>
          </p14:sldIdLst>
        </p14:section>
      </p14:sectionLst>
    </p:ext>
    <p:ext uri="{EFAFB233-063F-42B5-8137-9DF3F51BA10A}">
      <p15:sldGuideLst xmlns:p15="http://schemas.microsoft.com/office/powerpoint/2012/main" xmlns="">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162" autoAdjust="0"/>
    <p:restoredTop sz="94562" autoAdjust="0"/>
  </p:normalViewPr>
  <p:slideViewPr>
    <p:cSldViewPr>
      <p:cViewPr varScale="1">
        <p:scale>
          <a:sx n="62" d="100"/>
          <a:sy n="62" d="100"/>
        </p:scale>
        <p:origin x="-1904" y="-68"/>
      </p:cViewPr>
      <p:guideLst>
        <p:guide orient="horz" pos="2880"/>
        <p:guide pos="216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microsoft.com/office/2015/10/relationships/revisionInfo" Target="revisionInfo.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6.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69.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04.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4383C70-A292-4D36-9A65-98417E7316F1}" type="datetimeFigureOut">
              <a:rPr kumimoji="1" lang="ja-JP" altLang="en-US" smtClean="0"/>
              <a:t>2018/1/23</a:t>
            </a:fld>
            <a:endParaRPr kumimoji="1" lang="ja-JP" altLang="en-US"/>
          </a:p>
        </p:txBody>
      </p:sp>
      <p:sp>
        <p:nvSpPr>
          <p:cNvPr id="4" name="スライド イメージ プレースホルダー 3"/>
          <p:cNvSpPr>
            <a:spLocks noGrp="1" noRot="1" noChangeAspect="1"/>
          </p:cNvSpPr>
          <p:nvPr>
            <p:ph type="sldImg" idx="2"/>
          </p:nvPr>
        </p:nvSpPr>
        <p:spPr>
          <a:xfrm>
            <a:off x="2143125" y="685800"/>
            <a:ext cx="2571750" cy="34290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0663B31-F458-4D4F-834C-8DCF538A2933}" type="slidenum">
              <a:rPr kumimoji="1" lang="ja-JP" altLang="en-US" smtClean="0"/>
              <a:t>‹#›</a:t>
            </a:fld>
            <a:endParaRPr kumimoji="1" lang="ja-JP" altLang="en-US"/>
          </a:p>
        </p:txBody>
      </p:sp>
    </p:spTree>
    <p:extLst>
      <p:ext uri="{BB962C8B-B14F-4D97-AF65-F5344CB8AC3E}">
        <p14:creationId xmlns:p14="http://schemas.microsoft.com/office/powerpoint/2010/main" val="136699818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0663B31-F458-4D4F-834C-8DCF538A2933}" type="slidenum">
              <a:rPr kumimoji="1" lang="ja-JP" altLang="en-US" smtClean="0"/>
              <a:t>88</a:t>
            </a:fld>
            <a:endParaRPr kumimoji="1" lang="ja-JP" altLang="en-US"/>
          </a:p>
        </p:txBody>
      </p:sp>
    </p:spTree>
    <p:extLst>
      <p:ext uri="{BB962C8B-B14F-4D97-AF65-F5344CB8AC3E}">
        <p14:creationId xmlns:p14="http://schemas.microsoft.com/office/powerpoint/2010/main" val="11832801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514350" y="2840568"/>
            <a:ext cx="5829300" cy="1960033"/>
          </a:xfrm>
        </p:spPr>
        <p:txBody>
          <a:bodyPr/>
          <a:lstStyle/>
          <a:p>
            <a:r>
              <a:rPr kumimoji="1" lang="ja-JP" altLang="en-US"/>
              <a:t>マスタ タイトルの書式設定</a:t>
            </a:r>
          </a:p>
        </p:txBody>
      </p:sp>
      <p:sp>
        <p:nvSpPr>
          <p:cNvPr id="3" name="サブタイトル 2"/>
          <p:cNvSpPr>
            <a:spLocks noGrp="1"/>
          </p:cNvSpPr>
          <p:nvPr>
            <p:ph type="subTitle" idx="1"/>
          </p:nvPr>
        </p:nvSpPr>
        <p:spPr>
          <a:xfrm>
            <a:off x="1028700" y="5181600"/>
            <a:ext cx="4800600" cy="23368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ja-JP" altLang="en-US"/>
              <a:t>マスタ サブタイトルの書式設定</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2018/1/23</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縦書きテキスト プレースホルダ 2"/>
          <p:cNvSpPr>
            <a:spLocks noGrp="1"/>
          </p:cNvSpPr>
          <p:nvPr>
            <p:ph type="body" orient="vert" idx="1"/>
          </p:nvPr>
        </p:nvSpPr>
        <p:spPr/>
        <p:txBody>
          <a:bodyPr vert="eaVert"/>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2018/1/23</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4972050" y="366185"/>
            <a:ext cx="1543050" cy="7802033"/>
          </a:xfrm>
        </p:spPr>
        <p:txBody>
          <a:bodyPr vert="eaVert"/>
          <a:lstStyle/>
          <a:p>
            <a:r>
              <a:rPr kumimoji="1" lang="ja-JP" altLang="en-US"/>
              <a:t>マスタ タイトルの書式設定</a:t>
            </a:r>
          </a:p>
        </p:txBody>
      </p:sp>
      <p:sp>
        <p:nvSpPr>
          <p:cNvPr id="3" name="縦書きテキスト プレースホルダ 2"/>
          <p:cNvSpPr>
            <a:spLocks noGrp="1"/>
          </p:cNvSpPr>
          <p:nvPr>
            <p:ph type="body" orient="vert" idx="1"/>
          </p:nvPr>
        </p:nvSpPr>
        <p:spPr>
          <a:xfrm>
            <a:off x="342900" y="366185"/>
            <a:ext cx="4514850" cy="7802033"/>
          </a:xfrm>
        </p:spPr>
        <p:txBody>
          <a:bodyPr vert="eaVert"/>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2018/1/23</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コンテンツ プレースホルダ 2"/>
          <p:cNvSpPr>
            <a:spLocks noGrp="1"/>
          </p:cNvSpPr>
          <p:nvPr>
            <p:ph idx="1"/>
          </p:nvPr>
        </p:nvSpPr>
        <p:spPr/>
        <p:txBody>
          <a:body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2018/1/23</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541735" y="5875867"/>
            <a:ext cx="5829300" cy="1816100"/>
          </a:xfrm>
        </p:spPr>
        <p:txBody>
          <a:bodyPr anchor="t"/>
          <a:lstStyle>
            <a:lvl1pPr algn="l">
              <a:defRPr sz="4000" b="1" cap="all"/>
            </a:lvl1pPr>
          </a:lstStyle>
          <a:p>
            <a:r>
              <a:rPr kumimoji="1" lang="ja-JP" altLang="en-US"/>
              <a:t>マスタ タイトルの書式設定</a:t>
            </a:r>
          </a:p>
        </p:txBody>
      </p:sp>
      <p:sp>
        <p:nvSpPr>
          <p:cNvPr id="3" name="テキスト プレースホルダ 2"/>
          <p:cNvSpPr>
            <a:spLocks noGrp="1"/>
          </p:cNvSpPr>
          <p:nvPr>
            <p:ph type="body" idx="1"/>
          </p:nvPr>
        </p:nvSpPr>
        <p:spPr>
          <a:xfrm>
            <a:off x="541735" y="3875618"/>
            <a:ext cx="5829300" cy="2000249"/>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kumimoji="1" lang="ja-JP" altLang="en-US"/>
              <a:t>マスタ テキストの書式設定</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2018/1/23</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コンテンツ プレースホルダ 2"/>
          <p:cNvSpPr>
            <a:spLocks noGrp="1"/>
          </p:cNvSpPr>
          <p:nvPr>
            <p:ph sz="half" idx="1"/>
          </p:nvPr>
        </p:nvSpPr>
        <p:spPr>
          <a:xfrm>
            <a:off x="342900" y="2133601"/>
            <a:ext cx="3028950" cy="603461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 3"/>
          <p:cNvSpPr>
            <a:spLocks noGrp="1"/>
          </p:cNvSpPr>
          <p:nvPr>
            <p:ph sz="half" idx="2"/>
          </p:nvPr>
        </p:nvSpPr>
        <p:spPr>
          <a:xfrm>
            <a:off x="3486150" y="2133601"/>
            <a:ext cx="3028950" cy="603461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2018/1/23</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kumimoji="1" lang="ja-JP" altLang="en-US"/>
              <a:t>マスタ タイトルの書式設定</a:t>
            </a:r>
          </a:p>
        </p:txBody>
      </p:sp>
      <p:sp>
        <p:nvSpPr>
          <p:cNvPr id="3" name="テキスト プレースホルダ 2"/>
          <p:cNvSpPr>
            <a:spLocks noGrp="1"/>
          </p:cNvSpPr>
          <p:nvPr>
            <p:ph type="body" idx="1"/>
          </p:nvPr>
        </p:nvSpPr>
        <p:spPr>
          <a:xfrm>
            <a:off x="342900" y="2046817"/>
            <a:ext cx="3030141" cy="85301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 テキストの書式設定</a:t>
            </a:r>
          </a:p>
        </p:txBody>
      </p:sp>
      <p:sp>
        <p:nvSpPr>
          <p:cNvPr id="4" name="コンテンツ プレースホルダ 3"/>
          <p:cNvSpPr>
            <a:spLocks noGrp="1"/>
          </p:cNvSpPr>
          <p:nvPr>
            <p:ph sz="half" idx="2"/>
          </p:nvPr>
        </p:nvSpPr>
        <p:spPr>
          <a:xfrm>
            <a:off x="342900" y="2899833"/>
            <a:ext cx="3030141" cy="526838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 4"/>
          <p:cNvSpPr>
            <a:spLocks noGrp="1"/>
          </p:cNvSpPr>
          <p:nvPr>
            <p:ph type="body" sz="quarter" idx="3"/>
          </p:nvPr>
        </p:nvSpPr>
        <p:spPr>
          <a:xfrm>
            <a:off x="3483769" y="2046817"/>
            <a:ext cx="3031331" cy="85301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 テキストの書式設定</a:t>
            </a:r>
          </a:p>
        </p:txBody>
      </p:sp>
      <p:sp>
        <p:nvSpPr>
          <p:cNvPr id="6" name="コンテンツ プレースホルダ 5"/>
          <p:cNvSpPr>
            <a:spLocks noGrp="1"/>
          </p:cNvSpPr>
          <p:nvPr>
            <p:ph sz="quarter" idx="4"/>
          </p:nvPr>
        </p:nvSpPr>
        <p:spPr>
          <a:xfrm>
            <a:off x="3483769" y="2899833"/>
            <a:ext cx="3031331" cy="526838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 6"/>
          <p:cNvSpPr>
            <a:spLocks noGrp="1"/>
          </p:cNvSpPr>
          <p:nvPr>
            <p:ph type="dt" sz="half" idx="10"/>
          </p:nvPr>
        </p:nvSpPr>
        <p:spPr/>
        <p:txBody>
          <a:bodyPr/>
          <a:lstStyle/>
          <a:p>
            <a:fld id="{E90ED720-0104-4369-84BC-D37694168613}" type="datetimeFigureOut">
              <a:rPr kumimoji="1" lang="ja-JP" altLang="en-US" smtClean="0"/>
              <a:t>2018/1/23</a:t>
            </a:fld>
            <a:endParaRPr kumimoji="1" lang="ja-JP" altLang="en-US"/>
          </a:p>
        </p:txBody>
      </p:sp>
      <p:sp>
        <p:nvSpPr>
          <p:cNvPr id="8" name="フッター プレースホルダ 7"/>
          <p:cNvSpPr>
            <a:spLocks noGrp="1"/>
          </p:cNvSpPr>
          <p:nvPr>
            <p:ph type="ftr" sz="quarter" idx="11"/>
          </p:nvPr>
        </p:nvSpPr>
        <p:spPr/>
        <p:txBody>
          <a:bodyPr/>
          <a:lstStyle/>
          <a:p>
            <a:endParaRPr kumimoji="1" lang="ja-JP" altLang="en-US"/>
          </a:p>
        </p:txBody>
      </p:sp>
      <p:sp>
        <p:nvSpPr>
          <p:cNvPr id="9" name="スライド番号プレースホルダ 8"/>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日付プレースホルダ 2"/>
          <p:cNvSpPr>
            <a:spLocks noGrp="1"/>
          </p:cNvSpPr>
          <p:nvPr>
            <p:ph type="dt" sz="half" idx="10"/>
          </p:nvPr>
        </p:nvSpPr>
        <p:spPr/>
        <p:txBody>
          <a:bodyPr/>
          <a:lstStyle/>
          <a:p>
            <a:fld id="{E90ED720-0104-4369-84BC-D37694168613}" type="datetimeFigureOut">
              <a:rPr kumimoji="1" lang="ja-JP" altLang="en-US" smtClean="0"/>
              <a:t>2018/1/23</a:t>
            </a:fld>
            <a:endParaRPr kumimoji="1" lang="ja-JP" altLang="en-US"/>
          </a:p>
        </p:txBody>
      </p:sp>
      <p:sp>
        <p:nvSpPr>
          <p:cNvPr id="4" name="フッター プレースホルダ 3"/>
          <p:cNvSpPr>
            <a:spLocks noGrp="1"/>
          </p:cNvSpPr>
          <p:nvPr>
            <p:ph type="ftr" sz="quarter" idx="11"/>
          </p:nvPr>
        </p:nvSpPr>
        <p:spPr/>
        <p:txBody>
          <a:bodyPr/>
          <a:lstStyle/>
          <a:p>
            <a:endParaRPr kumimoji="1" lang="ja-JP" altLang="en-US"/>
          </a:p>
        </p:txBody>
      </p:sp>
      <p:sp>
        <p:nvSpPr>
          <p:cNvPr id="5" name="スライド番号プレースホルダ 4"/>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 1"/>
          <p:cNvSpPr>
            <a:spLocks noGrp="1"/>
          </p:cNvSpPr>
          <p:nvPr>
            <p:ph type="dt" sz="half" idx="10"/>
          </p:nvPr>
        </p:nvSpPr>
        <p:spPr/>
        <p:txBody>
          <a:bodyPr/>
          <a:lstStyle/>
          <a:p>
            <a:fld id="{E90ED720-0104-4369-84BC-D37694168613}" type="datetimeFigureOut">
              <a:rPr kumimoji="1" lang="ja-JP" altLang="en-US" smtClean="0"/>
              <a:t>2018/1/23</a:t>
            </a:fld>
            <a:endParaRPr kumimoji="1" lang="ja-JP" altLang="en-US"/>
          </a:p>
        </p:txBody>
      </p:sp>
      <p:sp>
        <p:nvSpPr>
          <p:cNvPr id="3" name="フッター プレースホルダ 2"/>
          <p:cNvSpPr>
            <a:spLocks noGrp="1"/>
          </p:cNvSpPr>
          <p:nvPr>
            <p:ph type="ftr" sz="quarter" idx="11"/>
          </p:nvPr>
        </p:nvSpPr>
        <p:spPr/>
        <p:txBody>
          <a:bodyPr/>
          <a:lstStyle/>
          <a:p>
            <a:endParaRPr kumimoji="1" lang="ja-JP" altLang="en-US"/>
          </a:p>
        </p:txBody>
      </p:sp>
      <p:sp>
        <p:nvSpPr>
          <p:cNvPr id="4" name="スライド番号プレースホルダ 3"/>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342900" y="364067"/>
            <a:ext cx="2256235" cy="1549400"/>
          </a:xfrm>
        </p:spPr>
        <p:txBody>
          <a:bodyPr anchor="b"/>
          <a:lstStyle>
            <a:lvl1pPr algn="l">
              <a:defRPr sz="2000" b="1"/>
            </a:lvl1pPr>
          </a:lstStyle>
          <a:p>
            <a:r>
              <a:rPr kumimoji="1" lang="ja-JP" altLang="en-US"/>
              <a:t>マスタ タイトルの書式設定</a:t>
            </a:r>
          </a:p>
        </p:txBody>
      </p:sp>
      <p:sp>
        <p:nvSpPr>
          <p:cNvPr id="3" name="コンテンツ プレースホルダ 2"/>
          <p:cNvSpPr>
            <a:spLocks noGrp="1"/>
          </p:cNvSpPr>
          <p:nvPr>
            <p:ph idx="1"/>
          </p:nvPr>
        </p:nvSpPr>
        <p:spPr>
          <a:xfrm>
            <a:off x="2681287" y="364067"/>
            <a:ext cx="3833813" cy="780415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 3"/>
          <p:cNvSpPr>
            <a:spLocks noGrp="1"/>
          </p:cNvSpPr>
          <p:nvPr>
            <p:ph type="body" sz="half" idx="2"/>
          </p:nvPr>
        </p:nvSpPr>
        <p:spPr>
          <a:xfrm>
            <a:off x="342900" y="1913467"/>
            <a:ext cx="2256235" cy="625475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a:t>マスタ テキストの書式設定</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2018/1/23</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344216" y="6400800"/>
            <a:ext cx="4114800" cy="755651"/>
          </a:xfrm>
        </p:spPr>
        <p:txBody>
          <a:bodyPr anchor="b"/>
          <a:lstStyle>
            <a:lvl1pPr algn="l">
              <a:defRPr sz="2000" b="1"/>
            </a:lvl1pPr>
          </a:lstStyle>
          <a:p>
            <a:r>
              <a:rPr kumimoji="1" lang="ja-JP" altLang="en-US"/>
              <a:t>マスタ タイトルの書式設定</a:t>
            </a:r>
          </a:p>
        </p:txBody>
      </p:sp>
      <p:sp>
        <p:nvSpPr>
          <p:cNvPr id="3" name="図プレースホルダ 2"/>
          <p:cNvSpPr>
            <a:spLocks noGrp="1"/>
          </p:cNvSpPr>
          <p:nvPr>
            <p:ph type="pic" idx="1"/>
          </p:nvPr>
        </p:nvSpPr>
        <p:spPr>
          <a:xfrm>
            <a:off x="1344216" y="817033"/>
            <a:ext cx="4114800" cy="54864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 3"/>
          <p:cNvSpPr>
            <a:spLocks noGrp="1"/>
          </p:cNvSpPr>
          <p:nvPr>
            <p:ph type="body" sz="half" idx="2"/>
          </p:nvPr>
        </p:nvSpPr>
        <p:spPr>
          <a:xfrm>
            <a:off x="1344216" y="7156451"/>
            <a:ext cx="4114800" cy="107314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a:t>マスタ テキストの書式設定</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2018/1/23</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 1"/>
          <p:cNvSpPr>
            <a:spLocks noGrp="1"/>
          </p:cNvSpPr>
          <p:nvPr>
            <p:ph type="title"/>
          </p:nvPr>
        </p:nvSpPr>
        <p:spPr>
          <a:xfrm>
            <a:off x="342900" y="366184"/>
            <a:ext cx="6172200" cy="1524000"/>
          </a:xfrm>
          <a:prstGeom prst="rect">
            <a:avLst/>
          </a:prstGeom>
        </p:spPr>
        <p:txBody>
          <a:bodyPr vert="horz" lIns="91440" tIns="45720" rIns="91440" bIns="45720" rtlCol="0" anchor="ctr">
            <a:normAutofit/>
          </a:bodyPr>
          <a:lstStyle/>
          <a:p>
            <a:r>
              <a:rPr kumimoji="1" lang="ja-JP" altLang="en-US"/>
              <a:t>マスタ タイトルの書式設定</a:t>
            </a:r>
          </a:p>
        </p:txBody>
      </p:sp>
      <p:sp>
        <p:nvSpPr>
          <p:cNvPr id="3" name="テキスト プレースホルダ 2"/>
          <p:cNvSpPr>
            <a:spLocks noGrp="1"/>
          </p:cNvSpPr>
          <p:nvPr>
            <p:ph type="body" idx="1"/>
          </p:nvPr>
        </p:nvSpPr>
        <p:spPr>
          <a:xfrm>
            <a:off x="342900" y="2133601"/>
            <a:ext cx="6172200" cy="6034617"/>
          </a:xfrm>
          <a:prstGeom prst="rect">
            <a:avLst/>
          </a:prstGeom>
        </p:spPr>
        <p:txBody>
          <a:bodyPr vert="horz" lIns="91440" tIns="45720" rIns="91440" bIns="45720" rtlCol="0">
            <a:normAutofit/>
          </a:body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2"/>
          </p:nvPr>
        </p:nvSpPr>
        <p:spPr>
          <a:xfrm>
            <a:off x="342900" y="8475134"/>
            <a:ext cx="1600200" cy="486833"/>
          </a:xfrm>
          <a:prstGeom prst="rect">
            <a:avLst/>
          </a:prstGeom>
        </p:spPr>
        <p:txBody>
          <a:bodyPr vert="horz" lIns="91440" tIns="45720" rIns="91440" bIns="45720" rtlCol="0" anchor="ctr"/>
          <a:lstStyle>
            <a:lvl1pPr algn="l">
              <a:defRPr sz="1200">
                <a:solidFill>
                  <a:schemeClr val="tx1">
                    <a:tint val="75000"/>
                  </a:schemeClr>
                </a:solidFill>
              </a:defRPr>
            </a:lvl1pPr>
          </a:lstStyle>
          <a:p>
            <a:fld id="{E90ED720-0104-4369-84BC-D37694168613}" type="datetimeFigureOut">
              <a:rPr kumimoji="1" lang="ja-JP" altLang="en-US" smtClean="0"/>
              <a:t>2018/1/23</a:t>
            </a:fld>
            <a:endParaRPr kumimoji="1" lang="ja-JP" altLang="en-US"/>
          </a:p>
        </p:txBody>
      </p:sp>
      <p:sp>
        <p:nvSpPr>
          <p:cNvPr id="5" name="フッター プレースホルダ 4"/>
          <p:cNvSpPr>
            <a:spLocks noGrp="1"/>
          </p:cNvSpPr>
          <p:nvPr>
            <p:ph type="ftr" sz="quarter" idx="3"/>
          </p:nvPr>
        </p:nvSpPr>
        <p:spPr>
          <a:xfrm>
            <a:off x="2343150" y="8475134"/>
            <a:ext cx="2171700" cy="486833"/>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 5"/>
          <p:cNvSpPr>
            <a:spLocks noGrp="1"/>
          </p:cNvSpPr>
          <p:nvPr>
            <p:ph type="sldNum" sz="quarter" idx="4"/>
          </p:nvPr>
        </p:nvSpPr>
        <p:spPr>
          <a:xfrm>
            <a:off x="4914900" y="8475134"/>
            <a:ext cx="1600200" cy="486833"/>
          </a:xfrm>
          <a:prstGeom prst="rect">
            <a:avLst/>
          </a:prstGeom>
        </p:spPr>
        <p:txBody>
          <a:bodyPr vert="horz" lIns="91440" tIns="45720" rIns="91440" bIns="45720" rtlCol="0" anchor="ctr"/>
          <a:lstStyle>
            <a:lvl1pPr algn="r">
              <a:defRPr sz="1200">
                <a:solidFill>
                  <a:schemeClr val="tx1">
                    <a:tint val="75000"/>
                  </a:schemeClr>
                </a:solidFill>
              </a:defRPr>
            </a:lvl1pPr>
          </a:lstStyle>
          <a:p>
            <a:fld id="{D2D8002D-B5B0-4BAC-B1F6-782DDCCE6D9C}" type="slidenum">
              <a:rPr kumimoji="1" lang="ja-JP" altLang="en-US" smtClean="0"/>
              <a:t>‹#›</a:t>
            </a:fld>
            <a:endParaRPr kumimoji="1" lang="ja-JP"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kumimoji="1"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image" Target="../media/image94.jpe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image" Target="../media/image103.tiff"/><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slideLayout" Target="../slideLayouts/slideLayout7.xml"/><Relationship Id="rId1" Type="http://schemas.openxmlformats.org/officeDocument/2006/relationships/vmlDrawing" Target="../drawings/vmlDrawing3.vml"/><Relationship Id="rId5" Type="http://schemas.openxmlformats.org/officeDocument/2006/relationships/image" Target="../media/image104.emf"/><Relationship Id="rId4" Type="http://schemas.openxmlformats.org/officeDocument/2006/relationships/oleObject" Target="../embeddings/oleObject1.bin"/></Relationships>
</file>

<file path=ppt/slides/_rels/slide111.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7.xml"/><Relationship Id="rId4" Type="http://schemas.openxmlformats.org/officeDocument/2006/relationships/image" Target="../media/image108.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image" Target="../media/image111.jpe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hyperlink" Target="https://sakura-gerrit1.glgit.car.jp.panasonic.com/" TargetMode="Externa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hyperlink" Target="%5bwhat%20is%5dSSL&amp;TSL.pdf" TargetMode="External"/><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3" Type="http://schemas.openxmlformats.org/officeDocument/2006/relationships/hyperlink" Target="https://ja.wikipedia.org/wiki/%E7%94%9F%E7%94%A3%E7%AE%A1%E7%90%86" TargetMode="External"/><Relationship Id="rId2" Type="http://schemas.openxmlformats.org/officeDocument/2006/relationships/image" Target="../media/image20.png"/><Relationship Id="rId1" Type="http://schemas.openxmlformats.org/officeDocument/2006/relationships/slideLayout" Target="../slideLayouts/slideLayout7.xml"/><Relationship Id="rId4" Type="http://schemas.openxmlformats.org/officeDocument/2006/relationships/hyperlink" Target="https://ja.wikipedia.org/wiki/%E5%93%81%E8%B3%AA%E7%AE%A1%E7%90%86" TargetMode="Externa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hyperlink" Target="http://www.sans.org/reading_room/whitepapers/dns/securing-dns-zone-transfer_868" TargetMode="External"/><Relationship Id="rId2" Type="http://schemas.openxmlformats.org/officeDocument/2006/relationships/hyperlink" Target="http://blog.ted.com/what-the-internet-looked-like-in-1982-a-closer-look-at-danny-hillis-vintage-directory-of-users/" TargetMode="Externa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23.jpeg"/><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package" Target="../embeddings/Microsoft_PowerPoint_Slide1.sldx"/><Relationship Id="rId2" Type="http://schemas.openxmlformats.org/officeDocument/2006/relationships/slideLayout" Target="../slideLayouts/slideLayout7.xml"/><Relationship Id="rId1" Type="http://schemas.openxmlformats.org/officeDocument/2006/relationships/vmlDrawing" Target="../drawings/vmlDrawing1.vml"/><Relationship Id="rId4" Type="http://schemas.openxmlformats.org/officeDocument/2006/relationships/image" Target="../media/image26.emf"/></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3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hyperlink" Target="https://en.wikipedia.org/wiki/Computer_science" TargetMode="External"/><Relationship Id="rId2" Type="http://schemas.openxmlformats.org/officeDocument/2006/relationships/hyperlink" Target="https://en.wikipedia.org/wiki/Telecommunication" TargetMode="Externa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36.gif"/><Relationship Id="rId2" Type="http://schemas.openxmlformats.org/officeDocument/2006/relationships/image" Target="../media/image35.gif"/><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hyperlink" Target="https://en.wikipedia.org/wiki/Random_access_memory" TargetMode="External"/><Relationship Id="rId2" Type="http://schemas.openxmlformats.org/officeDocument/2006/relationships/hyperlink" Target="https://en.wikipedia.org/wiki/Non-volatile_memory" TargetMode="External"/><Relationship Id="rId1" Type="http://schemas.openxmlformats.org/officeDocument/2006/relationships/slideLayout" Target="../slideLayouts/slideLayout7.xml"/><Relationship Id="rId4" Type="http://schemas.openxmlformats.org/officeDocument/2006/relationships/hyperlink" Target="https://en.wikipedia.org/wiki/Read-only_memory" TargetMode="External"/></Relationships>
</file>

<file path=ppt/slides/_rels/slide5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hyperlink" Target="http://iweb.mei.co.jp/gpat/patlics/" TargetMode="External"/><Relationship Id="rId2" Type="http://schemas.openxmlformats.org/officeDocument/2006/relationships/image" Target="../media/image40.png"/><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hyperlink" Target="https://pad10-m7gsec-repos.vserv.jp.panasonic.com/repos/trunk/source/secure/" TargetMode="Externa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jpeg"/><Relationship Id="rId1" Type="http://schemas.openxmlformats.org/officeDocument/2006/relationships/slideLayout" Target="../slideLayouts/slideLayout7.xml"/><Relationship Id="rId4" Type="http://schemas.openxmlformats.org/officeDocument/2006/relationships/image" Target="../media/image49.jpeg"/></Relationships>
</file>

<file path=ppt/slides/_rels/slide67.xml.rels><?xml version="1.0" encoding="UTF-8" standalone="yes"?>
<Relationships xmlns="http://schemas.openxmlformats.org/package/2006/relationships"><Relationship Id="rId8" Type="http://schemas.openxmlformats.org/officeDocument/2006/relationships/hyperlink" Target="https://en.wikipedia.org/wiki/Digital_audio_radio_service" TargetMode="External"/><Relationship Id="rId3" Type="http://schemas.openxmlformats.org/officeDocument/2006/relationships/hyperlink" Target="https://en.wikipedia.org/wiki/Electrical_connector" TargetMode="External"/><Relationship Id="rId7" Type="http://schemas.openxmlformats.org/officeDocument/2006/relationships/hyperlink" Target="https://en.wikipedia.org/wiki/Broadcasting" TargetMode="External"/><Relationship Id="rId12" Type="http://schemas.openxmlformats.org/officeDocument/2006/relationships/hyperlink" Target="https://en.wikipedia.org/wiki/Frame_(networking)" TargetMode="External"/><Relationship Id="rId2" Type="http://schemas.openxmlformats.org/officeDocument/2006/relationships/image" Target="../media/image50.jpeg"/><Relationship Id="rId1" Type="http://schemas.openxmlformats.org/officeDocument/2006/relationships/slideLayout" Target="../slideLayouts/slideLayout7.xml"/><Relationship Id="rId6" Type="http://schemas.openxmlformats.org/officeDocument/2006/relationships/hyperlink" Target="https://en.wikipedia.org/wiki/Digital_radio" TargetMode="External"/><Relationship Id="rId11" Type="http://schemas.openxmlformats.org/officeDocument/2006/relationships/hyperlink" Target="https://en.wikipedia.org/wiki/Controller_Area_Network" TargetMode="External"/><Relationship Id="rId5" Type="http://schemas.openxmlformats.org/officeDocument/2006/relationships/hyperlink" Target="https://en.wikipedia.org/w/index.php?title=FAKRA&amp;action=edit&amp;redlink=1" TargetMode="External"/><Relationship Id="rId10" Type="http://schemas.openxmlformats.org/officeDocument/2006/relationships/hyperlink" Target="https://en.wikipedia.org/wiki/Data_packet" TargetMode="External"/><Relationship Id="rId4" Type="http://schemas.openxmlformats.org/officeDocument/2006/relationships/hyperlink" Target="https://en.wikipedia.org/wiki/Radio_frequencies" TargetMode="External"/><Relationship Id="rId9" Type="http://schemas.openxmlformats.org/officeDocument/2006/relationships/hyperlink" Target="https://en.wikipedia.org/wiki/International_standard" TargetMode="Externa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58.gif"/><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hyperlink" Target="https://glgit.car.jp.panasonic.com/gerrit_m7g/#/admin/projects/m7g/MM/BaseSystem/source/pana/sec" TargetMode="External"/><Relationship Id="rId1" Type="http://schemas.openxmlformats.org/officeDocument/2006/relationships/slideLayout" Target="../slideLayouts/slideLayout7.xml"/><Relationship Id="rId4" Type="http://schemas.openxmlformats.org/officeDocument/2006/relationships/image" Target="../media/image61.png"/></Relationships>
</file>

<file path=ppt/slides/_rels/slide81.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7.xml"/><Relationship Id="rId4" Type="http://schemas.openxmlformats.org/officeDocument/2006/relationships/image" Target="../media/image65.emf"/></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package" Target="../embeddings/Microsoft_Visio___3333333333333222222222222222222222222222222222222222222222222222222222222222222222222222222222222.vsdx"/><Relationship Id="rId2" Type="http://schemas.openxmlformats.org/officeDocument/2006/relationships/slideLayout" Target="../slideLayouts/slideLayout7.xml"/><Relationship Id="rId1" Type="http://schemas.openxmlformats.org/officeDocument/2006/relationships/vmlDrawing" Target="../drawings/vmlDrawing2.vml"/><Relationship Id="rId5" Type="http://schemas.openxmlformats.org/officeDocument/2006/relationships/image" Target="../media/image70.png"/><Relationship Id="rId4" Type="http://schemas.openxmlformats.org/officeDocument/2006/relationships/image" Target="../media/image69.emf"/></Relationships>
</file>

<file path=ppt/slides/_rels/slide87.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73.png"/></Relationships>
</file>

<file path=ppt/slides/_rels/slide89.xml.rels><?xml version="1.0" encoding="UTF-8" standalone="yes"?>
<Relationships xmlns="http://schemas.openxmlformats.org/package/2006/relationships"><Relationship Id="rId3" Type="http://schemas.openxmlformats.org/officeDocument/2006/relationships/hyperlink" Target="http://www.smh-tech.com/flashrunner-devicecode-spec?variable=R7F7010143&amp;man1=Renesas" TargetMode="External"/><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7.xml"/><Relationship Id="rId5" Type="http://schemas.openxmlformats.org/officeDocument/2006/relationships/image" Target="../media/image80.png"/><Relationship Id="rId4" Type="http://schemas.openxmlformats.org/officeDocument/2006/relationships/image" Target="../media/image79.png"/></Relationships>
</file>

<file path=ppt/slides/_rels/slide94.xml.rels><?xml version="1.0" encoding="UTF-8" standalone="yes"?>
<Relationships xmlns="http://schemas.openxmlformats.org/package/2006/relationships"><Relationship Id="rId8" Type="http://schemas.openxmlformats.org/officeDocument/2006/relationships/hyperlink" Target="https://en.wikipedia.org/wiki/One-way_hash" TargetMode="External"/><Relationship Id="rId13" Type="http://schemas.openxmlformats.org/officeDocument/2006/relationships/hyperlink" Target="https://en.wikipedia.org/wiki/Kerberos_(protocol)#cite_note-4" TargetMode="External"/><Relationship Id="rId3" Type="http://schemas.openxmlformats.org/officeDocument/2006/relationships/hyperlink" Target="https://en.wikipedia.org/wiki/Key_distribution_center" TargetMode="External"/><Relationship Id="rId7" Type="http://schemas.openxmlformats.org/officeDocument/2006/relationships/hyperlink" Target="https://tools.ietf.org/html/rfc4556" TargetMode="External"/><Relationship Id="rId12" Type="http://schemas.openxmlformats.org/officeDocument/2006/relationships/hyperlink" Target="https://en.wikipedia.org/w/index.php?title=Kerberos_(protocol)&amp;action=edit&amp;section=9" TargetMode="External"/><Relationship Id="rId2" Type="http://schemas.openxmlformats.org/officeDocument/2006/relationships/image" Target="../media/image81.png"/><Relationship Id="rId1" Type="http://schemas.openxmlformats.org/officeDocument/2006/relationships/slideLayout" Target="../slideLayouts/slideLayout7.xml"/><Relationship Id="rId6" Type="http://schemas.openxmlformats.org/officeDocument/2006/relationships/hyperlink" Target="https://en.wikipedia.org/wiki/Client_(computing)" TargetMode="External"/><Relationship Id="rId11" Type="http://schemas.openxmlformats.org/officeDocument/2006/relationships/hyperlink" Target="https://en.wikipedia.org/w/index.php?title=Kerberos_(protocol)&amp;action=edit&amp;section=8" TargetMode="External"/><Relationship Id="rId5" Type="http://schemas.openxmlformats.org/officeDocument/2006/relationships/hyperlink" Target="https://en.wikipedia.org/w/index.php?title=Kerberos_(protocol)&amp;action=edit&amp;section=6" TargetMode="External"/><Relationship Id="rId10" Type="http://schemas.openxmlformats.org/officeDocument/2006/relationships/hyperlink" Target="https://en.wikipedia.org/wiki/Cleartext" TargetMode="External"/><Relationship Id="rId4" Type="http://schemas.openxmlformats.org/officeDocument/2006/relationships/hyperlink" Target="https://en.wikipedia.org/wiki/File:Kerberos.svg" TargetMode="External"/><Relationship Id="rId9" Type="http://schemas.openxmlformats.org/officeDocument/2006/relationships/hyperlink" Target="https://en.wikipedia.org/w/index.php?title=Kerberos_(protocol)&amp;action=edit&amp;section=7" TargetMode="External"/><Relationship Id="rId14" Type="http://schemas.openxmlformats.org/officeDocument/2006/relationships/hyperlink" Target="https://en.wikipedia.org/wiki/Kerberos_(protocol)#cite_note-5" TargetMode="External"/></Relationships>
</file>

<file path=ppt/slides/_rels/slide95.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image" Target="../media/image84.png"/><Relationship Id="rId7" Type="http://schemas.openxmlformats.org/officeDocument/2006/relationships/image" Target="../media/image88.png"/><Relationship Id="rId2" Type="http://schemas.openxmlformats.org/officeDocument/2006/relationships/image" Target="../media/image83.png"/><Relationship Id="rId1" Type="http://schemas.openxmlformats.org/officeDocument/2006/relationships/slideLayout" Target="../slideLayouts/slideLayout7.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s>
</file>

<file path=ppt/slides/_rels/slide98.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image" Target="../media/image90.png"/><Relationship Id="rId1" Type="http://schemas.openxmlformats.org/officeDocument/2006/relationships/slideLayout" Target="../slideLayouts/slideLayout7.xml"/><Relationship Id="rId4" Type="http://schemas.openxmlformats.org/officeDocument/2006/relationships/image" Target="../media/image92.png"/></Relationships>
</file>

<file path=ppt/slides/_rels/slide99.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5753"/>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a:t>In computing, the </a:t>
            </a:r>
            <a:r>
              <a:rPr lang="en-US" altLang="ja-JP" dirty="0">
                <a:solidFill>
                  <a:srgbClr val="FF0000"/>
                </a:solidFill>
              </a:rPr>
              <a:t>kernel</a:t>
            </a:r>
            <a:r>
              <a:rPr lang="en-US" altLang="ja-JP" dirty="0"/>
              <a:t> is a computer program that manages input/output requests from software, and translates them into data processing instructions for the central processing unit and other electronic components of a computer. The kernel is a fundamental part of a modern computer‘s operating system.</a:t>
            </a:r>
            <a:r>
              <a:rPr lang="ja-JP" altLang="en-US" dirty="0"/>
              <a:t>　</a:t>
            </a:r>
            <a:r>
              <a:rPr lang="en-US" altLang="ja-JP" dirty="0"/>
              <a:t>The kernel's primary function is to mediate access to the computer's resources</a:t>
            </a:r>
            <a:endParaRPr lang="ja-JP" altLang="en-US" dirty="0"/>
          </a:p>
        </p:txBody>
      </p:sp>
      <p:pic>
        <p:nvPicPr>
          <p:cNvPr id="1026" name="Picture 2" descr="https://upload.wikimedia.org/wikipedia/commons/thumb/8/8f/Kernel_Layout.svg/382px-Kernel_Layout.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9725" y="1979712"/>
            <a:ext cx="3638550" cy="2876551"/>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0" y="5173682"/>
            <a:ext cx="6858000" cy="3970318"/>
          </a:xfrm>
          <a:prstGeom prst="rect">
            <a:avLst/>
          </a:prstGeom>
        </p:spPr>
        <p:txBody>
          <a:bodyPr wrap="square">
            <a:spAutoFit/>
          </a:bodyPr>
          <a:lstStyle/>
          <a:p>
            <a:r>
              <a:rPr lang="en-US" altLang="ja-JP" u="sng" dirty="0"/>
              <a:t>System call </a:t>
            </a:r>
            <a:r>
              <a:rPr lang="en-US" altLang="ja-JP" b="1" dirty="0">
                <a:solidFill>
                  <a:srgbClr val="FF0000"/>
                </a:solidFill>
              </a:rPr>
              <a:t>fork() </a:t>
            </a:r>
            <a:r>
              <a:rPr lang="en-US" altLang="ja-JP" dirty="0"/>
              <a:t>is used to create processes. It takes no arguments and returns a process ID. The purpose of fork() is to create a new process, which becomes the child process of the caller. After a new child process is created, both processes will execute the next instruction following the fork() system call. Therefore, we have to distinguish the parent from the child. This can be done by testing the returned value of fork()</a:t>
            </a:r>
          </a:p>
          <a:p>
            <a:pPr marL="285750" indent="-285750">
              <a:buFont typeface="Arial" panose="020B0604020202020204" pitchFamily="34" charset="0"/>
              <a:buChar char="•"/>
            </a:pPr>
            <a:r>
              <a:rPr lang="en-US" altLang="ja-JP" dirty="0"/>
              <a:t>fork() returns a value of </a:t>
            </a:r>
            <a:r>
              <a:rPr lang="en-US" altLang="ja-JP" b="1" dirty="0">
                <a:solidFill>
                  <a:srgbClr val="FF0000"/>
                </a:solidFill>
              </a:rPr>
              <a:t>0 to the child process </a:t>
            </a:r>
            <a:r>
              <a:rPr lang="en-US" altLang="ja-JP" dirty="0"/>
              <a:t>and returns the </a:t>
            </a:r>
            <a:r>
              <a:rPr lang="en-US" altLang="ja-JP" b="1" dirty="0">
                <a:solidFill>
                  <a:srgbClr val="FF0000"/>
                </a:solidFill>
              </a:rPr>
              <a:t>process ID of the child process</a:t>
            </a:r>
            <a:r>
              <a:rPr lang="en-US" altLang="ja-JP" dirty="0"/>
              <a:t> </a:t>
            </a:r>
            <a:r>
              <a:rPr lang="en-US" altLang="ja-JP" u="sng" dirty="0"/>
              <a:t>to the parent process</a:t>
            </a:r>
            <a:r>
              <a:rPr lang="en-US" altLang="ja-JP" dirty="0"/>
              <a:t>.</a:t>
            </a:r>
          </a:p>
          <a:p>
            <a:pPr marL="742950" lvl="1" indent="-285750">
              <a:buFont typeface="Arial" panose="020B0604020202020204" pitchFamily="34" charset="0"/>
              <a:buChar char="•"/>
            </a:pPr>
            <a:r>
              <a:rPr lang="en-US" altLang="ja-JP" dirty="0"/>
              <a:t>so if id == 0, then it is the </a:t>
            </a:r>
            <a:r>
              <a:rPr lang="en-US" altLang="ja-JP" b="1" dirty="0"/>
              <a:t>child</a:t>
            </a:r>
            <a:r>
              <a:rPr lang="en-US" altLang="ja-JP" dirty="0"/>
              <a:t>!</a:t>
            </a:r>
          </a:p>
          <a:p>
            <a:pPr marL="742950" lvl="1" indent="-285750">
              <a:buFont typeface="Arial" panose="020B0604020202020204" pitchFamily="34" charset="0"/>
              <a:buChar char="•"/>
            </a:pPr>
            <a:endParaRPr lang="en-US" altLang="ja-JP" dirty="0"/>
          </a:p>
          <a:p>
            <a:r>
              <a:rPr lang="en-US" altLang="ja-JP" dirty="0"/>
              <a:t>The system call </a:t>
            </a:r>
            <a:r>
              <a:rPr lang="en-US" altLang="ja-JP" b="1" dirty="0" err="1">
                <a:solidFill>
                  <a:srgbClr val="FF0000"/>
                </a:solidFill>
              </a:rPr>
              <a:t>setsid</a:t>
            </a:r>
            <a:r>
              <a:rPr lang="en-US" altLang="ja-JP" b="1" dirty="0">
                <a:solidFill>
                  <a:srgbClr val="FF0000"/>
                </a:solidFill>
              </a:rPr>
              <a:t>()</a:t>
            </a:r>
            <a:r>
              <a:rPr lang="en-US" altLang="ja-JP" dirty="0"/>
              <a:t> is used to create a new session containing a single (new) </a:t>
            </a:r>
            <a:r>
              <a:rPr lang="en-US" altLang="ja-JP" b="1" u="sng" dirty="0"/>
              <a:t>process group</a:t>
            </a:r>
            <a:r>
              <a:rPr lang="en-US" altLang="ja-JP" dirty="0"/>
              <a:t>, with the current process as both the session leader and the </a:t>
            </a:r>
            <a:r>
              <a:rPr lang="en-US" altLang="ja-JP" b="1" u="sng" dirty="0"/>
              <a:t>process group leader</a:t>
            </a:r>
            <a:r>
              <a:rPr lang="en-US" altLang="ja-JP" dirty="0"/>
              <a:t> of that single process group.</a:t>
            </a:r>
            <a:endParaRPr lang="ja-JP" altLang="en-US" dirty="0"/>
          </a:p>
        </p:txBody>
      </p:sp>
    </p:spTree>
    <p:extLst>
      <p:ext uri="{BB962C8B-B14F-4D97-AF65-F5344CB8AC3E}">
        <p14:creationId xmlns:p14="http://schemas.microsoft.com/office/powerpoint/2010/main" val="11147082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1" y="0"/>
            <a:ext cx="6858000" cy="1477328"/>
          </a:xfrm>
          <a:prstGeom prst="rect">
            <a:avLst/>
          </a:prstGeom>
        </p:spPr>
        <p:txBody>
          <a:bodyPr wrap="square">
            <a:spAutoFit/>
          </a:bodyPr>
          <a:lstStyle/>
          <a:p>
            <a:pPr marL="285750" indent="-285750">
              <a:buFont typeface="Arial" panose="020B0604020202020204" pitchFamily="34" charset="0"/>
              <a:buChar char="•"/>
            </a:pPr>
            <a:r>
              <a:rPr lang="en-US" altLang="ja-JP" b="1" dirty="0"/>
              <a:t>(PKI) public key infrastructure: </a:t>
            </a:r>
            <a:r>
              <a:rPr lang="en-US" altLang="ja-JP" dirty="0"/>
              <a:t>RSA</a:t>
            </a:r>
            <a:r>
              <a:rPr lang="ja-JP" altLang="en-US" dirty="0"/>
              <a:t>や楕円曲線暗号</a:t>
            </a:r>
            <a:r>
              <a:rPr lang="en-US" altLang="ja-JP" dirty="0"/>
              <a:t>(elliptical curve cryptography)</a:t>
            </a:r>
            <a:r>
              <a:rPr lang="ja-JP" altLang="en-US" dirty="0"/>
              <a:t>などの公開鍵暗号技術</a:t>
            </a:r>
            <a:endParaRPr lang="en-US" altLang="ja-JP" dirty="0"/>
          </a:p>
          <a:p>
            <a:pPr marL="285750" indent="-285750">
              <a:buFont typeface="Arial" panose="020B0604020202020204" pitchFamily="34" charset="0"/>
              <a:buChar char="•"/>
            </a:pPr>
            <a:r>
              <a:rPr lang="en-US" altLang="ja-JP" b="1" dirty="0"/>
              <a:t>(AMS) Advanced Message Security </a:t>
            </a:r>
            <a:r>
              <a:rPr lang="en-US" altLang="ja-JP" dirty="0"/>
              <a:t>vs. </a:t>
            </a:r>
            <a:r>
              <a:rPr lang="ja-JP" altLang="en-US" b="1" dirty="0"/>
              <a:t>アセットマネージメント（</a:t>
            </a:r>
            <a:r>
              <a:rPr lang="en-US" altLang="ja-JP" b="1" dirty="0"/>
              <a:t>AMS</a:t>
            </a:r>
            <a:r>
              <a:rPr lang="ja-JP" altLang="en-US" b="1" dirty="0"/>
              <a:t>） </a:t>
            </a:r>
          </a:p>
          <a:p>
            <a:pPr marL="285750" indent="-285750">
              <a:buFont typeface="Arial" panose="020B0604020202020204" pitchFamily="34" charset="0"/>
              <a:buChar char="•"/>
            </a:pPr>
            <a:r>
              <a:rPr lang="en-US" altLang="ja-JP" dirty="0"/>
              <a:t>(KMS) </a:t>
            </a:r>
            <a:r>
              <a:rPr lang="ja-JP" altLang="en-US" dirty="0"/>
              <a:t>キーマネージメントシステム</a:t>
            </a:r>
            <a:endParaRPr lang="ja-JP" altLang="en-US" b="1" dirty="0"/>
          </a:p>
        </p:txBody>
      </p:sp>
      <p:sp>
        <p:nvSpPr>
          <p:cNvPr id="3" name="Rectangle 1"/>
          <p:cNvSpPr>
            <a:spLocks noChangeArrowheads="1"/>
          </p:cNvSpPr>
          <p:nvPr/>
        </p:nvSpPr>
        <p:spPr bwMode="auto">
          <a:xfrm>
            <a:off x="-28779" y="3347864"/>
            <a:ext cx="6886779" cy="1446550"/>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171450" lvl="0" indent="-171450">
              <a:buFont typeface="Arial" panose="020B0604020202020204" pitchFamily="34" charset="0"/>
              <a:buChar char="•"/>
            </a:pPr>
            <a:r>
              <a:rPr kumimoji="1" lang="en-US" altLang="ja-JP" sz="2000" b="0" i="0" u="none" strike="noStrike" cap="none" normalizeH="0" baseline="0" dirty="0">
                <a:ln>
                  <a:noFill/>
                </a:ln>
                <a:solidFill>
                  <a:srgbClr val="222426"/>
                </a:solidFill>
                <a:effectLst/>
                <a:cs typeface="Arial" pitchFamily="34" charset="0"/>
              </a:rPr>
              <a:t>How to run exe on a computer with VS?</a:t>
            </a:r>
          </a:p>
          <a:p>
            <a:pPr marL="171450" lvl="0" indent="-171450">
              <a:buFont typeface="Arial" panose="020B0604020202020204" pitchFamily="34" charset="0"/>
              <a:buChar char="•"/>
            </a:pPr>
            <a:r>
              <a:rPr kumimoji="1" lang="ja-JP" altLang="ja-JP" sz="2000" b="0" i="0" u="none" strike="noStrike" cap="none" normalizeH="0" baseline="0" dirty="0">
                <a:ln>
                  <a:noFill/>
                </a:ln>
                <a:solidFill>
                  <a:srgbClr val="222426"/>
                </a:solidFill>
                <a:effectLst/>
                <a:cs typeface="Arial" pitchFamily="34" charset="0"/>
              </a:rPr>
              <a:t>Go to project properties and under </a:t>
            </a:r>
            <a:r>
              <a:rPr kumimoji="1" lang="ja-JP" altLang="ja-JP" sz="2000" b="0" i="1" u="none" strike="noStrike" cap="none" normalizeH="0" baseline="0" dirty="0">
                <a:ln>
                  <a:noFill/>
                </a:ln>
                <a:solidFill>
                  <a:srgbClr val="222426"/>
                </a:solidFill>
                <a:effectLst/>
                <a:cs typeface="Arial" pitchFamily="34" charset="0"/>
              </a:rPr>
              <a:t>C/C++ &gt; Code </a:t>
            </a:r>
            <a:r>
              <a:rPr kumimoji="1" lang="ja-JP" altLang="ja-JP" sz="2000" b="0" i="0" u="none" strike="noStrike" cap="none" normalizeH="0" baseline="0" dirty="0">
                <a:ln>
                  <a:noFill/>
                </a:ln>
                <a:solidFill>
                  <a:srgbClr val="222426"/>
                </a:solidFill>
                <a:effectLst/>
                <a:cs typeface="Arial" pitchFamily="34" charset="0"/>
              </a:rPr>
              <a:t> </a:t>
            </a:r>
            <a:r>
              <a:rPr lang="ja-JP" altLang="ja-JP" sz="2000" i="1" dirty="0">
                <a:solidFill>
                  <a:srgbClr val="222426"/>
                </a:solidFill>
                <a:cs typeface="Arial" pitchFamily="34" charset="0"/>
              </a:rPr>
              <a:t>Generation</a:t>
            </a:r>
            <a:r>
              <a:rPr kumimoji="1" lang="ja-JP" altLang="ja-JP" sz="2000" b="0" i="0" u="none" strike="noStrike" cap="none" normalizeH="0" baseline="0" dirty="0">
                <a:ln>
                  <a:noFill/>
                </a:ln>
                <a:solidFill>
                  <a:srgbClr val="222426"/>
                </a:solidFill>
                <a:effectLst/>
                <a:cs typeface="Arial" pitchFamily="34" charset="0"/>
              </a:rPr>
              <a:t>you will find </a:t>
            </a:r>
            <a:r>
              <a:rPr kumimoji="1" lang="ja-JP" altLang="ja-JP" sz="2000" b="0" i="1" u="none" strike="noStrike" cap="none" normalizeH="0" baseline="0" dirty="0">
                <a:ln>
                  <a:noFill/>
                </a:ln>
                <a:solidFill>
                  <a:srgbClr val="222426"/>
                </a:solidFill>
                <a:effectLst/>
                <a:cs typeface="Arial" pitchFamily="34" charset="0"/>
              </a:rPr>
              <a:t>Runtime Library</a:t>
            </a:r>
            <a:r>
              <a:rPr kumimoji="1" lang="ja-JP" altLang="ja-JP" sz="2000" b="0" i="0" u="none" strike="noStrike" cap="none" normalizeH="0" baseline="0" dirty="0">
                <a:ln>
                  <a:noFill/>
                </a:ln>
                <a:solidFill>
                  <a:srgbClr val="222426"/>
                </a:solidFill>
                <a:effectLst/>
                <a:cs typeface="Arial" pitchFamily="34" charset="0"/>
              </a:rPr>
              <a:t> option. You need to change it from </a:t>
            </a:r>
            <a:r>
              <a:rPr kumimoji="1" lang="ja-JP" altLang="ja-JP" sz="1400" b="0" i="0" u="none" strike="noStrike" cap="none" normalizeH="0" baseline="0" dirty="0">
                <a:ln>
                  <a:noFill/>
                </a:ln>
                <a:solidFill>
                  <a:srgbClr val="222426"/>
                </a:solidFill>
                <a:effectLst/>
                <a:latin typeface="Consolas" pitchFamily="49" charset="0"/>
                <a:ea typeface="ＭＳ Ｐゴシック" pitchFamily="50" charset="-128"/>
                <a:cs typeface="Consolas" pitchFamily="49" charset="0"/>
              </a:rPr>
              <a:t>Multi-threaded DLL (/MD)</a:t>
            </a:r>
            <a:r>
              <a:rPr kumimoji="1" lang="ja-JP" altLang="ja-JP" sz="2000" b="0" i="0" u="none" strike="noStrike" cap="none" normalizeH="0" baseline="0" dirty="0">
                <a:ln>
                  <a:noFill/>
                </a:ln>
                <a:solidFill>
                  <a:srgbClr val="222426"/>
                </a:solidFill>
                <a:effectLst/>
                <a:latin typeface="Arial" pitchFamily="34" charset="0"/>
                <a:ea typeface="ＭＳ Ｐゴシック" pitchFamily="50" charset="-128"/>
                <a:cs typeface="Arial" pitchFamily="34" charset="0"/>
              </a:rPr>
              <a:t> to </a:t>
            </a:r>
            <a:r>
              <a:rPr kumimoji="1" lang="ja-JP" altLang="ja-JP" sz="1400" b="0" i="0" u="none" strike="noStrike" cap="none" normalizeH="0" baseline="0" dirty="0">
                <a:ln>
                  <a:noFill/>
                </a:ln>
                <a:solidFill>
                  <a:srgbClr val="222426"/>
                </a:solidFill>
                <a:effectLst/>
                <a:latin typeface="Consolas" pitchFamily="49" charset="0"/>
                <a:ea typeface="ＭＳ Ｐゴシック" pitchFamily="50" charset="-128"/>
                <a:cs typeface="Consolas" pitchFamily="49" charset="0"/>
              </a:rPr>
              <a:t>Multi-threaded (/MT)</a:t>
            </a:r>
            <a:r>
              <a:rPr kumimoji="1" lang="ja-JP" altLang="ja-JP" sz="1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3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6" name="正方形/長方形 5"/>
          <p:cNvSpPr/>
          <p:nvPr/>
        </p:nvSpPr>
        <p:spPr>
          <a:xfrm>
            <a:off x="-48671" y="6084168"/>
            <a:ext cx="6906671" cy="1477328"/>
          </a:xfrm>
          <a:prstGeom prst="rect">
            <a:avLst/>
          </a:prstGeom>
        </p:spPr>
        <p:txBody>
          <a:bodyPr wrap="square">
            <a:spAutoFit/>
          </a:bodyPr>
          <a:lstStyle/>
          <a:p>
            <a:pPr marL="285750" indent="-285750">
              <a:buFont typeface="Arial" panose="020B0604020202020204" pitchFamily="34" charset="0"/>
              <a:buChar char="•"/>
            </a:pPr>
            <a:r>
              <a:rPr lang="ja-JP" altLang="en-US" dirty="0">
                <a:solidFill>
                  <a:srgbClr val="FF0000"/>
                </a:solidFill>
              </a:rPr>
              <a:t>シリアル通信</a:t>
            </a:r>
            <a:r>
              <a:rPr lang="ja-JP" altLang="en-US" dirty="0"/>
              <a:t>とは、</a:t>
            </a:r>
            <a:r>
              <a:rPr lang="en-US" altLang="ja-JP" dirty="0"/>
              <a:t>1</a:t>
            </a:r>
            <a:r>
              <a:rPr lang="ja-JP" altLang="en-US" dirty="0"/>
              <a:t>本の信号線や回線を使って</a:t>
            </a:r>
            <a:r>
              <a:rPr lang="en-US" altLang="ja-JP" dirty="0"/>
              <a:t>1</a:t>
            </a:r>
            <a:r>
              <a:rPr lang="ja-JP" altLang="en-US" dirty="0"/>
              <a:t>ビットずつ順番にデータを送受信する通信・転送方式。これに対し、複数本の信号線などで一度に多くのデータを送受信する方式を「パラレル通信」</a:t>
            </a:r>
            <a:r>
              <a:rPr lang="en-US" altLang="ja-JP" dirty="0"/>
              <a:t>(parallel communication)</a:t>
            </a:r>
            <a:r>
              <a:rPr lang="ja-JP" altLang="en-US" dirty="0"/>
              <a:t>とか「</a:t>
            </a:r>
            <a:r>
              <a:rPr lang="ja-JP" altLang="en-US" dirty="0">
                <a:solidFill>
                  <a:srgbClr val="FF0000"/>
                </a:solidFill>
              </a:rPr>
              <a:t>パラレル転送</a:t>
            </a:r>
            <a:r>
              <a:rPr lang="en-US" altLang="ja-JP" dirty="0"/>
              <a:t>(</a:t>
            </a:r>
            <a:r>
              <a:rPr lang="ja-JP" altLang="en-US" dirty="0"/>
              <a:t>伝送</a:t>
            </a:r>
            <a:r>
              <a:rPr lang="en-US" altLang="ja-JP" dirty="0"/>
              <a:t>)</a:t>
            </a:r>
            <a:r>
              <a:rPr lang="ja-JP" altLang="en-US" dirty="0"/>
              <a:t>」</a:t>
            </a:r>
            <a:r>
              <a:rPr lang="en-US" altLang="ja-JP" dirty="0"/>
              <a:t>(parallel transmission)</a:t>
            </a:r>
            <a:r>
              <a:rPr lang="ja-JP" altLang="en-US" dirty="0"/>
              <a:t>などという。</a:t>
            </a:r>
          </a:p>
        </p:txBody>
      </p:sp>
    </p:spTree>
    <p:extLst>
      <p:ext uri="{BB962C8B-B14F-4D97-AF65-F5344CB8AC3E}">
        <p14:creationId xmlns:p14="http://schemas.microsoft.com/office/powerpoint/2010/main" val="354947657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23528"/>
            <a:ext cx="6858000" cy="923330"/>
          </a:xfrm>
          <a:prstGeom prst="rect">
            <a:avLst/>
          </a:prstGeom>
          <a:noFill/>
        </p:spPr>
        <p:txBody>
          <a:bodyPr wrap="square" rtlCol="0">
            <a:spAutoFit/>
          </a:bodyPr>
          <a:lstStyle/>
          <a:p>
            <a:r>
              <a:rPr kumimoji="1" lang="en-US" altLang="ja-JP" b="1" dirty="0">
                <a:solidFill>
                  <a:srgbClr val="FF0000"/>
                </a:solidFill>
              </a:rPr>
              <a:t>Bosch HSM</a:t>
            </a:r>
            <a:r>
              <a:rPr kumimoji="1" lang="en-US" altLang="ja-JP" dirty="0"/>
              <a:t>: Hardware Security Module, </a:t>
            </a:r>
            <a:r>
              <a:rPr kumimoji="1" lang="zh-CN" altLang="en-US" dirty="0"/>
              <a:t>从形式上讲，有一套</a:t>
            </a:r>
            <a:r>
              <a:rPr kumimoji="1" lang="en-US" altLang="zh-CN" dirty="0"/>
              <a:t>API</a:t>
            </a:r>
            <a:r>
              <a:rPr kumimoji="1" lang="zh-CN" altLang="en-US" dirty="0"/>
              <a:t>可以用来调用硬件</a:t>
            </a:r>
            <a:r>
              <a:rPr lang="zh-CN" altLang="en-US" dirty="0"/>
              <a:t>的安全机能（比如说基于硬件的</a:t>
            </a:r>
            <a:r>
              <a:rPr lang="en-US" altLang="zh-CN" dirty="0"/>
              <a:t>Encryption</a:t>
            </a:r>
            <a:r>
              <a:rPr lang="zh-CN" altLang="en-US" dirty="0"/>
              <a:t>）</a:t>
            </a:r>
            <a:endParaRPr lang="en-US" altLang="zh-CN" dirty="0"/>
          </a:p>
          <a:p>
            <a:endParaRPr lang="en-US" altLang="zh-CN" dirty="0"/>
          </a:p>
        </p:txBody>
      </p:sp>
      <p:sp>
        <p:nvSpPr>
          <p:cNvPr id="3" name="テキスト ボックス 2"/>
          <p:cNvSpPr txBox="1"/>
          <p:nvPr/>
        </p:nvSpPr>
        <p:spPr>
          <a:xfrm>
            <a:off x="44624" y="1475656"/>
            <a:ext cx="5940281" cy="646331"/>
          </a:xfrm>
          <a:prstGeom prst="rect">
            <a:avLst/>
          </a:prstGeom>
          <a:noFill/>
        </p:spPr>
        <p:txBody>
          <a:bodyPr wrap="none" rtlCol="0">
            <a:spAutoFit/>
          </a:bodyPr>
          <a:lstStyle/>
          <a:p>
            <a:r>
              <a:rPr kumimoji="1" lang="en-US" altLang="ja-JP" b="1" dirty="0">
                <a:solidFill>
                  <a:srgbClr val="FF0000"/>
                </a:solidFill>
              </a:rPr>
              <a:t>FLOPS</a:t>
            </a:r>
            <a:r>
              <a:rPr kumimoji="1" lang="en-US" altLang="ja-JP" dirty="0"/>
              <a:t>: floating point operations per second, also </a:t>
            </a:r>
            <a:r>
              <a:rPr kumimoji="1" lang="en-US" altLang="ja-JP" dirty="0" err="1"/>
              <a:t>GigaFLOPS</a:t>
            </a:r>
            <a:r>
              <a:rPr kumimoji="1" lang="en-US" altLang="ja-JP" dirty="0"/>
              <a:t>; </a:t>
            </a:r>
          </a:p>
          <a:p>
            <a:r>
              <a:rPr kumimoji="1" lang="en-US" altLang="zh-CN" dirty="0"/>
              <a:t>aka</a:t>
            </a:r>
            <a:r>
              <a:rPr kumimoji="1" lang="zh-CN" altLang="en-US" dirty="0"/>
              <a:t>一台电脑的处理速度</a:t>
            </a:r>
            <a:endParaRPr kumimoji="1" lang="en-US" altLang="zh-CN" dirty="0"/>
          </a:p>
        </p:txBody>
      </p:sp>
      <p:sp>
        <p:nvSpPr>
          <p:cNvPr id="4" name="テキスト ボックス 3"/>
          <p:cNvSpPr txBox="1"/>
          <p:nvPr/>
        </p:nvSpPr>
        <p:spPr>
          <a:xfrm>
            <a:off x="1" y="2483768"/>
            <a:ext cx="6858000" cy="1200329"/>
          </a:xfrm>
          <a:prstGeom prst="rect">
            <a:avLst/>
          </a:prstGeom>
          <a:noFill/>
        </p:spPr>
        <p:txBody>
          <a:bodyPr wrap="square" rtlCol="0">
            <a:spAutoFit/>
          </a:bodyPr>
          <a:lstStyle/>
          <a:p>
            <a:r>
              <a:rPr kumimoji="1" lang="en-US" altLang="ja-JP" b="1" dirty="0">
                <a:solidFill>
                  <a:srgbClr val="FF0000"/>
                </a:solidFill>
              </a:rPr>
              <a:t>memory bandwidth</a:t>
            </a:r>
            <a:r>
              <a:rPr lang="en-US" altLang="ja-JP" dirty="0"/>
              <a:t>: is the rate at which data can be read from or stored into a semiconductor memory by a processor.</a:t>
            </a:r>
            <a:endParaRPr kumimoji="1" lang="en-US" altLang="ja-JP" dirty="0"/>
          </a:p>
          <a:p>
            <a:r>
              <a:rPr lang="en-US" altLang="ja-JP" b="1" dirty="0">
                <a:solidFill>
                  <a:srgbClr val="FF0000"/>
                </a:solidFill>
              </a:rPr>
              <a:t>DDR*</a:t>
            </a:r>
            <a:r>
              <a:rPr lang="en-US" altLang="ja-JP" dirty="0"/>
              <a:t>: is data rate, i.e. how many memory values transferred for each memory clock cycle</a:t>
            </a:r>
            <a:endParaRPr kumimoji="1" lang="ja-JP" altLang="en-US" dirty="0"/>
          </a:p>
        </p:txBody>
      </p:sp>
      <p:pic>
        <p:nvPicPr>
          <p:cNvPr id="2050" name="Picture 2" descr="https://sourcemaking.com/files/sm/images/uml/img_12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1707" y="4355976"/>
            <a:ext cx="5699710" cy="3528392"/>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p:cNvSpPr txBox="1"/>
          <p:nvPr/>
        </p:nvSpPr>
        <p:spPr>
          <a:xfrm>
            <a:off x="0" y="4058652"/>
            <a:ext cx="2715552" cy="369332"/>
          </a:xfrm>
          <a:prstGeom prst="rect">
            <a:avLst/>
          </a:prstGeom>
          <a:noFill/>
        </p:spPr>
        <p:txBody>
          <a:bodyPr wrap="none" rtlCol="0">
            <a:spAutoFit/>
          </a:bodyPr>
          <a:lstStyle/>
          <a:p>
            <a:r>
              <a:rPr kumimoji="1" lang="en-US" altLang="ja-JP" dirty="0"/>
              <a:t>About </a:t>
            </a:r>
            <a:r>
              <a:rPr kumimoji="1" lang="en-US" altLang="ja-JP" b="1" dirty="0">
                <a:solidFill>
                  <a:srgbClr val="FF0000"/>
                </a:solidFill>
              </a:rPr>
              <a:t>UML Class diagrams</a:t>
            </a:r>
            <a:endParaRPr kumimoji="1" lang="ja-JP" altLang="en-US" b="1" dirty="0">
              <a:solidFill>
                <a:srgbClr val="FF0000"/>
              </a:solidFill>
            </a:endParaRPr>
          </a:p>
        </p:txBody>
      </p:sp>
      <p:pic>
        <p:nvPicPr>
          <p:cNvPr id="2052" name="Picture 4" descr="https://sourcemaking.com/files/sm/images/uml/img_13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9631" y="7956376"/>
            <a:ext cx="5998740" cy="3505203"/>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p:cNvSpPr txBox="1"/>
          <p:nvPr/>
        </p:nvSpPr>
        <p:spPr>
          <a:xfrm>
            <a:off x="595723" y="9369651"/>
            <a:ext cx="2857192" cy="646331"/>
          </a:xfrm>
          <a:prstGeom prst="rect">
            <a:avLst/>
          </a:prstGeom>
          <a:noFill/>
          <a:ln>
            <a:solidFill>
              <a:schemeClr val="accent1"/>
            </a:solidFill>
          </a:ln>
        </p:spPr>
        <p:txBody>
          <a:bodyPr wrap="none" rtlCol="0">
            <a:spAutoFit/>
          </a:bodyPr>
          <a:lstStyle/>
          <a:p>
            <a:r>
              <a:rPr kumimoji="1" lang="en-US" altLang="ja-JP" sz="1200" b="1" dirty="0"/>
              <a:t>Meaning of Multiplicity:</a:t>
            </a:r>
          </a:p>
          <a:p>
            <a:r>
              <a:rPr kumimoji="1" lang="ja-JP" altLang="en-US" sz="1200" dirty="0"/>
              <a:t>③</a:t>
            </a:r>
            <a:r>
              <a:rPr kumimoji="1" lang="en-US" altLang="ja-JP" sz="1200" dirty="0"/>
              <a:t>A customer </a:t>
            </a:r>
            <a:r>
              <a:rPr lang="en-US" altLang="ja-JP" sz="1200" dirty="0"/>
              <a:t>can </a:t>
            </a:r>
            <a:r>
              <a:rPr kumimoji="1" lang="en-US" altLang="ja-JP" sz="1200" dirty="0"/>
              <a:t>own *(unlimited) tickets</a:t>
            </a:r>
          </a:p>
          <a:p>
            <a:r>
              <a:rPr lang="ja-JP" altLang="en-US" sz="1200" dirty="0"/>
              <a:t>⑤</a:t>
            </a:r>
            <a:r>
              <a:rPr lang="en-US" altLang="ja-JP" sz="1200" dirty="0"/>
              <a:t>A ticket can be owned by 1 customer</a:t>
            </a:r>
            <a:endParaRPr kumimoji="1" lang="ja-JP" altLang="en-US" sz="1200" dirty="0"/>
          </a:p>
        </p:txBody>
      </p:sp>
      <p:sp>
        <p:nvSpPr>
          <p:cNvPr id="8" name="正方形/長方形 7"/>
          <p:cNvSpPr/>
          <p:nvPr/>
        </p:nvSpPr>
        <p:spPr>
          <a:xfrm>
            <a:off x="429631" y="11186744"/>
            <a:ext cx="2137893" cy="276999"/>
          </a:xfrm>
          <a:prstGeom prst="rect">
            <a:avLst/>
          </a:prstGeom>
        </p:spPr>
        <p:txBody>
          <a:bodyPr wrap="none">
            <a:spAutoFit/>
          </a:bodyPr>
          <a:lstStyle/>
          <a:p>
            <a:r>
              <a:rPr lang="en-US" altLang="ja-JP" sz="1200" dirty="0"/>
              <a:t>refer to [ref] Class Diagram.pdf </a:t>
            </a:r>
            <a:endParaRPr lang="ja-JP" altLang="en-US" sz="1200" dirty="0"/>
          </a:p>
        </p:txBody>
      </p:sp>
      <p:sp>
        <p:nvSpPr>
          <p:cNvPr id="9" name="テキスト ボックス 8"/>
          <p:cNvSpPr txBox="1"/>
          <p:nvPr/>
        </p:nvSpPr>
        <p:spPr>
          <a:xfrm>
            <a:off x="-46761" y="7699702"/>
            <a:ext cx="1284967" cy="369332"/>
          </a:xfrm>
          <a:prstGeom prst="rect">
            <a:avLst/>
          </a:prstGeom>
          <a:noFill/>
        </p:spPr>
        <p:txBody>
          <a:bodyPr wrap="none" rtlCol="0">
            <a:spAutoFit/>
          </a:bodyPr>
          <a:lstStyle/>
          <a:p>
            <a:r>
              <a:rPr kumimoji="1" lang="en-US" altLang="ja-JP" u="sng" dirty="0"/>
              <a:t>An Example</a:t>
            </a:r>
            <a:endParaRPr kumimoji="1" lang="ja-JP" altLang="en-US" u="sng" dirty="0"/>
          </a:p>
        </p:txBody>
      </p:sp>
      <p:sp>
        <p:nvSpPr>
          <p:cNvPr id="12" name="テキスト ボックス 11"/>
          <p:cNvSpPr txBox="1"/>
          <p:nvPr/>
        </p:nvSpPr>
        <p:spPr>
          <a:xfrm>
            <a:off x="5274061" y="5858750"/>
            <a:ext cx="1583939" cy="646331"/>
          </a:xfrm>
          <a:prstGeom prst="rect">
            <a:avLst/>
          </a:prstGeom>
          <a:noFill/>
          <a:ln>
            <a:solidFill>
              <a:schemeClr val="accent1"/>
            </a:solidFill>
          </a:ln>
        </p:spPr>
        <p:txBody>
          <a:bodyPr wrap="square" rtlCol="0">
            <a:spAutoFit/>
          </a:bodyPr>
          <a:lstStyle/>
          <a:p>
            <a:r>
              <a:rPr kumimoji="1" lang="en-US" altLang="ja-JP" sz="1200" dirty="0"/>
              <a:t>consists of,</a:t>
            </a:r>
          </a:p>
          <a:p>
            <a:r>
              <a:rPr lang="en-US" altLang="ja-JP" sz="1200" dirty="0"/>
              <a:t>One type of plane consists of * of seats</a:t>
            </a:r>
            <a:r>
              <a:rPr kumimoji="1" lang="en-US" altLang="ja-JP" sz="1200" dirty="0"/>
              <a:t> </a:t>
            </a:r>
            <a:endParaRPr kumimoji="1" lang="ja-JP" altLang="en-US" sz="1200" dirty="0"/>
          </a:p>
        </p:txBody>
      </p:sp>
      <p:sp>
        <p:nvSpPr>
          <p:cNvPr id="13" name="テキスト ボックス 12"/>
          <p:cNvSpPr txBox="1"/>
          <p:nvPr/>
        </p:nvSpPr>
        <p:spPr>
          <a:xfrm>
            <a:off x="1642889" y="6219521"/>
            <a:ext cx="2612108" cy="830997"/>
          </a:xfrm>
          <a:prstGeom prst="rect">
            <a:avLst/>
          </a:prstGeom>
          <a:noFill/>
          <a:ln>
            <a:solidFill>
              <a:schemeClr val="accent1"/>
            </a:solidFill>
          </a:ln>
        </p:spPr>
        <p:txBody>
          <a:bodyPr wrap="square" rtlCol="0">
            <a:spAutoFit/>
          </a:bodyPr>
          <a:lstStyle/>
          <a:p>
            <a:r>
              <a:rPr kumimoji="1" lang="en-US" altLang="ja-JP" sz="1200" dirty="0"/>
              <a:t>can be explained as “</a:t>
            </a:r>
            <a:r>
              <a:rPr kumimoji="1" lang="en-US" altLang="ja-JP" sz="1200" b="1" dirty="0"/>
              <a:t>is a</a:t>
            </a:r>
            <a:r>
              <a:rPr kumimoji="1" lang="en-US" altLang="ja-JP" sz="1200" dirty="0"/>
              <a:t>”,</a:t>
            </a:r>
          </a:p>
          <a:p>
            <a:r>
              <a:rPr kumimoji="1" lang="en-US" altLang="ja-JP" sz="1200" dirty="0"/>
              <a:t>a scheduled flight </a:t>
            </a:r>
            <a:r>
              <a:rPr kumimoji="1" lang="en-US" altLang="ja-JP" sz="1200" b="1" dirty="0"/>
              <a:t>is a</a:t>
            </a:r>
            <a:r>
              <a:rPr kumimoji="1" lang="en-US" altLang="ja-JP" sz="1200" dirty="0"/>
              <a:t> flight number; </a:t>
            </a:r>
          </a:p>
          <a:p>
            <a:r>
              <a:rPr lang="en-US" altLang="ja-JP" sz="1200" dirty="0"/>
              <a:t>a charter flight </a:t>
            </a:r>
            <a:r>
              <a:rPr lang="en-US" altLang="ja-JP" sz="1200" b="1" dirty="0"/>
              <a:t>is a</a:t>
            </a:r>
            <a:r>
              <a:rPr lang="en-US" altLang="ja-JP" sz="1200" dirty="0"/>
              <a:t> flight number</a:t>
            </a:r>
          </a:p>
          <a:p>
            <a:r>
              <a:rPr kumimoji="1" lang="zh-CN" altLang="en-US" sz="1200" dirty="0"/>
              <a:t>或者理解为</a:t>
            </a:r>
            <a:r>
              <a:rPr kumimoji="1" lang="zh-CN" altLang="en-US" sz="1200" b="1" dirty="0">
                <a:solidFill>
                  <a:srgbClr val="FF0000"/>
                </a:solidFill>
              </a:rPr>
              <a:t>继承</a:t>
            </a:r>
            <a:endParaRPr kumimoji="1" lang="ja-JP" altLang="en-US" sz="1200" b="1" dirty="0">
              <a:solidFill>
                <a:srgbClr val="FF0000"/>
              </a:solidFill>
            </a:endParaRPr>
          </a:p>
        </p:txBody>
      </p:sp>
    </p:spTree>
    <p:extLst>
      <p:ext uri="{BB962C8B-B14F-4D97-AF65-F5344CB8AC3E}">
        <p14:creationId xmlns:p14="http://schemas.microsoft.com/office/powerpoint/2010/main" val="384127553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13742" y="0"/>
            <a:ext cx="6858000" cy="3139321"/>
          </a:xfrm>
          <a:prstGeom prst="rect">
            <a:avLst/>
          </a:prstGeom>
        </p:spPr>
        <p:txBody>
          <a:bodyPr wrap="square">
            <a:spAutoFit/>
          </a:bodyPr>
          <a:lstStyle/>
          <a:p>
            <a:r>
              <a:rPr lang="en-US" altLang="ja-JP" dirty="0"/>
              <a:t>In embedded systems, a board support package (</a:t>
            </a:r>
            <a:r>
              <a:rPr lang="en-US" altLang="ja-JP" b="1" dirty="0">
                <a:solidFill>
                  <a:srgbClr val="FF0000"/>
                </a:solidFill>
              </a:rPr>
              <a:t>BSP</a:t>
            </a:r>
            <a:r>
              <a:rPr lang="en-US" altLang="ja-JP" dirty="0"/>
              <a:t>) is the layer of software containing hardware-specific drivers and other routines that allow a particular operating system (traditionally a real-time operating system, or RTOS) to function in a particular hardware environment (a computer or CPU card), integrated with the RTOS itself. </a:t>
            </a:r>
            <a:r>
              <a:rPr lang="en-US" altLang="ja-JP" b="1" dirty="0"/>
              <a:t>Third-party hardware developers who wish to support a particular RTOS must create a BSP that allows that RTOS to run on their platform</a:t>
            </a:r>
            <a:r>
              <a:rPr lang="en-US" altLang="ja-JP" dirty="0"/>
              <a:t>. In most cases the RTOS image and license, the BSP containing it, and the hardware are bundled together by the hardware vendor.</a:t>
            </a:r>
          </a:p>
          <a:p>
            <a:r>
              <a:rPr lang="en-US" altLang="zh-CN" dirty="0"/>
              <a:t>BSP</a:t>
            </a:r>
            <a:r>
              <a:rPr lang="zh-CN" altLang="en-US" dirty="0"/>
              <a:t>是硬件厂商 为了使</a:t>
            </a:r>
            <a:r>
              <a:rPr lang="en-US" altLang="zh-CN" dirty="0"/>
              <a:t>RTOS</a:t>
            </a:r>
            <a:r>
              <a:rPr lang="zh-CN" altLang="en-US" dirty="0"/>
              <a:t>能在其提供硬件上运行，而做的</a:t>
            </a:r>
            <a:r>
              <a:rPr lang="en-US" altLang="zh-CN" dirty="0"/>
              <a:t>Driver</a:t>
            </a:r>
            <a:r>
              <a:rPr lang="zh-CN" altLang="en-US" dirty="0"/>
              <a:t>层</a:t>
            </a:r>
            <a:endParaRPr lang="ja-JP" altLang="en-US" dirty="0"/>
          </a:p>
        </p:txBody>
      </p:sp>
      <p:sp>
        <p:nvSpPr>
          <p:cNvPr id="2" name="正方形/長方形 1"/>
          <p:cNvSpPr/>
          <p:nvPr/>
        </p:nvSpPr>
        <p:spPr>
          <a:xfrm>
            <a:off x="-13742" y="4387334"/>
            <a:ext cx="6871742" cy="646331"/>
          </a:xfrm>
          <a:prstGeom prst="rect">
            <a:avLst/>
          </a:prstGeom>
        </p:spPr>
        <p:txBody>
          <a:bodyPr wrap="square">
            <a:spAutoFit/>
          </a:bodyPr>
          <a:lstStyle/>
          <a:p>
            <a:r>
              <a:rPr lang="en-GB" altLang="ja-JP" dirty="0"/>
              <a:t>MCAL: microcontroller abstraction layer, </a:t>
            </a:r>
            <a:r>
              <a:rPr lang="en-US" altLang="zh-CN" dirty="0" err="1"/>
              <a:t>Autosar</a:t>
            </a:r>
            <a:r>
              <a:rPr lang="zh-CN" altLang="en-US" dirty="0"/>
              <a:t>用语？在</a:t>
            </a:r>
            <a:r>
              <a:rPr lang="en-US" altLang="zh-CN" dirty="0"/>
              <a:t>RTE</a:t>
            </a:r>
            <a:r>
              <a:rPr lang="zh-CN" altLang="en-US" dirty="0"/>
              <a:t>（</a:t>
            </a:r>
            <a:r>
              <a:rPr lang="en-US" altLang="zh-CN" dirty="0" err="1"/>
              <a:t>RunTimeEnvironment</a:t>
            </a:r>
            <a:r>
              <a:rPr lang="zh-CN" altLang="en-US" dirty="0"/>
              <a:t>）之下的软件层</a:t>
            </a:r>
            <a:r>
              <a:rPr lang="en-GB" altLang="ja-JP" dirty="0"/>
              <a:t> </a:t>
            </a:r>
            <a:endParaRPr lang="ja-JP" altLang="en-US" dirty="0"/>
          </a:p>
        </p:txBody>
      </p:sp>
      <p:sp>
        <p:nvSpPr>
          <p:cNvPr id="3" name="テキスト ボックス 2"/>
          <p:cNvSpPr txBox="1"/>
          <p:nvPr/>
        </p:nvSpPr>
        <p:spPr>
          <a:xfrm>
            <a:off x="0" y="6156176"/>
            <a:ext cx="4856907" cy="369332"/>
          </a:xfrm>
          <a:prstGeom prst="rect">
            <a:avLst/>
          </a:prstGeom>
          <a:noFill/>
        </p:spPr>
        <p:txBody>
          <a:bodyPr wrap="none" rtlCol="0">
            <a:spAutoFit/>
          </a:bodyPr>
          <a:lstStyle/>
          <a:p>
            <a:r>
              <a:rPr kumimoji="1" lang="en-US" altLang="ja-JP" dirty="0"/>
              <a:t>IFRS:</a:t>
            </a:r>
            <a:r>
              <a:rPr lang="ja-JP" altLang="en-US" dirty="0"/>
              <a:t> </a:t>
            </a:r>
            <a:r>
              <a:rPr lang="en-US" altLang="ja-JP" dirty="0"/>
              <a:t>International Financial Reporting Standards, </a:t>
            </a:r>
          </a:p>
        </p:txBody>
      </p:sp>
      <p:sp>
        <p:nvSpPr>
          <p:cNvPr id="7" name="Rectangle 6">
            <a:extLst>
              <a:ext uri="{FF2B5EF4-FFF2-40B4-BE49-F238E27FC236}">
                <a16:creationId xmlns:a16="http://schemas.microsoft.com/office/drawing/2014/main" xmlns="" id="{941F49F5-2C51-4402-894E-0F384A790158}"/>
              </a:ext>
            </a:extLst>
          </p:cNvPr>
          <p:cNvSpPr/>
          <p:nvPr/>
        </p:nvSpPr>
        <p:spPr>
          <a:xfrm>
            <a:off x="-18008" y="7236296"/>
            <a:ext cx="10143752" cy="2862322"/>
          </a:xfrm>
          <a:prstGeom prst="rect">
            <a:avLst/>
          </a:prstGeom>
        </p:spPr>
        <p:txBody>
          <a:bodyPr wrap="square">
            <a:spAutoFit/>
          </a:bodyPr>
          <a:lstStyle/>
          <a:p>
            <a:r>
              <a:rPr lang="en-US" b="1" i="0" dirty="0">
                <a:solidFill>
                  <a:srgbClr val="FF0000"/>
                </a:solidFill>
                <a:effectLst/>
                <a:latin typeface="Times" charset="0"/>
              </a:rPr>
              <a:t>DA</a:t>
            </a:r>
            <a:r>
              <a:rPr lang="en-US" altLang="zh-CN" b="1" i="0" dirty="0">
                <a:solidFill>
                  <a:srgbClr val="FF0000"/>
                </a:solidFill>
                <a:effectLst/>
                <a:latin typeface="Times" charset="0"/>
              </a:rPr>
              <a:t>C</a:t>
            </a:r>
            <a:r>
              <a:rPr lang="zh-CN" altLang="en-US" b="1" i="0" dirty="0">
                <a:solidFill>
                  <a:srgbClr val="FF0000"/>
                </a:solidFill>
                <a:effectLst/>
                <a:latin typeface="Times" charset="0"/>
              </a:rPr>
              <a:t>（</a:t>
            </a:r>
            <a:r>
              <a:rPr lang="en-US" altLang="zh-CN" b="1" i="0" dirty="0">
                <a:solidFill>
                  <a:srgbClr val="FF0000"/>
                </a:solidFill>
                <a:effectLst/>
                <a:latin typeface="Times" charset="0"/>
              </a:rPr>
              <a:t>Discretionary Access Control</a:t>
            </a:r>
            <a:r>
              <a:rPr lang="zh-CN" altLang="en-US" b="1" i="0" dirty="0">
                <a:solidFill>
                  <a:srgbClr val="FF0000"/>
                </a:solidFill>
                <a:effectLst/>
                <a:latin typeface="Times" charset="0"/>
              </a:rPr>
              <a:t>）的工作原理和问题</a:t>
            </a:r>
            <a:r>
              <a:rPr lang="zh-CN" altLang="en-US" b="0" i="0" dirty="0">
                <a:solidFill>
                  <a:srgbClr val="000000"/>
                </a:solidFill>
                <a:effectLst/>
                <a:latin typeface="Times" charset="0"/>
              </a:rPr>
              <a:t>：</a:t>
            </a:r>
            <a:endParaRPr lang="en-US" b="0" i="0" dirty="0">
              <a:solidFill>
                <a:srgbClr val="000000"/>
              </a:solidFill>
              <a:effectLst/>
              <a:latin typeface="Times" charset="0"/>
            </a:endParaRPr>
          </a:p>
          <a:p>
            <a:r>
              <a:rPr lang="zh-CN" altLang="en-US" b="0" i="0" dirty="0">
                <a:solidFill>
                  <a:srgbClr val="000000"/>
                </a:solidFill>
                <a:effectLst/>
                <a:latin typeface="Times" charset="0"/>
              </a:rPr>
              <a:t>工作原理：</a:t>
            </a:r>
            <a:r>
              <a:rPr lang="en-US" b="0" i="0" dirty="0">
                <a:solidFill>
                  <a:srgbClr val="000000"/>
                </a:solidFill>
                <a:effectLst/>
                <a:latin typeface="Times" charset="0"/>
              </a:rPr>
              <a:t>A gives B a program that A trusts, and since B trusts A, B trusts the program</a:t>
            </a:r>
          </a:p>
          <a:p>
            <a:r>
              <a:rPr lang="zh-CN" altLang="en-US" dirty="0"/>
              <a:t>问题解释：以下情况</a:t>
            </a:r>
            <a:r>
              <a:rPr lang="en-US" altLang="zh-CN" dirty="0"/>
              <a:t>DAC</a:t>
            </a:r>
            <a:r>
              <a:rPr lang="zh-CN" altLang="en-US" dirty="0"/>
              <a:t>会失效</a:t>
            </a:r>
            <a:endParaRPr lang="en-US" altLang="zh-CN" dirty="0"/>
          </a:p>
          <a:p>
            <a:r>
              <a:rPr lang="en-US" altLang="zh-CN" dirty="0"/>
              <a:t>	</a:t>
            </a:r>
            <a:r>
              <a:rPr lang="zh-CN" altLang="en-US" dirty="0"/>
              <a:t>背景：</a:t>
            </a:r>
            <a:r>
              <a:rPr lang="en-US" altLang="zh-CN" dirty="0"/>
              <a:t>Player</a:t>
            </a:r>
            <a:r>
              <a:rPr lang="zh-CN" altLang="en-US" dirty="0"/>
              <a:t>两个，</a:t>
            </a:r>
            <a:r>
              <a:rPr lang="en-US" altLang="zh-CN" dirty="0"/>
              <a:t>S</a:t>
            </a:r>
            <a:r>
              <a:rPr lang="zh-CN" altLang="en-US" dirty="0"/>
              <a:t>和</a:t>
            </a:r>
            <a:r>
              <a:rPr lang="en-US" altLang="zh-CN" dirty="0"/>
              <a:t>S’</a:t>
            </a:r>
            <a:r>
              <a:rPr lang="zh-CN" altLang="en-US" dirty="0"/>
              <a:t>，</a:t>
            </a:r>
            <a:r>
              <a:rPr lang="en-US" altLang="zh-CN" dirty="0"/>
              <a:t>S</a:t>
            </a:r>
            <a:r>
              <a:rPr lang="zh-CN" altLang="en-US" dirty="0"/>
              <a:t>可以读文件</a:t>
            </a:r>
            <a:r>
              <a:rPr lang="en-US" altLang="zh-CN" dirty="0"/>
              <a:t>O</a:t>
            </a:r>
            <a:r>
              <a:rPr lang="zh-CN" altLang="en-US" dirty="0"/>
              <a:t>，但</a:t>
            </a:r>
            <a:r>
              <a:rPr lang="en-US" altLang="zh-CN" dirty="0"/>
              <a:t>S’</a:t>
            </a:r>
            <a:r>
              <a:rPr lang="zh-CN" altLang="en-US" dirty="0"/>
              <a:t>不行</a:t>
            </a:r>
            <a:endParaRPr lang="en-US" altLang="zh-CN" dirty="0"/>
          </a:p>
          <a:p>
            <a:r>
              <a:rPr lang="en-US" altLang="zh-CN" dirty="0"/>
              <a:t>	</a:t>
            </a:r>
            <a:r>
              <a:rPr lang="zh-CN" altLang="en-US" dirty="0"/>
              <a:t>如果</a:t>
            </a:r>
            <a:r>
              <a:rPr lang="en-US" altLang="zh-CN" dirty="0"/>
              <a:t>S‘</a:t>
            </a:r>
            <a:r>
              <a:rPr lang="zh-CN" altLang="en-US" dirty="0"/>
              <a:t>写一个</a:t>
            </a:r>
            <a:r>
              <a:rPr lang="en-US" altLang="zh-CN" dirty="0"/>
              <a:t>Program</a:t>
            </a:r>
            <a:r>
              <a:rPr lang="zh-CN" altLang="en-US" dirty="0"/>
              <a:t>，这个</a:t>
            </a:r>
            <a:r>
              <a:rPr lang="en-US" altLang="zh-CN" dirty="0"/>
              <a:t>program</a:t>
            </a:r>
            <a:r>
              <a:rPr lang="zh-CN" altLang="en-US" dirty="0"/>
              <a:t>做 </a:t>
            </a:r>
            <a:r>
              <a:rPr lang="en-US" altLang="zh-CN" dirty="0"/>
              <a:t>1.</a:t>
            </a:r>
            <a:r>
              <a:rPr lang="zh-CN" altLang="en-US" dirty="0"/>
              <a:t> 创建新文件</a:t>
            </a:r>
            <a:r>
              <a:rPr lang="en-US" altLang="zh-CN" dirty="0"/>
              <a:t>O’</a:t>
            </a:r>
            <a:r>
              <a:rPr lang="zh-CN" altLang="en-US" dirty="0"/>
              <a:t>，</a:t>
            </a:r>
            <a:r>
              <a:rPr lang="en-US" altLang="zh-CN" dirty="0"/>
              <a:t>2.</a:t>
            </a:r>
            <a:r>
              <a:rPr lang="zh-CN" altLang="en-US" dirty="0"/>
              <a:t> 允许</a:t>
            </a:r>
            <a:r>
              <a:rPr lang="en-US" altLang="zh-CN" dirty="0"/>
              <a:t>S</a:t>
            </a:r>
            <a:r>
              <a:rPr lang="zh-CN" altLang="en-US" dirty="0"/>
              <a:t>写</a:t>
            </a:r>
            <a:r>
              <a:rPr lang="en-US" altLang="zh-CN" dirty="0"/>
              <a:t>O’</a:t>
            </a:r>
            <a:r>
              <a:rPr lang="zh-CN" altLang="en-US" dirty="0"/>
              <a:t> </a:t>
            </a:r>
            <a:r>
              <a:rPr lang="en-US" altLang="zh-CN" dirty="0"/>
              <a:t>3.</a:t>
            </a:r>
            <a:r>
              <a:rPr lang="zh-CN" altLang="en-US" dirty="0"/>
              <a:t> 允许</a:t>
            </a:r>
            <a:r>
              <a:rPr lang="en-US" altLang="zh-CN" dirty="0"/>
              <a:t>S’</a:t>
            </a:r>
            <a:r>
              <a:rPr lang="zh-CN" altLang="en-US" dirty="0"/>
              <a:t>读</a:t>
            </a:r>
            <a:r>
              <a:rPr lang="en-US" altLang="zh-CN" dirty="0"/>
              <a:t>O’</a:t>
            </a:r>
            <a:r>
              <a:rPr lang="zh-CN" altLang="en-US" dirty="0"/>
              <a:t>， </a:t>
            </a:r>
            <a:r>
              <a:rPr lang="en-US" altLang="zh-CN" dirty="0"/>
              <a:t>4.</a:t>
            </a:r>
            <a:r>
              <a:rPr lang="zh-CN" altLang="en-US" dirty="0"/>
              <a:t> </a:t>
            </a:r>
            <a:r>
              <a:rPr lang="en-US" altLang="zh-CN" dirty="0"/>
              <a:t>copy</a:t>
            </a:r>
            <a:r>
              <a:rPr lang="zh-CN" altLang="en-US" dirty="0"/>
              <a:t> </a:t>
            </a:r>
            <a:r>
              <a:rPr lang="en-US" altLang="zh-CN" dirty="0"/>
              <a:t>O to O’</a:t>
            </a:r>
          </a:p>
          <a:p>
            <a:r>
              <a:rPr lang="en-US" altLang="zh-CN" dirty="0"/>
              <a:t>	</a:t>
            </a:r>
            <a:r>
              <a:rPr lang="zh-CN" altLang="en-US" dirty="0"/>
              <a:t>并且</a:t>
            </a:r>
            <a:r>
              <a:rPr lang="en-US" altLang="zh-CN" dirty="0"/>
              <a:t>somehow</a:t>
            </a:r>
            <a:r>
              <a:rPr lang="zh-CN" altLang="en-US" dirty="0"/>
              <a:t>使</a:t>
            </a:r>
            <a:r>
              <a:rPr lang="en-US" altLang="zh-CN" dirty="0"/>
              <a:t>S</a:t>
            </a:r>
            <a:r>
              <a:rPr lang="zh-CN" altLang="en-US" dirty="0"/>
              <a:t>执行这个</a:t>
            </a:r>
            <a:r>
              <a:rPr lang="en-US" altLang="zh-CN" dirty="0"/>
              <a:t>Program</a:t>
            </a:r>
            <a:r>
              <a:rPr lang="zh-CN" altLang="en-US" dirty="0"/>
              <a:t>，则</a:t>
            </a:r>
            <a:r>
              <a:rPr lang="en-US" altLang="zh-CN" dirty="0"/>
              <a:t>S’</a:t>
            </a:r>
            <a:r>
              <a:rPr lang="zh-CN" altLang="en-US" dirty="0"/>
              <a:t>可以成功读取</a:t>
            </a:r>
            <a:r>
              <a:rPr lang="en-US" altLang="zh-CN" dirty="0"/>
              <a:t>O</a:t>
            </a:r>
            <a:r>
              <a:rPr lang="zh-CN" altLang="en-US" dirty="0"/>
              <a:t>中文件</a:t>
            </a:r>
            <a:endParaRPr lang="en-US" altLang="zh-CN" dirty="0"/>
          </a:p>
          <a:p>
            <a:r>
              <a:rPr lang="en-US" altLang="zh-CN" dirty="0"/>
              <a:t>	</a:t>
            </a:r>
            <a:r>
              <a:rPr lang="zh-CN" altLang="en-US" dirty="0"/>
              <a:t>这种攻击别名</a:t>
            </a:r>
            <a:r>
              <a:rPr lang="en-US" altLang="zh-CN" dirty="0"/>
              <a:t>Trojan</a:t>
            </a:r>
            <a:r>
              <a:rPr lang="zh-CN" altLang="en-US" dirty="0"/>
              <a:t> </a:t>
            </a:r>
            <a:r>
              <a:rPr lang="en-US" altLang="zh-CN" dirty="0"/>
              <a:t>Horse</a:t>
            </a:r>
            <a:r>
              <a:rPr lang="zh-CN" altLang="en-US" dirty="0"/>
              <a:t>，</a:t>
            </a:r>
            <a:r>
              <a:rPr lang="en-US" altLang="zh-CN" dirty="0"/>
              <a:t>DAC</a:t>
            </a:r>
            <a:r>
              <a:rPr lang="zh-CN" altLang="en-US" dirty="0"/>
              <a:t>对这种攻击失效</a:t>
            </a:r>
            <a:endParaRPr lang="en-US" altLang="zh-CN" dirty="0"/>
          </a:p>
          <a:p>
            <a:r>
              <a:rPr lang="zh-CN" altLang="en-US" dirty="0"/>
              <a:t>这个时候就需要</a:t>
            </a:r>
            <a:r>
              <a:rPr lang="en-US" altLang="zh-CN" dirty="0"/>
              <a:t>MAC</a:t>
            </a:r>
            <a:r>
              <a:rPr lang="zh-CN" altLang="en-US" dirty="0"/>
              <a:t>了</a:t>
            </a:r>
            <a:endParaRPr lang="en-US" altLang="zh-CN" dirty="0"/>
          </a:p>
          <a:p>
            <a:endParaRPr lang="en-US" dirty="0"/>
          </a:p>
        </p:txBody>
      </p:sp>
    </p:spTree>
    <p:extLst>
      <p:ext uri="{BB962C8B-B14F-4D97-AF65-F5344CB8AC3E}">
        <p14:creationId xmlns:p14="http://schemas.microsoft.com/office/powerpoint/2010/main" val="23946341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3516DAEE-01CC-44D5-9299-355AA87B0D8B}"/>
              </a:ext>
            </a:extLst>
          </p:cNvPr>
          <p:cNvSpPr/>
          <p:nvPr/>
        </p:nvSpPr>
        <p:spPr>
          <a:xfrm>
            <a:off x="-4168" y="-36512"/>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 BOIS</a:t>
            </a:r>
          </a:p>
        </p:txBody>
      </p:sp>
      <p:sp>
        <p:nvSpPr>
          <p:cNvPr id="3" name="TextBox 2">
            <a:extLst>
              <a:ext uri="{FF2B5EF4-FFF2-40B4-BE49-F238E27FC236}">
                <a16:creationId xmlns:a16="http://schemas.microsoft.com/office/drawing/2014/main" xmlns="" id="{43C69F6C-DAAD-42A8-90DB-F21A51E39EEB}"/>
              </a:ext>
            </a:extLst>
          </p:cNvPr>
          <p:cNvSpPr txBox="1"/>
          <p:nvPr/>
        </p:nvSpPr>
        <p:spPr>
          <a:xfrm>
            <a:off x="2060848" y="-36512"/>
            <a:ext cx="4898457" cy="923330"/>
          </a:xfrm>
          <a:prstGeom prst="rect">
            <a:avLst/>
          </a:prstGeom>
          <a:noFill/>
        </p:spPr>
        <p:txBody>
          <a:bodyPr wrap="none" rtlCol="0">
            <a:spAutoFit/>
          </a:bodyPr>
          <a:lstStyle/>
          <a:p>
            <a:pPr marL="285750" indent="-285750">
              <a:buFont typeface="Arial" panose="020B0604020202020204" pitchFamily="34" charset="0"/>
              <a:buChar char="•"/>
            </a:pPr>
            <a:r>
              <a:rPr lang="en-US" dirty="0"/>
              <a:t>Look for boot loader in floppy, cd, or hard drive</a:t>
            </a:r>
          </a:p>
          <a:p>
            <a:pPr marL="285750" indent="-285750">
              <a:buFont typeface="Arial" panose="020B0604020202020204" pitchFamily="34" charset="0"/>
              <a:buChar char="•"/>
            </a:pPr>
            <a:r>
              <a:rPr lang="en-US" dirty="0"/>
              <a:t>Can be interrupted by F12 or F2</a:t>
            </a:r>
          </a:p>
          <a:p>
            <a:pPr marL="285750" indent="-285750">
              <a:buFont typeface="Arial" panose="020B0604020202020204" pitchFamily="34" charset="0"/>
              <a:buChar char="•"/>
            </a:pPr>
            <a:r>
              <a:rPr lang="en-US" dirty="0"/>
              <a:t>Bring up </a:t>
            </a:r>
            <a:r>
              <a:rPr lang="en-US" b="1" dirty="0">
                <a:solidFill>
                  <a:srgbClr val="FF0000"/>
                </a:solidFill>
              </a:rPr>
              <a:t>MBR</a:t>
            </a:r>
            <a:r>
              <a:rPr lang="en-US" dirty="0"/>
              <a:t> (Master Boot Record)</a:t>
            </a:r>
          </a:p>
        </p:txBody>
      </p:sp>
      <p:sp>
        <p:nvSpPr>
          <p:cNvPr id="4" name="Rectangle 3">
            <a:extLst>
              <a:ext uri="{FF2B5EF4-FFF2-40B4-BE49-F238E27FC236}">
                <a16:creationId xmlns:a16="http://schemas.microsoft.com/office/drawing/2014/main" xmlns="" id="{4A11967C-604F-4E00-92DD-C16DE965DD13}"/>
              </a:ext>
            </a:extLst>
          </p:cNvPr>
          <p:cNvSpPr/>
          <p:nvPr/>
        </p:nvSpPr>
        <p:spPr>
          <a:xfrm>
            <a:off x="-4169" y="1148821"/>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 MBR</a:t>
            </a:r>
          </a:p>
        </p:txBody>
      </p:sp>
      <p:sp>
        <p:nvSpPr>
          <p:cNvPr id="5" name="TextBox 4">
            <a:extLst>
              <a:ext uri="{FF2B5EF4-FFF2-40B4-BE49-F238E27FC236}">
                <a16:creationId xmlns:a16="http://schemas.microsoft.com/office/drawing/2014/main" xmlns="" id="{44CBD088-5B51-4505-8BE5-9F9465BDE1B8}"/>
              </a:ext>
            </a:extLst>
          </p:cNvPr>
          <p:cNvSpPr txBox="1"/>
          <p:nvPr/>
        </p:nvSpPr>
        <p:spPr>
          <a:xfrm>
            <a:off x="2060848" y="1038754"/>
            <a:ext cx="6993389" cy="2031325"/>
          </a:xfrm>
          <a:prstGeom prst="rect">
            <a:avLst/>
          </a:prstGeom>
          <a:noFill/>
        </p:spPr>
        <p:txBody>
          <a:bodyPr wrap="none" rtlCol="0">
            <a:spAutoFit/>
          </a:bodyPr>
          <a:lstStyle/>
          <a:p>
            <a:pPr marL="285750" indent="-285750">
              <a:buFont typeface="Arial" panose="020B0604020202020204" pitchFamily="34" charset="0"/>
              <a:buChar char="•"/>
            </a:pPr>
            <a:r>
              <a:rPr lang="en-US" dirty="0"/>
              <a:t>Located in 1</a:t>
            </a:r>
            <a:r>
              <a:rPr lang="en-US" baseline="30000" dirty="0"/>
              <a:t>st</a:t>
            </a:r>
            <a:r>
              <a:rPr lang="en-US" dirty="0"/>
              <a:t> sector of a bootable disk (usually /dev/had or /dev/</a:t>
            </a:r>
            <a:r>
              <a:rPr lang="en-US" dirty="0" err="1"/>
              <a:t>sda</a:t>
            </a:r>
            <a:r>
              <a:rPr lang="en-US" dirty="0"/>
              <a:t>)</a:t>
            </a:r>
          </a:p>
          <a:p>
            <a:pPr marL="285750" indent="-285750">
              <a:buFont typeface="Arial" panose="020B0604020202020204" pitchFamily="34" charset="0"/>
              <a:buChar char="•"/>
            </a:pPr>
            <a:r>
              <a:rPr lang="en-US" dirty="0"/>
              <a:t>&lt;=512 bytes</a:t>
            </a:r>
          </a:p>
          <a:p>
            <a:pPr marL="742950" lvl="1" indent="-285750">
              <a:buFont typeface="Arial" panose="020B0604020202020204" pitchFamily="34" charset="0"/>
              <a:buChar char="•"/>
            </a:pPr>
            <a:r>
              <a:rPr lang="en-US" dirty="0"/>
              <a:t>First 446 bytes, primary boot loader info</a:t>
            </a:r>
          </a:p>
          <a:p>
            <a:pPr marL="742950" lvl="1" indent="-285750">
              <a:buFont typeface="Arial" panose="020B0604020202020204" pitchFamily="34" charset="0"/>
              <a:buChar char="•"/>
            </a:pPr>
            <a:r>
              <a:rPr lang="en-US" dirty="0"/>
              <a:t>Next 64 bytes, partition table info</a:t>
            </a:r>
          </a:p>
          <a:p>
            <a:pPr marL="742950" lvl="1" indent="-285750">
              <a:buFont typeface="Arial" panose="020B0604020202020204" pitchFamily="34" charset="0"/>
              <a:buChar char="•"/>
            </a:pPr>
            <a:r>
              <a:rPr lang="en-US" dirty="0"/>
              <a:t>Last 2 bytes, validation check</a:t>
            </a:r>
          </a:p>
          <a:p>
            <a:pPr marL="285750" indent="-285750">
              <a:buFont typeface="Arial" panose="020B0604020202020204" pitchFamily="34" charset="0"/>
              <a:buChar char="•"/>
            </a:pPr>
            <a:r>
              <a:rPr lang="en-US" dirty="0"/>
              <a:t>Contains info on </a:t>
            </a:r>
            <a:r>
              <a:rPr lang="en-US" b="1" dirty="0">
                <a:solidFill>
                  <a:srgbClr val="FF0000"/>
                </a:solidFill>
              </a:rPr>
              <a:t>GRUB</a:t>
            </a:r>
            <a:r>
              <a:rPr lang="en-US" dirty="0"/>
              <a:t> (grand unified bootloader)</a:t>
            </a:r>
          </a:p>
          <a:p>
            <a:pPr marL="285750" indent="-285750">
              <a:buFont typeface="Arial" panose="020B0604020202020204" pitchFamily="34" charset="0"/>
              <a:buChar char="•"/>
            </a:pPr>
            <a:r>
              <a:rPr lang="en-US" dirty="0"/>
              <a:t>Bring up GRUB</a:t>
            </a:r>
          </a:p>
        </p:txBody>
      </p:sp>
      <p:sp>
        <p:nvSpPr>
          <p:cNvPr id="6" name="Rectangle 5">
            <a:extLst>
              <a:ext uri="{FF2B5EF4-FFF2-40B4-BE49-F238E27FC236}">
                <a16:creationId xmlns:a16="http://schemas.microsoft.com/office/drawing/2014/main" xmlns="" id="{105E6EDF-EA50-4363-96A8-94C94C4EEB9E}"/>
              </a:ext>
            </a:extLst>
          </p:cNvPr>
          <p:cNvSpPr/>
          <p:nvPr/>
        </p:nvSpPr>
        <p:spPr>
          <a:xfrm>
            <a:off x="-4169" y="3273952"/>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 GRUB</a:t>
            </a:r>
          </a:p>
        </p:txBody>
      </p:sp>
      <p:sp>
        <p:nvSpPr>
          <p:cNvPr id="7" name="TextBox 6">
            <a:extLst>
              <a:ext uri="{FF2B5EF4-FFF2-40B4-BE49-F238E27FC236}">
                <a16:creationId xmlns:a16="http://schemas.microsoft.com/office/drawing/2014/main" xmlns="" id="{18515396-3E5B-4A3B-BB0B-39AD0FC0874F}"/>
              </a:ext>
            </a:extLst>
          </p:cNvPr>
          <p:cNvSpPr txBox="1"/>
          <p:nvPr/>
        </p:nvSpPr>
        <p:spPr>
          <a:xfrm>
            <a:off x="2060848" y="3213548"/>
            <a:ext cx="6497100" cy="1754326"/>
          </a:xfrm>
          <a:prstGeom prst="rect">
            <a:avLst/>
          </a:prstGeom>
          <a:noFill/>
        </p:spPr>
        <p:txBody>
          <a:bodyPr wrap="square" rtlCol="0">
            <a:spAutoFit/>
          </a:bodyPr>
          <a:lstStyle/>
          <a:p>
            <a:pPr marL="285750" indent="-285750">
              <a:buFont typeface="Arial" panose="020B0604020202020204" pitchFamily="34" charset="0"/>
              <a:buChar char="•"/>
            </a:pPr>
            <a:r>
              <a:rPr lang="en-US" dirty="0"/>
              <a:t>Choose which kernel images to execute, if you have more than 2</a:t>
            </a:r>
          </a:p>
          <a:p>
            <a:pPr marL="285750" indent="-285750">
              <a:buFont typeface="Arial" panose="020B0604020202020204" pitchFamily="34" charset="0"/>
              <a:buChar char="•"/>
            </a:pPr>
            <a:r>
              <a:rPr lang="en-US" dirty="0"/>
              <a:t>Displays a splash screen (</a:t>
            </a:r>
            <a:r>
              <a:rPr lang="zh-CN" altLang="en-US" dirty="0"/>
              <a:t>右边的图</a:t>
            </a:r>
            <a:r>
              <a:rPr lang="en-US" dirty="0"/>
              <a:t>)</a:t>
            </a:r>
          </a:p>
          <a:p>
            <a:pPr marL="285750" indent="-285750">
              <a:buFont typeface="Arial" panose="020B0604020202020204" pitchFamily="34" charset="0"/>
              <a:buChar char="•"/>
            </a:pPr>
            <a:r>
              <a:rPr lang="en-US" altLang="ja-JP" dirty="0"/>
              <a:t>GRUB config file is /boot/grub/</a:t>
            </a:r>
            <a:r>
              <a:rPr lang="en-US" altLang="ja-JP" dirty="0" err="1"/>
              <a:t>grub.conf</a:t>
            </a:r>
            <a:r>
              <a:rPr lang="en-US" altLang="ja-JP" dirty="0"/>
              <a:t> (/</a:t>
            </a:r>
            <a:r>
              <a:rPr lang="en-US" altLang="ja-JP" dirty="0" err="1"/>
              <a:t>etc</a:t>
            </a:r>
            <a:r>
              <a:rPr lang="en-US" altLang="ja-JP" dirty="0"/>
              <a:t>/</a:t>
            </a:r>
            <a:r>
              <a:rPr lang="en-US" altLang="ja-JP" dirty="0" err="1"/>
              <a:t>grub.conf</a:t>
            </a:r>
            <a:r>
              <a:rPr lang="en-US" altLang="ja-JP" dirty="0"/>
              <a:t>)</a:t>
            </a:r>
          </a:p>
          <a:p>
            <a:pPr marL="285750" indent="-285750">
              <a:buFont typeface="Arial" panose="020B0604020202020204" pitchFamily="34" charset="0"/>
              <a:buChar char="•"/>
            </a:pPr>
            <a:r>
              <a:rPr lang="en-US" dirty="0"/>
              <a:t>GRUB loads and execute kernel and </a:t>
            </a:r>
            <a:r>
              <a:rPr lang="en-US" dirty="0" err="1"/>
              <a:t>initrd</a:t>
            </a:r>
            <a:r>
              <a:rPr lang="en-US" dirty="0"/>
              <a:t> (= initial RAM Disk) images</a:t>
            </a:r>
          </a:p>
          <a:p>
            <a:pPr marL="285750" indent="-285750">
              <a:buFont typeface="Arial" panose="020B0604020202020204" pitchFamily="34" charset="0"/>
              <a:buChar char="•"/>
            </a:pPr>
            <a:r>
              <a:rPr lang="en-US" dirty="0"/>
              <a:t>GRUB config file (</a:t>
            </a:r>
            <a:r>
              <a:rPr lang="en-US" dirty="0" err="1"/>
              <a:t>grub.conf</a:t>
            </a:r>
            <a:r>
              <a:rPr lang="en-US" dirty="0"/>
              <a:t>) is in /boot/grub/</a:t>
            </a:r>
            <a:r>
              <a:rPr lang="en-US" dirty="0" err="1"/>
              <a:t>grub.conf</a:t>
            </a:r>
            <a:endParaRPr lang="en-US" dirty="0"/>
          </a:p>
        </p:txBody>
      </p:sp>
      <p:pic>
        <p:nvPicPr>
          <p:cNvPr id="8" name="Picture 2" descr="Image result for linux splash screen">
            <a:extLst>
              <a:ext uri="{FF2B5EF4-FFF2-40B4-BE49-F238E27FC236}">
                <a16:creationId xmlns:a16="http://schemas.microsoft.com/office/drawing/2014/main" xmlns="" id="{CA28B3B4-BCF1-4E06-9D1F-EB2BDD850B9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715648" y="3052688"/>
            <a:ext cx="1634067" cy="1221465"/>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xmlns="" id="{B59B46A3-DB64-4BC5-90D7-B64423B76DE6}"/>
              </a:ext>
            </a:extLst>
          </p:cNvPr>
          <p:cNvSpPr/>
          <p:nvPr/>
        </p:nvSpPr>
        <p:spPr>
          <a:xfrm>
            <a:off x="-4170" y="5174716"/>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 kernel</a:t>
            </a:r>
          </a:p>
        </p:txBody>
      </p:sp>
      <p:sp>
        <p:nvSpPr>
          <p:cNvPr id="12" name="TextBox 11">
            <a:extLst>
              <a:ext uri="{FF2B5EF4-FFF2-40B4-BE49-F238E27FC236}">
                <a16:creationId xmlns:a16="http://schemas.microsoft.com/office/drawing/2014/main" xmlns="" id="{D8334613-5629-48FE-9A12-C919AF91CF0C}"/>
              </a:ext>
            </a:extLst>
          </p:cNvPr>
          <p:cNvSpPr txBox="1"/>
          <p:nvPr/>
        </p:nvSpPr>
        <p:spPr>
          <a:xfrm>
            <a:off x="2060848" y="5183874"/>
            <a:ext cx="6497100" cy="1477328"/>
          </a:xfrm>
          <a:prstGeom prst="rect">
            <a:avLst/>
          </a:prstGeom>
          <a:noFill/>
        </p:spPr>
        <p:txBody>
          <a:bodyPr wrap="square" rtlCol="0">
            <a:spAutoFit/>
          </a:bodyPr>
          <a:lstStyle/>
          <a:p>
            <a:pPr marL="285750" indent="-285750">
              <a:buFont typeface="Arial" panose="020B0604020202020204" pitchFamily="34" charset="0"/>
              <a:buChar char="•"/>
            </a:pPr>
            <a:r>
              <a:rPr lang="en-US" dirty="0"/>
              <a:t>Mount root file system as specified in </a:t>
            </a:r>
            <a:r>
              <a:rPr lang="en-US" dirty="0" err="1"/>
              <a:t>grub.conf</a:t>
            </a:r>
            <a:endParaRPr lang="en-US" dirty="0"/>
          </a:p>
          <a:p>
            <a:pPr marL="285750" indent="-285750">
              <a:buFont typeface="Arial" panose="020B0604020202020204" pitchFamily="34" charset="0"/>
              <a:buChar char="•"/>
            </a:pPr>
            <a:r>
              <a:rPr lang="en-US" dirty="0"/>
              <a:t>Kernel executes /</a:t>
            </a:r>
            <a:r>
              <a:rPr lang="en-US" dirty="0" err="1"/>
              <a:t>sbin</a:t>
            </a:r>
            <a:r>
              <a:rPr lang="en-US" dirty="0"/>
              <a:t>/</a:t>
            </a:r>
            <a:r>
              <a:rPr lang="en-US" dirty="0" err="1"/>
              <a:t>init</a:t>
            </a:r>
            <a:r>
              <a:rPr lang="en-US" dirty="0"/>
              <a:t> (</a:t>
            </a:r>
            <a:r>
              <a:rPr lang="en-US" dirty="0" err="1"/>
              <a:t>init</a:t>
            </a:r>
            <a:r>
              <a:rPr lang="en-US" dirty="0"/>
              <a:t> is the 1</a:t>
            </a:r>
            <a:r>
              <a:rPr lang="en-US" baseline="30000" dirty="0"/>
              <a:t>st</a:t>
            </a:r>
            <a:r>
              <a:rPr lang="en-US" dirty="0"/>
              <a:t> program in Linux, it has PID of 1, ‘</a:t>
            </a:r>
            <a:r>
              <a:rPr lang="en-US" dirty="0" err="1">
                <a:solidFill>
                  <a:srgbClr val="FF0000"/>
                </a:solidFill>
              </a:rPr>
              <a:t>ps</a:t>
            </a:r>
            <a:r>
              <a:rPr lang="en-US" dirty="0">
                <a:solidFill>
                  <a:srgbClr val="FF0000"/>
                </a:solidFill>
              </a:rPr>
              <a:t> –</a:t>
            </a:r>
            <a:r>
              <a:rPr lang="en-US" dirty="0" err="1">
                <a:solidFill>
                  <a:srgbClr val="FF0000"/>
                </a:solidFill>
              </a:rPr>
              <a:t>ef</a:t>
            </a:r>
            <a:r>
              <a:rPr lang="en-US" dirty="0">
                <a:solidFill>
                  <a:srgbClr val="FF0000"/>
                </a:solidFill>
              </a:rPr>
              <a:t> | grep </a:t>
            </a:r>
            <a:r>
              <a:rPr lang="en-US" dirty="0" err="1">
                <a:solidFill>
                  <a:srgbClr val="FF0000"/>
                </a:solidFill>
              </a:rPr>
              <a:t>init</a:t>
            </a:r>
            <a:r>
              <a:rPr lang="en-US" dirty="0"/>
              <a:t>’ to check PID)</a:t>
            </a:r>
          </a:p>
          <a:p>
            <a:pPr marL="285750" indent="-285750">
              <a:buFont typeface="Arial" panose="020B0604020202020204" pitchFamily="34" charset="0"/>
              <a:buChar char="•"/>
            </a:pPr>
            <a:r>
              <a:rPr lang="en-US" dirty="0" err="1"/>
              <a:t>initrd</a:t>
            </a:r>
            <a:r>
              <a:rPr lang="en-US" dirty="0"/>
              <a:t> is used by kernel as temporary root file system, until kernel is booted and real file system is mounted.</a:t>
            </a:r>
          </a:p>
        </p:txBody>
      </p:sp>
      <p:sp>
        <p:nvSpPr>
          <p:cNvPr id="13" name="Rectangle 12">
            <a:extLst>
              <a:ext uri="{FF2B5EF4-FFF2-40B4-BE49-F238E27FC236}">
                <a16:creationId xmlns:a16="http://schemas.microsoft.com/office/drawing/2014/main" xmlns="" id="{54E649E6-55B9-4BD7-98EE-3DE0718564C9}"/>
              </a:ext>
            </a:extLst>
          </p:cNvPr>
          <p:cNvSpPr/>
          <p:nvPr/>
        </p:nvSpPr>
        <p:spPr>
          <a:xfrm>
            <a:off x="-4171" y="6851114"/>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 </a:t>
            </a:r>
            <a:r>
              <a:rPr lang="en-US" dirty="0" err="1"/>
              <a:t>init</a:t>
            </a:r>
            <a:r>
              <a:rPr lang="en-US" dirty="0"/>
              <a:t> </a:t>
            </a:r>
          </a:p>
        </p:txBody>
      </p:sp>
      <p:sp>
        <p:nvSpPr>
          <p:cNvPr id="14" name="TextBox 13">
            <a:extLst>
              <a:ext uri="{FF2B5EF4-FFF2-40B4-BE49-F238E27FC236}">
                <a16:creationId xmlns:a16="http://schemas.microsoft.com/office/drawing/2014/main" xmlns="" id="{4C52A622-3905-427A-8DEA-228917ABFD7F}"/>
              </a:ext>
            </a:extLst>
          </p:cNvPr>
          <p:cNvSpPr txBox="1"/>
          <p:nvPr/>
        </p:nvSpPr>
        <p:spPr>
          <a:xfrm>
            <a:off x="2060848" y="6851114"/>
            <a:ext cx="6497100" cy="1200329"/>
          </a:xfrm>
          <a:prstGeom prst="rect">
            <a:avLst/>
          </a:prstGeom>
          <a:noFill/>
        </p:spPr>
        <p:txBody>
          <a:bodyPr wrap="square" rtlCol="0">
            <a:spAutoFit/>
          </a:bodyPr>
          <a:lstStyle/>
          <a:p>
            <a:pPr marL="285750" indent="-285750">
              <a:buFont typeface="Arial" panose="020B0604020202020204" pitchFamily="34" charset="0"/>
              <a:buChar char="•"/>
            </a:pPr>
            <a:r>
              <a:rPr lang="en-US" dirty="0"/>
              <a:t>/</a:t>
            </a:r>
            <a:r>
              <a:rPr lang="en-US" dirty="0" err="1"/>
              <a:t>etc</a:t>
            </a:r>
            <a:r>
              <a:rPr lang="en-US" dirty="0"/>
              <a:t>/</a:t>
            </a:r>
            <a:r>
              <a:rPr lang="en-US" dirty="0" err="1"/>
              <a:t>initab</a:t>
            </a:r>
            <a:r>
              <a:rPr lang="en-US" dirty="0"/>
              <a:t> file decided Linux run level (?).</a:t>
            </a:r>
          </a:p>
          <a:p>
            <a:pPr marL="285750" indent="-285750">
              <a:buFont typeface="Arial" panose="020B0604020202020204" pitchFamily="34" charset="0"/>
              <a:buChar char="•"/>
            </a:pPr>
            <a:r>
              <a:rPr lang="en-US" dirty="0"/>
              <a:t>‘grep </a:t>
            </a:r>
            <a:r>
              <a:rPr lang="en-US" dirty="0" err="1"/>
              <a:t>initdefault</a:t>
            </a:r>
            <a:r>
              <a:rPr lang="en-US" dirty="0"/>
              <a:t> /</a:t>
            </a:r>
            <a:r>
              <a:rPr lang="en-US" dirty="0" err="1"/>
              <a:t>etc</a:t>
            </a:r>
            <a:r>
              <a:rPr lang="en-US" dirty="0"/>
              <a:t>/</a:t>
            </a:r>
            <a:r>
              <a:rPr lang="en-US" dirty="0" err="1"/>
              <a:t>initab</a:t>
            </a:r>
            <a:r>
              <a:rPr lang="en-US" dirty="0"/>
              <a:t>’ to identify the default run level</a:t>
            </a:r>
          </a:p>
          <a:p>
            <a:pPr marL="285750" indent="-285750">
              <a:buFont typeface="Arial" panose="020B0604020202020204" pitchFamily="34" charset="0"/>
              <a:buChar char="•"/>
            </a:pPr>
            <a:r>
              <a:rPr lang="en-US" dirty="0"/>
              <a:t>Under /</a:t>
            </a:r>
            <a:r>
              <a:rPr lang="en-US" dirty="0" err="1"/>
              <a:t>etc</a:t>
            </a:r>
            <a:r>
              <a:rPr lang="en-US" dirty="0"/>
              <a:t>/</a:t>
            </a:r>
            <a:r>
              <a:rPr lang="en-US" dirty="0" err="1"/>
              <a:t>rc.d</a:t>
            </a:r>
            <a:r>
              <a:rPr lang="en-US" dirty="0"/>
              <a:t>/</a:t>
            </a:r>
            <a:r>
              <a:rPr lang="en-US" dirty="0" err="1"/>
              <a:t>rc</a:t>
            </a:r>
            <a:r>
              <a:rPr lang="en-US" dirty="0"/>
              <a:t>*.d, programs that start with S and K, S for startup, K for kill (shutdown)</a:t>
            </a:r>
          </a:p>
        </p:txBody>
      </p:sp>
    </p:spTree>
    <p:extLst>
      <p:ext uri="{BB962C8B-B14F-4D97-AF65-F5344CB8AC3E}">
        <p14:creationId xmlns:p14="http://schemas.microsoft.com/office/powerpoint/2010/main" val="242130624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4624" y="251520"/>
            <a:ext cx="6425220" cy="646331"/>
          </a:xfrm>
          <a:prstGeom prst="rect">
            <a:avLst/>
          </a:prstGeom>
          <a:noFill/>
        </p:spPr>
        <p:txBody>
          <a:bodyPr wrap="none" rtlCol="0">
            <a:spAutoFit/>
          </a:bodyPr>
          <a:lstStyle/>
          <a:p>
            <a:r>
              <a:rPr kumimoji="1" lang="en-US" altLang="ja-JP" dirty="0"/>
              <a:t>ARMv8</a:t>
            </a:r>
          </a:p>
          <a:p>
            <a:pPr marL="285750" indent="-285750">
              <a:buFont typeface="Arial" panose="020B0604020202020204" pitchFamily="34" charset="0"/>
              <a:buChar char="•"/>
            </a:pPr>
            <a:r>
              <a:rPr lang="en-US" altLang="ja-JP" b="1" dirty="0">
                <a:solidFill>
                  <a:srgbClr val="FF0000"/>
                </a:solidFill>
              </a:rPr>
              <a:t>EL3~EL0</a:t>
            </a:r>
            <a:r>
              <a:rPr lang="en-US" altLang="ja-JP" dirty="0"/>
              <a:t>, they are exception levels, a form of privilege hierarchy</a:t>
            </a:r>
            <a:endParaRPr kumimoji="1" lang="ja-JP" alt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9472" y="971600"/>
            <a:ext cx="8991600" cy="406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正方形/長方形 3"/>
          <p:cNvSpPr/>
          <p:nvPr/>
        </p:nvSpPr>
        <p:spPr>
          <a:xfrm>
            <a:off x="-21354" y="5310664"/>
            <a:ext cx="6879353" cy="3970318"/>
          </a:xfrm>
          <a:prstGeom prst="rect">
            <a:avLst/>
          </a:prstGeom>
        </p:spPr>
        <p:txBody>
          <a:bodyPr wrap="square">
            <a:spAutoFit/>
          </a:bodyPr>
          <a:lstStyle/>
          <a:p>
            <a:r>
              <a:rPr lang="en-US" altLang="ja-JP" dirty="0"/>
              <a:t>A </a:t>
            </a:r>
            <a:r>
              <a:rPr lang="en-US" altLang="ja-JP" b="1" dirty="0">
                <a:solidFill>
                  <a:srgbClr val="FF0000"/>
                </a:solidFill>
              </a:rPr>
              <a:t>page table</a:t>
            </a:r>
            <a:r>
              <a:rPr lang="en-US" altLang="ja-JP" dirty="0"/>
              <a:t> is the data structure used by a virtual memory system in a computer operating system to store the mapping between virtual addresses and physical addresses. </a:t>
            </a:r>
          </a:p>
          <a:p>
            <a:r>
              <a:rPr lang="en-US" altLang="ja-JP" b="1" dirty="0"/>
              <a:t>[Background]</a:t>
            </a:r>
            <a:r>
              <a:rPr lang="en-US" altLang="ja-JP" dirty="0"/>
              <a:t> In operating systems that use virtual memory, every process is given the impression that it is working with large, contiguous sections of memory. Physically, the memory of each process may be dispersed across different areas of physical memory, or may have been moved (paged out) to another storage, typically to a hard disk drive.</a:t>
            </a:r>
          </a:p>
          <a:p>
            <a:r>
              <a:rPr lang="en-US" altLang="ja-JP" b="1" dirty="0"/>
              <a:t>[Function]</a:t>
            </a:r>
            <a:r>
              <a:rPr lang="en-US" altLang="ja-JP" dirty="0"/>
              <a:t> When a process requests access to data in its memory, it is the responsibility of the operating system to map the virtual address provided by the process to the physical address of the actual memory where that data is stored. The page table is where the operating system stores its mappings of virtual addresses to physical addresses, with each mapping also known as a </a:t>
            </a:r>
            <a:r>
              <a:rPr lang="en-US" altLang="ja-JP" i="1" dirty="0"/>
              <a:t>page table entry</a:t>
            </a:r>
            <a:r>
              <a:rPr lang="en-US" altLang="ja-JP" dirty="0"/>
              <a:t> (PTE).</a:t>
            </a:r>
            <a:endParaRPr lang="ja-JP" altLang="en-US" dirty="0"/>
          </a:p>
        </p:txBody>
      </p:sp>
    </p:spTree>
    <p:extLst>
      <p:ext uri="{BB962C8B-B14F-4D97-AF65-F5344CB8AC3E}">
        <p14:creationId xmlns:p14="http://schemas.microsoft.com/office/powerpoint/2010/main" val="284083068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confidentiality</a:t>
            </a:r>
            <a:r>
              <a:rPr lang="en-US" altLang="ja-JP" dirty="0">
                <a:solidFill>
                  <a:srgbClr val="FF0000"/>
                </a:solidFill>
              </a:rPr>
              <a:t> </a:t>
            </a:r>
            <a:r>
              <a:rPr lang="en-US" altLang="ja-JP" dirty="0"/>
              <a:t>is a set of rules that limits access to information, </a:t>
            </a:r>
          </a:p>
          <a:p>
            <a:pPr marL="285750" indent="-285750">
              <a:buFont typeface="Arial" panose="020B0604020202020204" pitchFamily="34" charset="0"/>
              <a:buChar char="•"/>
            </a:pPr>
            <a:r>
              <a:rPr lang="en-US" altLang="ja-JP" b="1" dirty="0">
                <a:solidFill>
                  <a:srgbClr val="FF0000"/>
                </a:solidFill>
              </a:rPr>
              <a:t>integrity</a:t>
            </a:r>
            <a:r>
              <a:rPr lang="en-US" altLang="ja-JP" dirty="0"/>
              <a:t> is the assurance that the information is trustworthy and accurate</a:t>
            </a:r>
          </a:p>
          <a:p>
            <a:pPr marL="285750" indent="-285750">
              <a:buFont typeface="Arial" panose="020B0604020202020204" pitchFamily="34" charset="0"/>
              <a:buChar char="•"/>
            </a:pPr>
            <a:r>
              <a:rPr lang="en-US" altLang="ja-JP" b="1" dirty="0">
                <a:solidFill>
                  <a:srgbClr val="FF0000"/>
                </a:solidFill>
              </a:rPr>
              <a:t>availability</a:t>
            </a:r>
            <a:r>
              <a:rPr lang="en-US" altLang="ja-JP" dirty="0">
                <a:solidFill>
                  <a:srgbClr val="FF0000"/>
                </a:solidFill>
              </a:rPr>
              <a:t> </a:t>
            </a:r>
            <a:r>
              <a:rPr lang="en-US" altLang="ja-JP" dirty="0"/>
              <a:t>is a guarantee of reliable access to the information by authorized people</a:t>
            </a:r>
          </a:p>
          <a:p>
            <a:r>
              <a:rPr lang="zh-CN" altLang="en-US" dirty="0"/>
              <a:t>系统安全</a:t>
            </a:r>
            <a:r>
              <a:rPr lang="en-US" altLang="zh-CN" dirty="0"/>
              <a:t>/</a:t>
            </a:r>
            <a:r>
              <a:rPr lang="zh-CN" altLang="en-US" dirty="0"/>
              <a:t>数据安全，应该从这</a:t>
            </a:r>
            <a:r>
              <a:rPr lang="en-US" altLang="zh-CN" dirty="0"/>
              <a:t>3</a:t>
            </a:r>
            <a:r>
              <a:rPr lang="zh-CN" altLang="en-US"/>
              <a:t>个方面考虑</a:t>
            </a:r>
            <a:endParaRPr lang="ja-JP" altLang="en-US" dirty="0"/>
          </a:p>
        </p:txBody>
      </p:sp>
      <p:sp>
        <p:nvSpPr>
          <p:cNvPr id="2" name="テキスト ボックス 1"/>
          <p:cNvSpPr txBox="1"/>
          <p:nvPr/>
        </p:nvSpPr>
        <p:spPr>
          <a:xfrm>
            <a:off x="-6194" y="1907704"/>
            <a:ext cx="4709110" cy="1200329"/>
          </a:xfrm>
          <a:prstGeom prst="rect">
            <a:avLst/>
          </a:prstGeom>
          <a:noFill/>
        </p:spPr>
        <p:txBody>
          <a:bodyPr wrap="none" rtlCol="0">
            <a:spAutoFit/>
          </a:bodyPr>
          <a:lstStyle/>
          <a:p>
            <a:r>
              <a:rPr kumimoji="1" lang="en-US" altLang="ja-JP" dirty="0"/>
              <a:t>Load time/ runtime</a:t>
            </a:r>
            <a:r>
              <a:rPr lang="zh-CN" altLang="en-US" dirty="0"/>
              <a:t>啥意思？</a:t>
            </a:r>
            <a:endParaRPr lang="en-US" altLang="zh-CN" dirty="0"/>
          </a:p>
          <a:p>
            <a:r>
              <a:rPr kumimoji="1" lang="en-US" altLang="zh-CN" dirty="0"/>
              <a:t>·</a:t>
            </a:r>
            <a:r>
              <a:rPr kumimoji="1" lang="zh-CN" altLang="en-US" dirty="0"/>
              <a:t>讲一个</a:t>
            </a:r>
            <a:r>
              <a:rPr kumimoji="1" lang="en-US" altLang="zh-CN" dirty="0"/>
              <a:t>program</a:t>
            </a:r>
            <a:r>
              <a:rPr kumimoji="1" lang="zh-CN" altLang="en-US" dirty="0"/>
              <a:t>从</a:t>
            </a:r>
            <a:r>
              <a:rPr kumimoji="1" lang="en-US" altLang="zh-CN" dirty="0"/>
              <a:t>hard disk</a:t>
            </a:r>
            <a:r>
              <a:rPr kumimoji="1" lang="zh-CN" altLang="en-US" dirty="0"/>
              <a:t>放到</a:t>
            </a:r>
            <a:r>
              <a:rPr kumimoji="1" lang="en-US" altLang="zh-CN" dirty="0"/>
              <a:t>memory</a:t>
            </a:r>
            <a:r>
              <a:rPr kumimoji="1" lang="zh-CN" altLang="en-US" dirty="0"/>
              <a:t>是</a:t>
            </a:r>
            <a:r>
              <a:rPr kumimoji="1" lang="en-US" altLang="zh-CN" dirty="0"/>
              <a:t>load</a:t>
            </a:r>
          </a:p>
          <a:p>
            <a:r>
              <a:rPr lang="en-US" altLang="zh-CN" dirty="0"/>
              <a:t>·CPU</a:t>
            </a:r>
            <a:r>
              <a:rPr lang="zh-CN" altLang="en-US" dirty="0"/>
              <a:t>执行</a:t>
            </a:r>
            <a:r>
              <a:rPr lang="en-US" altLang="zh-CN" dirty="0"/>
              <a:t>memory</a:t>
            </a:r>
            <a:r>
              <a:rPr lang="zh-CN" altLang="en-US" dirty="0"/>
              <a:t>中的</a:t>
            </a:r>
            <a:r>
              <a:rPr lang="en-US" altLang="zh-CN" dirty="0"/>
              <a:t>program</a:t>
            </a:r>
            <a:r>
              <a:rPr lang="zh-CN" altLang="en-US" dirty="0"/>
              <a:t>是</a:t>
            </a:r>
            <a:r>
              <a:rPr lang="en-US" altLang="zh-CN" dirty="0"/>
              <a:t>runtime</a:t>
            </a:r>
          </a:p>
          <a:p>
            <a:endParaRPr lang="en-US" altLang="zh-CN" dirty="0"/>
          </a:p>
        </p:txBody>
      </p:sp>
      <p:pic>
        <p:nvPicPr>
          <p:cNvPr id="4" name="Picture 3">
            <a:extLst>
              <a:ext uri="{FF2B5EF4-FFF2-40B4-BE49-F238E27FC236}">
                <a16:creationId xmlns:a16="http://schemas.microsoft.com/office/drawing/2014/main" xmlns="" id="{16CF6740-0464-4D0E-973A-05CD277DDA5B}"/>
              </a:ext>
            </a:extLst>
          </p:cNvPr>
          <p:cNvPicPr>
            <a:picLocks noChangeAspect="1"/>
          </p:cNvPicPr>
          <p:nvPr/>
        </p:nvPicPr>
        <p:blipFill>
          <a:blip r:embed="rId2"/>
          <a:stretch>
            <a:fillRect/>
          </a:stretch>
        </p:blipFill>
        <p:spPr>
          <a:xfrm>
            <a:off x="188640" y="4139952"/>
            <a:ext cx="6066777" cy="9144000"/>
          </a:xfrm>
          <a:prstGeom prst="rect">
            <a:avLst/>
          </a:prstGeom>
        </p:spPr>
      </p:pic>
      <p:sp>
        <p:nvSpPr>
          <p:cNvPr id="5" name="TextBox 4">
            <a:extLst>
              <a:ext uri="{FF2B5EF4-FFF2-40B4-BE49-F238E27FC236}">
                <a16:creationId xmlns:a16="http://schemas.microsoft.com/office/drawing/2014/main" xmlns="" id="{1879C5E5-9169-4124-98DB-A5CA6B0A68E6}"/>
              </a:ext>
            </a:extLst>
          </p:cNvPr>
          <p:cNvSpPr txBox="1"/>
          <p:nvPr/>
        </p:nvSpPr>
        <p:spPr>
          <a:xfrm>
            <a:off x="-6194" y="3851920"/>
            <a:ext cx="1870705" cy="369332"/>
          </a:xfrm>
          <a:prstGeom prst="rect">
            <a:avLst/>
          </a:prstGeom>
          <a:noFill/>
        </p:spPr>
        <p:txBody>
          <a:bodyPr wrap="none" rtlCol="0">
            <a:spAutoFit/>
          </a:bodyPr>
          <a:lstStyle/>
          <a:p>
            <a:r>
              <a:rPr lang="en-US" dirty="0"/>
              <a:t>What is </a:t>
            </a:r>
            <a:r>
              <a:rPr lang="en-US" b="1" dirty="0">
                <a:solidFill>
                  <a:srgbClr val="FF0000"/>
                </a:solidFill>
              </a:rPr>
              <a:t>Sandbox</a:t>
            </a:r>
            <a:r>
              <a:rPr lang="en-US" dirty="0"/>
              <a:t>?</a:t>
            </a:r>
          </a:p>
        </p:txBody>
      </p:sp>
      <p:sp>
        <p:nvSpPr>
          <p:cNvPr id="6" name="TextBox 5">
            <a:extLst>
              <a:ext uri="{FF2B5EF4-FFF2-40B4-BE49-F238E27FC236}">
                <a16:creationId xmlns:a16="http://schemas.microsoft.com/office/drawing/2014/main" xmlns="" id="{DBE051F0-BACB-4EEA-BA4F-DAF3E6495543}"/>
              </a:ext>
            </a:extLst>
          </p:cNvPr>
          <p:cNvSpPr txBox="1"/>
          <p:nvPr/>
        </p:nvSpPr>
        <p:spPr>
          <a:xfrm>
            <a:off x="6255417" y="11700792"/>
            <a:ext cx="8466100" cy="646331"/>
          </a:xfrm>
          <a:prstGeom prst="rect">
            <a:avLst/>
          </a:prstGeom>
          <a:noFill/>
        </p:spPr>
        <p:txBody>
          <a:bodyPr wrap="none" rtlCol="0">
            <a:spAutoFit/>
          </a:bodyPr>
          <a:lstStyle/>
          <a:p>
            <a:r>
              <a:rPr lang="en-US" altLang="zh-CN" dirty="0" err="1"/>
              <a:t>Sanbox</a:t>
            </a:r>
            <a:r>
              <a:rPr lang="zh-CN" altLang="en-US" dirty="0"/>
              <a:t>是一种限制机制的总称，比如限制使用</a:t>
            </a:r>
            <a:r>
              <a:rPr lang="en-US" altLang="zh-CN" dirty="0"/>
              <a:t>API</a:t>
            </a:r>
            <a:r>
              <a:rPr lang="zh-CN" altLang="en-US" dirty="0"/>
              <a:t>，限制程序可</a:t>
            </a:r>
            <a:r>
              <a:rPr lang="en-US" altLang="zh-CN" dirty="0"/>
              <a:t>access</a:t>
            </a:r>
            <a:r>
              <a:rPr lang="zh-CN" altLang="en-US" dirty="0"/>
              <a:t>的内存领域等</a:t>
            </a:r>
            <a:endParaRPr lang="en-US" dirty="0"/>
          </a:p>
          <a:p>
            <a:r>
              <a:rPr lang="en-US" dirty="0" err="1"/>
              <a:t>SELinux</a:t>
            </a:r>
            <a:r>
              <a:rPr lang="zh-CN" altLang="en-US" dirty="0"/>
              <a:t>可以说是一种</a:t>
            </a:r>
            <a:r>
              <a:rPr lang="en-US" altLang="zh-CN" dirty="0"/>
              <a:t>sandbox</a:t>
            </a:r>
            <a:endParaRPr lang="en-US" dirty="0"/>
          </a:p>
        </p:txBody>
      </p:sp>
    </p:spTree>
    <p:extLst>
      <p:ext uri="{BB962C8B-B14F-4D97-AF65-F5344CB8AC3E}">
        <p14:creationId xmlns:p14="http://schemas.microsoft.com/office/powerpoint/2010/main" val="311058620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34C25532-D567-42ED-98D7-1A1F90A3EAEF}"/>
              </a:ext>
            </a:extLst>
          </p:cNvPr>
          <p:cNvSpPr txBox="1"/>
          <p:nvPr/>
        </p:nvSpPr>
        <p:spPr>
          <a:xfrm>
            <a:off x="-2310" y="5727680"/>
            <a:ext cx="6857999" cy="3416320"/>
          </a:xfrm>
          <a:prstGeom prst="rect">
            <a:avLst/>
          </a:prstGeom>
          <a:noFill/>
        </p:spPr>
        <p:txBody>
          <a:bodyPr wrap="square" rtlCol="0">
            <a:spAutoFit/>
          </a:bodyPr>
          <a:lstStyle/>
          <a:p>
            <a:pPr marL="285750" indent="-285750">
              <a:buFont typeface="Arial" panose="020B0604020202020204" pitchFamily="34" charset="0"/>
              <a:buChar char="•"/>
            </a:pPr>
            <a:r>
              <a:rPr lang="en-US" dirty="0"/>
              <a:t>Reason why </a:t>
            </a:r>
            <a:r>
              <a:rPr lang="en-US" b="1" dirty="0">
                <a:solidFill>
                  <a:srgbClr val="FF0000"/>
                </a:solidFill>
              </a:rPr>
              <a:t>WEP</a:t>
            </a:r>
            <a:r>
              <a:rPr lang="en-US" dirty="0"/>
              <a:t> (</a:t>
            </a:r>
            <a:r>
              <a:rPr lang="en-US" b="1" dirty="0"/>
              <a:t>wired equivalent privacy</a:t>
            </a:r>
            <a:r>
              <a:rPr lang="en-US" dirty="0"/>
              <a:t>, use 64bit or 128bit key) is not secure: the first bytes of the output keystream are “strongly non-random”, if you gather enough packets and you can easily discover the entire WEP key.</a:t>
            </a:r>
          </a:p>
          <a:p>
            <a:pPr marL="285750" indent="-285750">
              <a:buFont typeface="Arial" panose="020B0604020202020204" pitchFamily="34" charset="0"/>
              <a:buChar char="•"/>
            </a:pPr>
            <a:r>
              <a:rPr lang="en-US" dirty="0"/>
              <a:t>WPA (</a:t>
            </a:r>
            <a:r>
              <a:rPr lang="en-US" dirty="0" err="1"/>
              <a:t>WiFi</a:t>
            </a:r>
            <a:r>
              <a:rPr lang="en-US" dirty="0"/>
              <a:t> protected access): RC4 with TKIP (temporal key integrity protocol)</a:t>
            </a:r>
          </a:p>
          <a:p>
            <a:pPr marL="742950" lvl="1" indent="-285750">
              <a:buFont typeface="Arial" panose="020B0604020202020204" pitchFamily="34" charset="0"/>
              <a:buChar char="•"/>
            </a:pPr>
            <a:r>
              <a:rPr lang="en-US" dirty="0"/>
              <a:t>Initialization vector (IV) is larger and an encrypted hash</a:t>
            </a:r>
          </a:p>
          <a:p>
            <a:pPr marL="742950" lvl="1" indent="-285750">
              <a:buFont typeface="Arial" panose="020B0604020202020204" pitchFamily="34" charset="0"/>
              <a:buChar char="•"/>
            </a:pPr>
            <a:r>
              <a:rPr lang="en-US" dirty="0"/>
              <a:t>Every packet gets a unique encryption key</a:t>
            </a:r>
          </a:p>
          <a:p>
            <a:pPr marL="285750" indent="-285750">
              <a:buFont typeface="Arial" panose="020B0604020202020204" pitchFamily="34" charset="0"/>
              <a:buChar char="•"/>
            </a:pPr>
            <a:r>
              <a:rPr lang="en-US" dirty="0"/>
              <a:t>WPA2</a:t>
            </a:r>
          </a:p>
          <a:p>
            <a:pPr marL="742950" lvl="1" indent="-285750">
              <a:buFont typeface="Arial" panose="020B0604020202020204" pitchFamily="34" charset="0"/>
              <a:buChar char="•"/>
            </a:pPr>
            <a:r>
              <a:rPr lang="en-US" dirty="0"/>
              <a:t>AES replace RC4</a:t>
            </a:r>
          </a:p>
          <a:p>
            <a:pPr marL="742950" lvl="1" indent="-285750">
              <a:buFont typeface="Arial" panose="020B0604020202020204" pitchFamily="34" charset="0"/>
              <a:buChar char="•"/>
            </a:pPr>
            <a:r>
              <a:rPr lang="en-US" dirty="0"/>
              <a:t>CCMP (counter mode with cipher block chaining message authentication code protocol) replace TKIP</a:t>
            </a:r>
          </a:p>
        </p:txBody>
      </p:sp>
      <p:sp>
        <p:nvSpPr>
          <p:cNvPr id="3" name="テキスト ボックス 2"/>
          <p:cNvSpPr txBox="1"/>
          <p:nvPr/>
        </p:nvSpPr>
        <p:spPr>
          <a:xfrm>
            <a:off x="-315416" y="5282457"/>
            <a:ext cx="8278869" cy="369332"/>
          </a:xfrm>
          <a:prstGeom prst="rect">
            <a:avLst/>
          </a:prstGeom>
          <a:noFill/>
        </p:spPr>
        <p:txBody>
          <a:bodyPr wrap="none" rtlCol="0">
            <a:spAutoFit/>
          </a:bodyPr>
          <a:lstStyle/>
          <a:p>
            <a:r>
              <a:rPr kumimoji="1" lang="zh-CN" altLang="en-US" dirty="0"/>
              <a:t>从这里开始</a:t>
            </a:r>
            <a:r>
              <a:rPr kumimoji="1" lang="en-US" altLang="zh-CN" dirty="0"/>
              <a:t>3slide</a:t>
            </a:r>
            <a:r>
              <a:rPr kumimoji="1" lang="zh-CN" altLang="en-US" dirty="0"/>
              <a:t>是关于</a:t>
            </a:r>
            <a:r>
              <a:rPr kumimoji="1" lang="en-US" altLang="zh-CN" dirty="0" err="1"/>
              <a:t>WiFi</a:t>
            </a:r>
            <a:r>
              <a:rPr kumimoji="1" lang="zh-CN" altLang="en-US" dirty="0"/>
              <a:t>安全，</a:t>
            </a:r>
            <a:r>
              <a:rPr kumimoji="1" lang="en-US" altLang="zh-CN" dirty="0" err="1"/>
              <a:t>WiFi</a:t>
            </a:r>
            <a:r>
              <a:rPr kumimoji="1" lang="zh-CN" altLang="en-US" dirty="0"/>
              <a:t>中</a:t>
            </a:r>
            <a:r>
              <a:rPr kumimoji="1" lang="en-US" altLang="zh-CN" dirty="0"/>
              <a:t>SSID</a:t>
            </a:r>
            <a:r>
              <a:rPr lang="zh-CN" altLang="en-US" dirty="0"/>
              <a:t>和</a:t>
            </a:r>
            <a:r>
              <a:rPr lang="en-US" altLang="zh-CN" dirty="0"/>
              <a:t>Password</a:t>
            </a:r>
            <a:r>
              <a:rPr lang="zh-CN" altLang="en-US" dirty="0"/>
              <a:t>是怎样被用来生成</a:t>
            </a:r>
            <a:r>
              <a:rPr lang="en-US" altLang="zh-CN" dirty="0"/>
              <a:t>Key</a:t>
            </a:r>
            <a:r>
              <a:rPr lang="zh-CN" altLang="en-US" dirty="0"/>
              <a:t>的</a:t>
            </a:r>
            <a:endParaRPr kumimoji="1" lang="en-US" altLang="zh-CN" dirty="0"/>
          </a:p>
        </p:txBody>
      </p:sp>
    </p:spTree>
    <p:extLst>
      <p:ext uri="{BB962C8B-B14F-4D97-AF65-F5344CB8AC3E}">
        <p14:creationId xmlns:p14="http://schemas.microsoft.com/office/powerpoint/2010/main" val="241143327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xmlns="" id="{044C5184-5B88-4F15-A4B6-41B6ED49338E}"/>
              </a:ext>
            </a:extLst>
          </p:cNvPr>
          <p:cNvSpPr/>
          <p:nvPr/>
        </p:nvSpPr>
        <p:spPr>
          <a:xfrm>
            <a:off x="1762125" y="7309601"/>
            <a:ext cx="2276475" cy="2446975"/>
          </a:xfrm>
          <a:prstGeom prst="round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Rectangle 1">
            <a:extLst>
              <a:ext uri="{FF2B5EF4-FFF2-40B4-BE49-F238E27FC236}">
                <a16:creationId xmlns:a16="http://schemas.microsoft.com/office/drawing/2014/main" xmlns="" id="{6A3CC9F2-9739-4D60-8379-4785E7F4345B}"/>
              </a:ext>
            </a:extLst>
          </p:cNvPr>
          <p:cNvSpPr/>
          <p:nvPr/>
        </p:nvSpPr>
        <p:spPr>
          <a:xfrm>
            <a:off x="0" y="181916"/>
            <a:ext cx="6858000" cy="4801314"/>
          </a:xfrm>
          <a:prstGeom prst="rect">
            <a:avLst/>
          </a:prstGeom>
        </p:spPr>
        <p:txBody>
          <a:bodyPr wrap="square">
            <a:spAutoFit/>
          </a:bodyPr>
          <a:lstStyle/>
          <a:p>
            <a:r>
              <a:rPr lang="en-US" b="1" i="0" dirty="0">
                <a:solidFill>
                  <a:srgbClr val="222222"/>
                </a:solidFill>
                <a:effectLst/>
                <a:latin typeface="Arial" panose="020B0604020202020204" pitchFamily="34" charset="0"/>
              </a:rPr>
              <a:t>Wi-Fi Protected Access</a:t>
            </a:r>
            <a:r>
              <a:rPr lang="en-US" b="0" i="0" dirty="0">
                <a:solidFill>
                  <a:srgbClr val="222222"/>
                </a:solidFill>
                <a:effectLst/>
                <a:latin typeface="Arial" panose="020B0604020202020204" pitchFamily="34" charset="0"/>
              </a:rPr>
              <a:t> (</a:t>
            </a:r>
            <a:r>
              <a:rPr lang="en-US" b="1" i="0" dirty="0">
                <a:solidFill>
                  <a:srgbClr val="FF0000"/>
                </a:solidFill>
                <a:effectLst/>
                <a:latin typeface="Arial" panose="020B0604020202020204" pitchFamily="34" charset="0"/>
              </a:rPr>
              <a:t>WPA</a:t>
            </a:r>
            <a:r>
              <a:rPr lang="en-US" b="0" i="0" dirty="0">
                <a:solidFill>
                  <a:srgbClr val="222222"/>
                </a:solidFill>
                <a:effectLst/>
                <a:latin typeface="Arial" panose="020B0604020202020204" pitchFamily="34" charset="0"/>
              </a:rPr>
              <a:t>) and </a:t>
            </a:r>
            <a:r>
              <a:rPr lang="en-US" b="1" i="0" dirty="0">
                <a:solidFill>
                  <a:srgbClr val="222222"/>
                </a:solidFill>
                <a:effectLst/>
                <a:latin typeface="Arial" panose="020B0604020202020204" pitchFamily="34" charset="0"/>
              </a:rPr>
              <a:t>Wi-Fi Protected Access II</a:t>
            </a:r>
            <a:r>
              <a:rPr lang="en-US" b="0" i="0" dirty="0">
                <a:solidFill>
                  <a:srgbClr val="222222"/>
                </a:solidFill>
                <a:effectLst/>
                <a:latin typeface="Arial" panose="020B0604020202020204" pitchFamily="34" charset="0"/>
              </a:rPr>
              <a:t>(</a:t>
            </a:r>
            <a:r>
              <a:rPr lang="en-US" b="1" i="0" dirty="0">
                <a:solidFill>
                  <a:srgbClr val="FF0000"/>
                </a:solidFill>
                <a:effectLst/>
                <a:latin typeface="Arial" panose="020B0604020202020204" pitchFamily="34" charset="0"/>
              </a:rPr>
              <a:t>WPA2</a:t>
            </a:r>
            <a:r>
              <a:rPr lang="en-US" b="0" i="0" dirty="0">
                <a:solidFill>
                  <a:srgbClr val="222222"/>
                </a:solidFill>
                <a:effectLst/>
                <a:latin typeface="Arial" panose="020B0604020202020204" pitchFamily="34" charset="0"/>
              </a:rPr>
              <a:t>) are two security protocols and security certification programs developed by the </a:t>
            </a:r>
            <a:r>
              <a:rPr lang="en-US" b="0" i="0" u="none" strike="noStrike" dirty="0">
                <a:solidFill>
                  <a:srgbClr val="0B0080"/>
                </a:solidFill>
                <a:effectLst/>
                <a:latin typeface="Arial" panose="020B0604020202020204" pitchFamily="34" charset="0"/>
              </a:rPr>
              <a:t>Wi-Fi Alliance</a:t>
            </a:r>
            <a:r>
              <a:rPr lang="en-US" b="0" i="0" dirty="0">
                <a:solidFill>
                  <a:srgbClr val="222222"/>
                </a:solidFill>
                <a:effectLst/>
                <a:latin typeface="Arial" panose="020B0604020202020204" pitchFamily="34" charset="0"/>
              </a:rPr>
              <a:t> to secure wireless computer networks.</a:t>
            </a:r>
          </a:p>
          <a:p>
            <a:pPr marL="285750" indent="-285750">
              <a:buFont typeface="Arial" panose="020B0604020202020204" pitchFamily="34" charset="0"/>
              <a:buChar char="•"/>
            </a:pPr>
            <a:r>
              <a:rPr lang="en-US" dirty="0">
                <a:solidFill>
                  <a:srgbClr val="222222"/>
                </a:solidFill>
                <a:latin typeface="Arial" panose="020B0604020202020204" pitchFamily="34" charset="0"/>
              </a:rPr>
              <a:t>IEEE 802.11 a/b/g/n -&gt; HIPERLAN/1, HIPERLAN/2, Bluetooth, (don’t what n is …)</a:t>
            </a:r>
          </a:p>
          <a:p>
            <a:pPr marL="285750" indent="-285750">
              <a:buFont typeface="Arial" panose="020B0604020202020204" pitchFamily="34" charset="0"/>
              <a:buChar char="•"/>
            </a:pPr>
            <a:r>
              <a:rPr lang="en-US" dirty="0">
                <a:solidFill>
                  <a:srgbClr val="222222"/>
                </a:solidFill>
                <a:latin typeface="Arial" panose="020B0604020202020204" pitchFamily="34" charset="0"/>
              </a:rPr>
              <a:t>To enhance </a:t>
            </a:r>
            <a:r>
              <a:rPr lang="en-US" dirty="0" err="1">
                <a:solidFill>
                  <a:srgbClr val="222222"/>
                </a:solidFill>
                <a:latin typeface="Arial" panose="020B0604020202020204" pitchFamily="34" charset="0"/>
              </a:rPr>
              <a:t>WiFi</a:t>
            </a:r>
            <a:r>
              <a:rPr lang="en-US" dirty="0">
                <a:solidFill>
                  <a:srgbClr val="222222"/>
                </a:solidFill>
                <a:latin typeface="Arial" panose="020B0604020202020204" pitchFamily="34" charset="0"/>
              </a:rPr>
              <a:t> security, IEEE802.11i/D3.0(WPA) and D9.0(WPA2) -&gt; layer2 based security method</a:t>
            </a:r>
          </a:p>
          <a:p>
            <a:pPr marL="742950" lvl="1" indent="-285750">
              <a:buFont typeface="Arial" panose="020B0604020202020204" pitchFamily="34" charset="0"/>
              <a:buChar char="•"/>
            </a:pPr>
            <a:r>
              <a:rPr lang="en-US" dirty="0">
                <a:solidFill>
                  <a:srgbClr val="222222"/>
                </a:solidFill>
                <a:latin typeface="Arial" panose="020B0604020202020204" pitchFamily="34" charset="0"/>
              </a:rPr>
              <a:t>TRIP – Temporal key integrity protocol</a:t>
            </a:r>
          </a:p>
          <a:p>
            <a:pPr marL="742950" lvl="1" indent="-285750">
              <a:buFont typeface="Arial" panose="020B0604020202020204" pitchFamily="34" charset="0"/>
              <a:buChar char="•"/>
            </a:pPr>
            <a:r>
              <a:rPr lang="en-US" dirty="0">
                <a:solidFill>
                  <a:srgbClr val="222222"/>
                </a:solidFill>
                <a:latin typeface="Arial" panose="020B0604020202020204" pitchFamily="34" charset="0"/>
              </a:rPr>
              <a:t>Keys are rotated frequently</a:t>
            </a:r>
          </a:p>
          <a:p>
            <a:pPr marL="742950" lvl="1" indent="-285750">
              <a:buFont typeface="Arial" panose="020B0604020202020204" pitchFamily="34" charset="0"/>
              <a:buChar char="•"/>
            </a:pPr>
            <a:r>
              <a:rPr lang="en-US" dirty="0">
                <a:solidFill>
                  <a:srgbClr val="222222"/>
                </a:solidFill>
                <a:latin typeface="Arial" panose="020B0604020202020204" pitchFamily="34" charset="0"/>
              </a:rPr>
              <a:t>Packet counter prevents packet replay</a:t>
            </a:r>
          </a:p>
          <a:p>
            <a:pPr marL="742950" lvl="1" indent="-285750">
              <a:buFont typeface="Arial" panose="020B0604020202020204" pitchFamily="34" charset="0"/>
              <a:buChar char="•"/>
            </a:pPr>
            <a:r>
              <a:rPr lang="en-US" dirty="0">
                <a:solidFill>
                  <a:srgbClr val="222222"/>
                </a:solidFill>
                <a:latin typeface="Arial" panose="020B0604020202020204" pitchFamily="34" charset="0"/>
              </a:rPr>
              <a:t>MIC – Message integrity code</a:t>
            </a:r>
          </a:p>
          <a:p>
            <a:pPr marL="742950" lvl="1" indent="-285750">
              <a:buFont typeface="Arial" panose="020B0604020202020204" pitchFamily="34" charset="0"/>
              <a:buChar char="•"/>
            </a:pPr>
            <a:r>
              <a:rPr lang="en-US" dirty="0">
                <a:solidFill>
                  <a:srgbClr val="222222"/>
                </a:solidFill>
                <a:latin typeface="Arial" panose="020B0604020202020204" pitchFamily="34" charset="0"/>
              </a:rPr>
              <a:t>Encryption method: Counter-mode with CBC-MAC protocol (CCMP)</a:t>
            </a:r>
          </a:p>
          <a:p>
            <a:pPr marL="742950" lvl="1" indent="-285750">
              <a:buFont typeface="Arial" panose="020B0604020202020204" pitchFamily="34" charset="0"/>
              <a:buChar char="•"/>
            </a:pPr>
            <a:r>
              <a:rPr lang="en-US" dirty="0">
                <a:solidFill>
                  <a:srgbClr val="222222"/>
                </a:solidFill>
                <a:latin typeface="Arial" panose="020B0604020202020204" pitchFamily="34" charset="0"/>
              </a:rPr>
              <a:t>256-bit Pre-shared key (PSK) from </a:t>
            </a:r>
            <a:r>
              <a:rPr lang="en-US" dirty="0" err="1">
                <a:solidFill>
                  <a:srgbClr val="222222"/>
                </a:solidFill>
                <a:latin typeface="Arial" panose="020B0604020202020204" pitchFamily="34" charset="0"/>
              </a:rPr>
              <a:t>WiFi</a:t>
            </a:r>
            <a:r>
              <a:rPr lang="en-US" dirty="0">
                <a:solidFill>
                  <a:srgbClr val="222222"/>
                </a:solidFill>
                <a:latin typeface="Arial" panose="020B0604020202020204" pitchFamily="34" charset="0"/>
              </a:rPr>
              <a:t> password + Service Set Identifier + SSID Length -&gt; PMK – Pairwise master key</a:t>
            </a:r>
          </a:p>
        </p:txBody>
      </p:sp>
      <p:sp>
        <p:nvSpPr>
          <p:cNvPr id="3" name="Rectangle 2">
            <a:extLst>
              <a:ext uri="{FF2B5EF4-FFF2-40B4-BE49-F238E27FC236}">
                <a16:creationId xmlns:a16="http://schemas.microsoft.com/office/drawing/2014/main" xmlns="" id="{369462F0-21D2-4D9A-B03B-D6F6D2376BA8}"/>
              </a:ext>
            </a:extLst>
          </p:cNvPr>
          <p:cNvSpPr/>
          <p:nvPr/>
        </p:nvSpPr>
        <p:spPr>
          <a:xfrm>
            <a:off x="1266825" y="5060396"/>
            <a:ext cx="614363" cy="6321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PC</a:t>
            </a:r>
          </a:p>
        </p:txBody>
      </p:sp>
      <p:sp>
        <p:nvSpPr>
          <p:cNvPr id="4" name="Rectangle 3">
            <a:extLst>
              <a:ext uri="{FF2B5EF4-FFF2-40B4-BE49-F238E27FC236}">
                <a16:creationId xmlns:a16="http://schemas.microsoft.com/office/drawing/2014/main" xmlns="" id="{78A8961F-C5F6-4699-9113-A4FB167DBDA5}"/>
              </a:ext>
            </a:extLst>
          </p:cNvPr>
          <p:cNvSpPr/>
          <p:nvPr/>
        </p:nvSpPr>
        <p:spPr>
          <a:xfrm>
            <a:off x="1266825" y="6584396"/>
            <a:ext cx="614363" cy="6321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Mobiles</a:t>
            </a:r>
          </a:p>
        </p:txBody>
      </p:sp>
      <p:sp>
        <p:nvSpPr>
          <p:cNvPr id="5" name="Oval 4">
            <a:extLst>
              <a:ext uri="{FF2B5EF4-FFF2-40B4-BE49-F238E27FC236}">
                <a16:creationId xmlns:a16="http://schemas.microsoft.com/office/drawing/2014/main" xmlns="" id="{3E57BEFD-9840-4091-A92C-3225A614CF04}"/>
              </a:ext>
            </a:extLst>
          </p:cNvPr>
          <p:cNvSpPr/>
          <p:nvPr/>
        </p:nvSpPr>
        <p:spPr>
          <a:xfrm>
            <a:off x="3424237" y="5478086"/>
            <a:ext cx="661988" cy="142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WiFi</a:t>
            </a:r>
            <a:endParaRPr lang="en-US" dirty="0"/>
          </a:p>
        </p:txBody>
      </p:sp>
      <p:sp>
        <p:nvSpPr>
          <p:cNvPr id="6" name="Oval 5">
            <a:extLst>
              <a:ext uri="{FF2B5EF4-FFF2-40B4-BE49-F238E27FC236}">
                <a16:creationId xmlns:a16="http://schemas.microsoft.com/office/drawing/2014/main" xmlns="" id="{8703744B-FC1D-43D7-949E-5C9EB1E8D20F}"/>
              </a:ext>
            </a:extLst>
          </p:cNvPr>
          <p:cNvSpPr/>
          <p:nvPr/>
        </p:nvSpPr>
        <p:spPr>
          <a:xfrm>
            <a:off x="5081587" y="5658091"/>
            <a:ext cx="661988" cy="123110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www</a:t>
            </a:r>
          </a:p>
        </p:txBody>
      </p:sp>
      <p:sp>
        <p:nvSpPr>
          <p:cNvPr id="7" name="Arrow: Left-Right 6">
            <a:extLst>
              <a:ext uri="{FF2B5EF4-FFF2-40B4-BE49-F238E27FC236}">
                <a16:creationId xmlns:a16="http://schemas.microsoft.com/office/drawing/2014/main" xmlns="" id="{56CA4804-F163-4F6E-AD09-E7B8E038F107}"/>
              </a:ext>
            </a:extLst>
          </p:cNvPr>
          <p:cNvSpPr/>
          <p:nvPr/>
        </p:nvSpPr>
        <p:spPr>
          <a:xfrm rot="753672">
            <a:off x="2252662" y="5353909"/>
            <a:ext cx="914400" cy="47413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Left-Right 7">
            <a:extLst>
              <a:ext uri="{FF2B5EF4-FFF2-40B4-BE49-F238E27FC236}">
                <a16:creationId xmlns:a16="http://schemas.microsoft.com/office/drawing/2014/main" xmlns="" id="{5B015BA9-1572-4E81-8838-EE638C57DDA4}"/>
              </a:ext>
            </a:extLst>
          </p:cNvPr>
          <p:cNvSpPr/>
          <p:nvPr/>
        </p:nvSpPr>
        <p:spPr>
          <a:xfrm rot="21102444">
            <a:off x="2195513" y="6430373"/>
            <a:ext cx="914400"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Left-Right 8">
            <a:extLst>
              <a:ext uri="{FF2B5EF4-FFF2-40B4-BE49-F238E27FC236}">
                <a16:creationId xmlns:a16="http://schemas.microsoft.com/office/drawing/2014/main" xmlns="" id="{982D6BE4-B436-433E-A186-AF00EF2259C5}"/>
              </a:ext>
            </a:extLst>
          </p:cNvPr>
          <p:cNvSpPr/>
          <p:nvPr/>
        </p:nvSpPr>
        <p:spPr>
          <a:xfrm>
            <a:off x="4126706" y="6016141"/>
            <a:ext cx="914400"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miley Face 9">
            <a:extLst>
              <a:ext uri="{FF2B5EF4-FFF2-40B4-BE49-F238E27FC236}">
                <a16:creationId xmlns:a16="http://schemas.microsoft.com/office/drawing/2014/main" xmlns="" id="{950831A2-AE36-4F31-830D-37D40A58C7EA}"/>
              </a:ext>
            </a:extLst>
          </p:cNvPr>
          <p:cNvSpPr/>
          <p:nvPr/>
        </p:nvSpPr>
        <p:spPr>
          <a:xfrm>
            <a:off x="2505074" y="8084785"/>
            <a:ext cx="557213" cy="891349"/>
          </a:xfrm>
          <a:prstGeom prst="smileyFac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1" name="TextBox 10">
            <a:extLst>
              <a:ext uri="{FF2B5EF4-FFF2-40B4-BE49-F238E27FC236}">
                <a16:creationId xmlns:a16="http://schemas.microsoft.com/office/drawing/2014/main" xmlns="" id="{93053C95-091F-470E-A399-2885D197EB4F}"/>
              </a:ext>
            </a:extLst>
          </p:cNvPr>
          <p:cNvSpPr txBox="1"/>
          <p:nvPr/>
        </p:nvSpPr>
        <p:spPr>
          <a:xfrm>
            <a:off x="2550341" y="9148098"/>
            <a:ext cx="829651" cy="369332"/>
          </a:xfrm>
          <a:prstGeom prst="rect">
            <a:avLst/>
          </a:prstGeom>
          <a:noFill/>
        </p:spPr>
        <p:txBody>
          <a:bodyPr wrap="none" rtlCol="0">
            <a:spAutoFit/>
          </a:bodyPr>
          <a:lstStyle/>
          <a:p>
            <a:r>
              <a:rPr lang="en-US" dirty="0"/>
              <a:t>Hacker</a:t>
            </a:r>
          </a:p>
        </p:txBody>
      </p:sp>
      <p:sp>
        <p:nvSpPr>
          <p:cNvPr id="12" name="Arrow: Left-Right 11">
            <a:extLst>
              <a:ext uri="{FF2B5EF4-FFF2-40B4-BE49-F238E27FC236}">
                <a16:creationId xmlns:a16="http://schemas.microsoft.com/office/drawing/2014/main" xmlns="" id="{B4FAAEF3-C9C0-47B5-97E7-DCFA5A5062BA}"/>
              </a:ext>
            </a:extLst>
          </p:cNvPr>
          <p:cNvSpPr/>
          <p:nvPr/>
        </p:nvSpPr>
        <p:spPr>
          <a:xfrm rot="2124937">
            <a:off x="1948882" y="7633122"/>
            <a:ext cx="541262"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Left-Right 12">
            <a:extLst>
              <a:ext uri="{FF2B5EF4-FFF2-40B4-BE49-F238E27FC236}">
                <a16:creationId xmlns:a16="http://schemas.microsoft.com/office/drawing/2014/main" xmlns="" id="{229CCECE-E7AB-49E3-A812-5050A390E175}"/>
              </a:ext>
            </a:extLst>
          </p:cNvPr>
          <p:cNvSpPr/>
          <p:nvPr/>
        </p:nvSpPr>
        <p:spPr>
          <a:xfrm rot="19654714">
            <a:off x="3037226" y="7619362"/>
            <a:ext cx="541262"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xmlns="" id="{553E9C93-64A4-41E7-91A1-DB05EFFB65AE}"/>
              </a:ext>
            </a:extLst>
          </p:cNvPr>
          <p:cNvSpPr txBox="1"/>
          <p:nvPr/>
        </p:nvSpPr>
        <p:spPr>
          <a:xfrm>
            <a:off x="3391548" y="8545246"/>
            <a:ext cx="2300630" cy="646331"/>
          </a:xfrm>
          <a:prstGeom prst="rect">
            <a:avLst/>
          </a:prstGeom>
          <a:noFill/>
        </p:spPr>
        <p:txBody>
          <a:bodyPr wrap="none" rtlCol="0">
            <a:spAutoFit/>
          </a:bodyPr>
          <a:lstStyle/>
          <a:p>
            <a:r>
              <a:rPr lang="en-US" dirty="0"/>
              <a:t>Threat model, </a:t>
            </a:r>
          </a:p>
          <a:p>
            <a:r>
              <a:rPr lang="en-US" dirty="0"/>
              <a:t>The man in the middle</a:t>
            </a:r>
          </a:p>
        </p:txBody>
      </p:sp>
    </p:spTree>
    <p:extLst>
      <p:ext uri="{BB962C8B-B14F-4D97-AF65-F5344CB8AC3E}">
        <p14:creationId xmlns:p14="http://schemas.microsoft.com/office/powerpoint/2010/main" val="226705178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 name="Picture 86">
            <a:extLst>
              <a:ext uri="{FF2B5EF4-FFF2-40B4-BE49-F238E27FC236}">
                <a16:creationId xmlns:a16="http://schemas.microsoft.com/office/drawing/2014/main" xmlns="" id="{51BBADD7-C496-4A43-924F-5C606CA498A2}"/>
              </a:ext>
            </a:extLst>
          </p:cNvPr>
          <p:cNvPicPr>
            <a:picLocks noChangeAspect="1"/>
          </p:cNvPicPr>
          <p:nvPr/>
        </p:nvPicPr>
        <p:blipFill>
          <a:blip r:embed="rId2"/>
          <a:stretch>
            <a:fillRect/>
          </a:stretch>
        </p:blipFill>
        <p:spPr>
          <a:xfrm>
            <a:off x="-387424" y="-1120121"/>
            <a:ext cx="8834632" cy="5829300"/>
          </a:xfrm>
          <a:prstGeom prst="rect">
            <a:avLst/>
          </a:prstGeom>
        </p:spPr>
      </p:pic>
      <p:sp>
        <p:nvSpPr>
          <p:cNvPr id="88" name="TextBox 87">
            <a:extLst>
              <a:ext uri="{FF2B5EF4-FFF2-40B4-BE49-F238E27FC236}">
                <a16:creationId xmlns:a16="http://schemas.microsoft.com/office/drawing/2014/main" xmlns="" id="{CB60D677-C548-401D-B6A7-E9737E5A4188}"/>
              </a:ext>
            </a:extLst>
          </p:cNvPr>
          <p:cNvSpPr txBox="1"/>
          <p:nvPr/>
        </p:nvSpPr>
        <p:spPr>
          <a:xfrm>
            <a:off x="1139484" y="4339847"/>
            <a:ext cx="1755609" cy="369332"/>
          </a:xfrm>
          <a:prstGeom prst="rect">
            <a:avLst/>
          </a:prstGeom>
          <a:noFill/>
        </p:spPr>
        <p:txBody>
          <a:bodyPr wrap="none" rtlCol="0">
            <a:spAutoFit/>
          </a:bodyPr>
          <a:lstStyle/>
          <a:p>
            <a:r>
              <a:rPr lang="zh-CN" altLang="en-US" dirty="0"/>
              <a:t>也就是</a:t>
            </a:r>
            <a:r>
              <a:rPr lang="en-US" altLang="zh-CN" dirty="0" err="1"/>
              <a:t>WiFi</a:t>
            </a:r>
            <a:r>
              <a:rPr lang="zh-CN" altLang="en-US" dirty="0"/>
              <a:t>密码</a:t>
            </a:r>
            <a:endParaRPr lang="en-US" altLang="zh-CN" dirty="0"/>
          </a:p>
        </p:txBody>
      </p:sp>
      <p:sp>
        <p:nvSpPr>
          <p:cNvPr id="89" name="TextBox 88">
            <a:extLst>
              <a:ext uri="{FF2B5EF4-FFF2-40B4-BE49-F238E27FC236}">
                <a16:creationId xmlns:a16="http://schemas.microsoft.com/office/drawing/2014/main" xmlns="" id="{D9763095-E402-4D1F-949D-0C637AA992C5}"/>
              </a:ext>
            </a:extLst>
          </p:cNvPr>
          <p:cNvSpPr txBox="1"/>
          <p:nvPr/>
        </p:nvSpPr>
        <p:spPr>
          <a:xfrm>
            <a:off x="933743" y="4832289"/>
            <a:ext cx="3852337" cy="369332"/>
          </a:xfrm>
          <a:prstGeom prst="rect">
            <a:avLst/>
          </a:prstGeom>
          <a:noFill/>
        </p:spPr>
        <p:txBody>
          <a:bodyPr wrap="none" rtlCol="0">
            <a:spAutoFit/>
          </a:bodyPr>
          <a:lstStyle/>
          <a:p>
            <a:r>
              <a:rPr lang="zh-CN" altLang="en-US" dirty="0"/>
              <a:t>这种情况下每个人的</a:t>
            </a:r>
            <a:r>
              <a:rPr lang="en-US" altLang="zh-CN" dirty="0"/>
              <a:t>PMK</a:t>
            </a:r>
            <a:r>
              <a:rPr lang="zh-CN" altLang="en-US" dirty="0"/>
              <a:t>都是一样的</a:t>
            </a:r>
            <a:endParaRPr lang="en-US" dirty="0"/>
          </a:p>
        </p:txBody>
      </p:sp>
      <p:sp>
        <p:nvSpPr>
          <p:cNvPr id="91" name="Rectangle 90">
            <a:extLst>
              <a:ext uri="{FF2B5EF4-FFF2-40B4-BE49-F238E27FC236}">
                <a16:creationId xmlns:a16="http://schemas.microsoft.com/office/drawing/2014/main" xmlns="" id="{F6BA3B61-4C97-484F-A368-4A9CC7C9F08C}"/>
              </a:ext>
            </a:extLst>
          </p:cNvPr>
          <p:cNvSpPr/>
          <p:nvPr/>
        </p:nvSpPr>
        <p:spPr>
          <a:xfrm>
            <a:off x="0" y="5415991"/>
            <a:ext cx="6858000" cy="3416320"/>
          </a:xfrm>
          <a:prstGeom prst="rect">
            <a:avLst/>
          </a:prstGeom>
        </p:spPr>
        <p:txBody>
          <a:bodyPr wrap="square">
            <a:spAutoFit/>
          </a:bodyPr>
          <a:lstStyle/>
          <a:p>
            <a:r>
              <a:rPr lang="en-US" dirty="0"/>
              <a:t>The PMK is designed to last the entire session and should be exposed as little as possible; therefore, keys to encrypt the traffic need to be derived. A four-way handshake is used to establish another key called the Pairwise Transient Key (</a:t>
            </a:r>
            <a:r>
              <a:rPr lang="en-US" b="1" dirty="0">
                <a:solidFill>
                  <a:srgbClr val="FF0000"/>
                </a:solidFill>
              </a:rPr>
              <a:t>PTK</a:t>
            </a:r>
            <a:r>
              <a:rPr lang="en-US" dirty="0"/>
              <a:t>). The PTK is generated by concatenating the following attributes: </a:t>
            </a:r>
            <a:r>
              <a:rPr lang="en-US" b="1" dirty="0"/>
              <a:t>PMK, AP nonce (</a:t>
            </a:r>
            <a:r>
              <a:rPr lang="en-US" b="1" dirty="0" err="1"/>
              <a:t>ANonce</a:t>
            </a:r>
            <a:r>
              <a:rPr lang="en-US" b="1" dirty="0"/>
              <a:t>), STA nonce (</a:t>
            </a:r>
            <a:r>
              <a:rPr lang="en-US" b="1" dirty="0" err="1"/>
              <a:t>SNonce</a:t>
            </a:r>
            <a:r>
              <a:rPr lang="en-US" b="1" dirty="0"/>
              <a:t>), AP MAC address, and STA MAC address</a:t>
            </a:r>
            <a:r>
              <a:rPr lang="en-US" dirty="0"/>
              <a:t>. The product is then put through a pseudo-random function. </a:t>
            </a:r>
          </a:p>
          <a:p>
            <a:endParaRPr lang="en-US" dirty="0"/>
          </a:p>
          <a:p>
            <a:r>
              <a:rPr lang="en-US" dirty="0"/>
              <a:t>The actual messages exchanged during the handshake are depicted in the figure and explained below (all messages are sent as </a:t>
            </a:r>
            <a:r>
              <a:rPr lang="en-US" b="1" dirty="0"/>
              <a:t>EAPOL-Key frames</a:t>
            </a:r>
            <a:r>
              <a:rPr lang="en-US" dirty="0"/>
              <a:t>):</a:t>
            </a:r>
          </a:p>
          <a:p>
            <a:endParaRPr lang="en-US" dirty="0"/>
          </a:p>
        </p:txBody>
      </p:sp>
      <p:pic>
        <p:nvPicPr>
          <p:cNvPr id="1026" name="Picture 2" descr="https://upload.wikimedia.org/wikipedia/commons/thumb/a/ac/4-way-handshake.svg/440px-4-way-handshake.svg.png">
            <a:extLst>
              <a:ext uri="{FF2B5EF4-FFF2-40B4-BE49-F238E27FC236}">
                <a16:creationId xmlns:a16="http://schemas.microsoft.com/office/drawing/2014/main" xmlns="" id="{A33C3628-8AAF-4CC2-B093-09A165FB3E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03200" y="8107875"/>
            <a:ext cx="2357438" cy="4445000"/>
          </a:xfrm>
          <a:prstGeom prst="rect">
            <a:avLst/>
          </a:prstGeom>
          <a:noFill/>
          <a:extLst>
            <a:ext uri="{909E8E84-426E-40DD-AFC4-6F175D3DCCD1}">
              <a14:hiddenFill xmlns:a14="http://schemas.microsoft.com/office/drawing/2010/main">
                <a:solidFill>
                  <a:srgbClr val="FFFFFF"/>
                </a:solidFill>
              </a14:hiddenFill>
            </a:ext>
          </a:extLst>
        </p:spPr>
      </p:pic>
      <p:sp>
        <p:nvSpPr>
          <p:cNvPr id="96" name="Rectangle 95">
            <a:extLst>
              <a:ext uri="{FF2B5EF4-FFF2-40B4-BE49-F238E27FC236}">
                <a16:creationId xmlns:a16="http://schemas.microsoft.com/office/drawing/2014/main" xmlns="" id="{5731B507-4B42-4389-BA05-7447A8DAC2D2}"/>
              </a:ext>
            </a:extLst>
          </p:cNvPr>
          <p:cNvSpPr/>
          <p:nvPr/>
        </p:nvSpPr>
        <p:spPr>
          <a:xfrm>
            <a:off x="748280" y="8245769"/>
            <a:ext cx="3429000" cy="5909310"/>
          </a:xfrm>
          <a:prstGeom prst="rect">
            <a:avLst/>
          </a:prstGeom>
        </p:spPr>
        <p:txBody>
          <a:bodyPr>
            <a:spAutoFit/>
          </a:bodyPr>
          <a:lstStyle/>
          <a:p>
            <a:pPr>
              <a:buFont typeface="+mj-lt"/>
              <a:buAutoNum type="arabicPeriod"/>
            </a:pPr>
            <a:r>
              <a:rPr lang="en-US" b="0" i="0" dirty="0">
                <a:solidFill>
                  <a:srgbClr val="222222"/>
                </a:solidFill>
                <a:effectLst/>
                <a:latin typeface="Arial" panose="020B0604020202020204" pitchFamily="34" charset="0"/>
              </a:rPr>
              <a:t>The </a:t>
            </a:r>
            <a:r>
              <a:rPr lang="en-US" b="0" i="0" u="none" strike="noStrike" dirty="0">
                <a:solidFill>
                  <a:srgbClr val="0B0080"/>
                </a:solidFill>
                <a:effectLst/>
                <a:latin typeface="Arial" panose="020B0604020202020204" pitchFamily="34" charset="0"/>
              </a:rPr>
              <a:t>AP</a:t>
            </a:r>
            <a:r>
              <a:rPr lang="en-US" b="0" i="0" dirty="0">
                <a:solidFill>
                  <a:srgbClr val="222222"/>
                </a:solidFill>
                <a:effectLst/>
                <a:latin typeface="Arial" panose="020B0604020202020204" pitchFamily="34" charset="0"/>
              </a:rPr>
              <a:t> sends a nonce-value to the STA (</a:t>
            </a:r>
            <a:r>
              <a:rPr lang="en-US" b="1" i="0" dirty="0" err="1">
                <a:solidFill>
                  <a:srgbClr val="222222"/>
                </a:solidFill>
                <a:effectLst/>
                <a:latin typeface="Arial" panose="020B0604020202020204" pitchFamily="34" charset="0"/>
              </a:rPr>
              <a:t>ANonce</a:t>
            </a:r>
            <a:r>
              <a:rPr lang="en-US" b="0" i="0" dirty="0">
                <a:solidFill>
                  <a:srgbClr val="222222"/>
                </a:solidFill>
                <a:effectLst/>
                <a:latin typeface="Arial" panose="020B0604020202020204" pitchFamily="34" charset="0"/>
              </a:rPr>
              <a:t>). The client now has all the attributes to construct the PTK.</a:t>
            </a:r>
          </a:p>
          <a:p>
            <a:pPr>
              <a:buFont typeface="+mj-lt"/>
              <a:buAutoNum type="arabicPeriod"/>
            </a:pPr>
            <a:r>
              <a:rPr lang="en-US" b="0" i="0" dirty="0">
                <a:solidFill>
                  <a:srgbClr val="222222"/>
                </a:solidFill>
                <a:effectLst/>
                <a:latin typeface="Arial" panose="020B0604020202020204" pitchFamily="34" charset="0"/>
              </a:rPr>
              <a:t>The STA sends its own nonce-value (</a:t>
            </a:r>
            <a:r>
              <a:rPr lang="en-US" b="0" i="0" dirty="0" err="1">
                <a:solidFill>
                  <a:srgbClr val="222222"/>
                </a:solidFill>
                <a:effectLst/>
                <a:latin typeface="Arial" panose="020B0604020202020204" pitchFamily="34" charset="0"/>
              </a:rPr>
              <a:t>SNonce</a:t>
            </a:r>
            <a:r>
              <a:rPr lang="en-US" b="0" i="0" dirty="0">
                <a:solidFill>
                  <a:srgbClr val="222222"/>
                </a:solidFill>
                <a:effectLst/>
                <a:latin typeface="Arial" panose="020B0604020202020204" pitchFamily="34" charset="0"/>
              </a:rPr>
              <a:t>) to the AP together with a </a:t>
            </a:r>
            <a:r>
              <a:rPr lang="en-US" b="0" i="0" u="none" strike="noStrike" dirty="0">
                <a:solidFill>
                  <a:srgbClr val="0B0080"/>
                </a:solidFill>
                <a:effectLst/>
                <a:latin typeface="Arial" panose="020B0604020202020204" pitchFamily="34" charset="0"/>
              </a:rPr>
              <a:t>Message Integrity Code</a:t>
            </a:r>
            <a:r>
              <a:rPr lang="en-US" b="0" i="0" dirty="0">
                <a:solidFill>
                  <a:srgbClr val="222222"/>
                </a:solidFill>
                <a:effectLst/>
                <a:latin typeface="Arial" panose="020B0604020202020204" pitchFamily="34" charset="0"/>
              </a:rPr>
              <a:t> (MIC), including authentication, which is really a Message Authentication and Integrity Code (MAIC).</a:t>
            </a:r>
          </a:p>
          <a:p>
            <a:pPr>
              <a:buFont typeface="+mj-lt"/>
              <a:buAutoNum type="arabicPeriod"/>
            </a:pPr>
            <a:r>
              <a:rPr lang="en-US" b="0" i="0" dirty="0">
                <a:solidFill>
                  <a:srgbClr val="222222"/>
                </a:solidFill>
                <a:effectLst/>
                <a:latin typeface="Arial" panose="020B0604020202020204" pitchFamily="34" charset="0"/>
              </a:rPr>
              <a:t>The AP constructs and sends the GTK and a sequence number together with another MIC. This sequence number will be used in the next multicast or broadcast frame, so that the receiving STA can perform basic replay detection.</a:t>
            </a:r>
          </a:p>
          <a:p>
            <a:pPr>
              <a:buFont typeface="+mj-lt"/>
              <a:buAutoNum type="arabicPeriod"/>
            </a:pPr>
            <a:r>
              <a:rPr lang="en-US" b="0" i="0" dirty="0">
                <a:solidFill>
                  <a:srgbClr val="222222"/>
                </a:solidFill>
                <a:effectLst/>
                <a:latin typeface="Arial" panose="020B0604020202020204" pitchFamily="34" charset="0"/>
              </a:rPr>
              <a:t>The STA sends a confirmation to the AP.</a:t>
            </a:r>
          </a:p>
        </p:txBody>
      </p:sp>
    </p:spTree>
    <p:extLst>
      <p:ext uri="{BB962C8B-B14F-4D97-AF65-F5344CB8AC3E}">
        <p14:creationId xmlns:p14="http://schemas.microsoft.com/office/powerpoint/2010/main" val="324698777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xmlns="" id="{F5E93204-A0DE-4D89-A4D4-AE1D3E9554FE}"/>
              </a:ext>
            </a:extLst>
          </p:cNvPr>
          <p:cNvSpPr/>
          <p:nvPr/>
        </p:nvSpPr>
        <p:spPr>
          <a:xfrm>
            <a:off x="-16902" y="0"/>
            <a:ext cx="6874902" cy="3693319"/>
          </a:xfrm>
          <a:prstGeom prst="rect">
            <a:avLst/>
          </a:prstGeom>
        </p:spPr>
        <p:txBody>
          <a:bodyPr wrap="square">
            <a:spAutoFit/>
          </a:bodyPr>
          <a:lstStyle/>
          <a:p>
            <a:r>
              <a:rPr lang="en-US" dirty="0"/>
              <a:t>A </a:t>
            </a:r>
            <a:r>
              <a:rPr lang="en-US" b="1" dirty="0">
                <a:solidFill>
                  <a:srgbClr val="FF0000"/>
                </a:solidFill>
              </a:rPr>
              <a:t>boot image </a:t>
            </a:r>
            <a:r>
              <a:rPr lang="en-US" dirty="0"/>
              <a:t>is a type of disk image (a computer file containing the complete contents and structure of a Computer storage media)</a:t>
            </a:r>
          </a:p>
          <a:p>
            <a:r>
              <a:rPr lang="zh-CN" altLang="en-US" dirty="0"/>
              <a:t>以</a:t>
            </a:r>
            <a:r>
              <a:rPr lang="en-US" altLang="zh-CN" dirty="0"/>
              <a:t>android</a:t>
            </a:r>
            <a:r>
              <a:rPr lang="zh-CN" altLang="en-US" dirty="0"/>
              <a:t>为例，</a:t>
            </a:r>
            <a:endParaRPr lang="en-US" altLang="zh-CN" dirty="0"/>
          </a:p>
          <a:p>
            <a:pPr marL="285750" indent="-285750">
              <a:buFont typeface="Arial" panose="020B0604020202020204" pitchFamily="34" charset="0"/>
              <a:buChar char="•"/>
            </a:pPr>
            <a:r>
              <a:rPr lang="zh-CN" altLang="en-US" dirty="0"/>
              <a:t>在 </a:t>
            </a:r>
            <a:r>
              <a:rPr lang="en-US" altLang="zh-CN" dirty="0"/>
              <a:t>/output/target/product/&lt;product&gt;</a:t>
            </a:r>
            <a:r>
              <a:rPr lang="zh-CN" altLang="en-US" dirty="0"/>
              <a:t>之下，会有以下</a:t>
            </a:r>
            <a:r>
              <a:rPr lang="en-US" altLang="zh-CN" dirty="0"/>
              <a:t>image files</a:t>
            </a:r>
          </a:p>
          <a:p>
            <a:pPr marL="742950" lvl="1" indent="-285750">
              <a:buFont typeface="Arial" panose="020B0604020202020204" pitchFamily="34" charset="0"/>
              <a:buChar char="•"/>
            </a:pPr>
            <a:r>
              <a:rPr lang="en-US" altLang="zh-CN" dirty="0" err="1"/>
              <a:t>boot.img</a:t>
            </a:r>
            <a:endParaRPr lang="en-US" altLang="zh-CN" dirty="0"/>
          </a:p>
          <a:p>
            <a:pPr marL="742950" lvl="1" indent="-285750">
              <a:buFont typeface="Arial" panose="020B0604020202020204" pitchFamily="34" charset="0"/>
              <a:buChar char="•"/>
            </a:pPr>
            <a:r>
              <a:rPr lang="en-US" altLang="zh-CN" dirty="0" err="1"/>
              <a:t>recovery.img</a:t>
            </a:r>
            <a:endParaRPr lang="en-US" altLang="zh-CN" dirty="0"/>
          </a:p>
          <a:p>
            <a:pPr marL="742950" lvl="1" indent="-285750">
              <a:buFont typeface="Arial" panose="020B0604020202020204" pitchFamily="34" charset="0"/>
              <a:buChar char="•"/>
            </a:pPr>
            <a:r>
              <a:rPr lang="en-US" altLang="zh-CN" dirty="0" err="1"/>
              <a:t>system.img</a:t>
            </a:r>
            <a:endParaRPr lang="en-US" altLang="zh-CN" dirty="0"/>
          </a:p>
          <a:p>
            <a:pPr marL="742950" lvl="1" indent="-285750">
              <a:buFont typeface="Arial" panose="020B0604020202020204" pitchFamily="34" charset="0"/>
              <a:buChar char="•"/>
            </a:pPr>
            <a:r>
              <a:rPr lang="en-US" altLang="zh-CN" dirty="0" err="1"/>
              <a:t>userdata.img</a:t>
            </a:r>
            <a:endParaRPr lang="en-US" altLang="zh-CN" dirty="0"/>
          </a:p>
          <a:p>
            <a:pPr marL="742950" lvl="1" indent="-285750">
              <a:buFont typeface="Arial" panose="020B0604020202020204" pitchFamily="34" charset="0"/>
              <a:buChar char="•"/>
            </a:pPr>
            <a:r>
              <a:rPr lang="en-US" altLang="zh-CN" dirty="0" err="1"/>
              <a:t>cache.img</a:t>
            </a:r>
            <a:endParaRPr lang="en-US" altLang="zh-CN" dirty="0"/>
          </a:p>
          <a:p>
            <a:pPr marL="285750" indent="-285750">
              <a:buFont typeface="Arial" panose="020B0604020202020204" pitchFamily="34" charset="0"/>
              <a:buChar char="•"/>
            </a:pPr>
            <a:r>
              <a:rPr lang="zh-CN" altLang="en-US" dirty="0"/>
              <a:t>其中，</a:t>
            </a:r>
            <a:r>
              <a:rPr lang="en-US" altLang="zh-CN" dirty="0" err="1"/>
              <a:t>boot.img</a:t>
            </a:r>
            <a:r>
              <a:rPr lang="zh-CN" altLang="en-US" dirty="0"/>
              <a:t>是</a:t>
            </a:r>
            <a:r>
              <a:rPr lang="en-US" altLang="zh-CN" dirty="0"/>
              <a:t>boot image</a:t>
            </a:r>
          </a:p>
          <a:p>
            <a:pPr marL="285750" indent="-285750">
              <a:buFont typeface="Arial" panose="020B0604020202020204" pitchFamily="34" charset="0"/>
              <a:buChar char="•"/>
            </a:pPr>
            <a:r>
              <a:rPr lang="zh-CN" altLang="en-US" dirty="0"/>
              <a:t>生成</a:t>
            </a:r>
            <a:r>
              <a:rPr lang="en-US" altLang="zh-CN" dirty="0" err="1"/>
              <a:t>boot.img</a:t>
            </a:r>
            <a:r>
              <a:rPr lang="zh-CN" altLang="en-US" dirty="0"/>
              <a:t>的程序是</a:t>
            </a:r>
            <a:r>
              <a:rPr lang="en-US" altLang="zh-CN" dirty="0" err="1"/>
              <a:t>mkbootimg</a:t>
            </a:r>
            <a:r>
              <a:rPr lang="zh-CN" altLang="en-US" dirty="0"/>
              <a:t>，在</a:t>
            </a:r>
            <a:r>
              <a:rPr lang="en-US" altLang="zh-CN" dirty="0"/>
              <a:t>/system/core/</a:t>
            </a:r>
            <a:r>
              <a:rPr lang="en-US" altLang="zh-CN" dirty="0" err="1"/>
              <a:t>mkbootimg</a:t>
            </a:r>
            <a:endParaRPr lang="en-US" altLang="zh-CN" dirty="0"/>
          </a:p>
          <a:p>
            <a:pPr marL="285750" indent="-285750">
              <a:buFont typeface="Arial" panose="020B0604020202020204" pitchFamily="34" charset="0"/>
              <a:buChar char="•"/>
            </a:pPr>
            <a:r>
              <a:rPr lang="en-US" altLang="zh-CN" dirty="0" err="1"/>
              <a:t>boot.img</a:t>
            </a:r>
            <a:r>
              <a:rPr lang="zh-CN" altLang="en-US" dirty="0"/>
              <a:t>的</a:t>
            </a:r>
            <a:r>
              <a:rPr lang="en-US" altLang="zh-CN" dirty="0"/>
              <a:t>format</a:t>
            </a:r>
            <a:r>
              <a:rPr lang="zh-CN" altLang="en-US" dirty="0"/>
              <a:t>在</a:t>
            </a:r>
            <a:r>
              <a:rPr lang="en-US" altLang="zh-CN" dirty="0"/>
              <a:t>/system/core/</a:t>
            </a:r>
            <a:r>
              <a:rPr lang="en-US" altLang="zh-CN" dirty="0" err="1"/>
              <a:t>mkbootimg</a:t>
            </a:r>
            <a:r>
              <a:rPr lang="en-US" altLang="zh-CN" dirty="0"/>
              <a:t>/</a:t>
            </a:r>
            <a:r>
              <a:rPr lang="en-US" altLang="zh-CN" dirty="0" err="1"/>
              <a:t>bootimg.h</a:t>
            </a:r>
            <a:r>
              <a:rPr lang="zh-CN" altLang="en-US" dirty="0"/>
              <a:t>中定义</a:t>
            </a:r>
            <a:endParaRPr lang="en-US" altLang="zh-CN" dirty="0"/>
          </a:p>
          <a:p>
            <a:pPr marL="285750" indent="-285750">
              <a:buFont typeface="Arial" panose="020B0604020202020204" pitchFamily="34" charset="0"/>
              <a:buChar char="•"/>
            </a:pPr>
            <a:r>
              <a:rPr lang="zh-CN" altLang="en-US" dirty="0"/>
              <a:t>可以自己</a:t>
            </a:r>
            <a:r>
              <a:rPr lang="en-US" altLang="zh-CN" dirty="0"/>
              <a:t>build</a:t>
            </a:r>
            <a:r>
              <a:rPr lang="zh-CN" altLang="en-US" dirty="0"/>
              <a:t>一下</a:t>
            </a:r>
            <a:r>
              <a:rPr lang="en-US" altLang="zh-CN" dirty="0"/>
              <a:t>android </a:t>
            </a:r>
            <a:r>
              <a:rPr lang="en-US" altLang="zh-CN" dirty="0" err="1"/>
              <a:t>aosp</a:t>
            </a:r>
            <a:r>
              <a:rPr lang="zh-CN" altLang="en-US"/>
              <a:t>看看</a:t>
            </a:r>
            <a:endParaRPr lang="en-US" altLang="zh-CN" dirty="0"/>
          </a:p>
        </p:txBody>
      </p:sp>
      <p:pic>
        <p:nvPicPr>
          <p:cNvPr id="4" name="Picture 3">
            <a:extLst>
              <a:ext uri="{FF2B5EF4-FFF2-40B4-BE49-F238E27FC236}">
                <a16:creationId xmlns:a16="http://schemas.microsoft.com/office/drawing/2014/main" xmlns="" id="{9C08508A-C8C9-4CED-B403-017DE3CBD0AF}"/>
              </a:ext>
            </a:extLst>
          </p:cNvPr>
          <p:cNvPicPr>
            <a:picLocks noChangeAspect="1"/>
          </p:cNvPicPr>
          <p:nvPr/>
        </p:nvPicPr>
        <p:blipFill>
          <a:blip r:embed="rId2"/>
          <a:stretch>
            <a:fillRect/>
          </a:stretch>
        </p:blipFill>
        <p:spPr>
          <a:xfrm>
            <a:off x="188640" y="3923928"/>
            <a:ext cx="5772150" cy="4143375"/>
          </a:xfrm>
          <a:prstGeom prst="rect">
            <a:avLst/>
          </a:prstGeom>
        </p:spPr>
      </p:pic>
      <p:sp>
        <p:nvSpPr>
          <p:cNvPr id="5" name="TextBox 4">
            <a:extLst>
              <a:ext uri="{FF2B5EF4-FFF2-40B4-BE49-F238E27FC236}">
                <a16:creationId xmlns:a16="http://schemas.microsoft.com/office/drawing/2014/main" xmlns="" id="{FB98236B-2961-466A-9083-2B989999010B}"/>
              </a:ext>
            </a:extLst>
          </p:cNvPr>
          <p:cNvSpPr txBox="1"/>
          <p:nvPr/>
        </p:nvSpPr>
        <p:spPr>
          <a:xfrm>
            <a:off x="5157192" y="4839515"/>
            <a:ext cx="4530984" cy="369332"/>
          </a:xfrm>
          <a:prstGeom prst="rect">
            <a:avLst/>
          </a:prstGeom>
          <a:noFill/>
        </p:spPr>
        <p:txBody>
          <a:bodyPr wrap="none" rtlCol="0">
            <a:spAutoFit/>
          </a:bodyPr>
          <a:lstStyle/>
          <a:p>
            <a:r>
              <a:rPr lang="en-US" altLang="zh-CN" dirty="0"/>
              <a:t>bootloader</a:t>
            </a:r>
            <a:r>
              <a:rPr lang="zh-CN" altLang="en-US" dirty="0"/>
              <a:t>可以是</a:t>
            </a:r>
            <a:r>
              <a:rPr lang="en-US" altLang="zh-CN" dirty="0"/>
              <a:t>U-Boot</a:t>
            </a:r>
            <a:r>
              <a:rPr lang="zh-CN" altLang="en-US" dirty="0"/>
              <a:t>，</a:t>
            </a:r>
            <a:r>
              <a:rPr lang="en-US" altLang="zh-CN" dirty="0"/>
              <a:t>Little Kernel(LK)</a:t>
            </a:r>
            <a:r>
              <a:rPr lang="zh-CN" altLang="en-US" dirty="0"/>
              <a:t>，</a:t>
            </a:r>
            <a:endParaRPr lang="en-US" altLang="zh-CN" dirty="0"/>
          </a:p>
        </p:txBody>
      </p:sp>
      <p:pic>
        <p:nvPicPr>
          <p:cNvPr id="6" name="Picture 5">
            <a:extLst>
              <a:ext uri="{FF2B5EF4-FFF2-40B4-BE49-F238E27FC236}">
                <a16:creationId xmlns:a16="http://schemas.microsoft.com/office/drawing/2014/main" xmlns="" id="{FB5702DC-AFBF-4CE2-9E29-2176431D4DA0}"/>
              </a:ext>
            </a:extLst>
          </p:cNvPr>
          <p:cNvPicPr>
            <a:picLocks noChangeAspect="1"/>
          </p:cNvPicPr>
          <p:nvPr/>
        </p:nvPicPr>
        <p:blipFill>
          <a:blip r:embed="rId3"/>
          <a:stretch>
            <a:fillRect/>
          </a:stretch>
        </p:blipFill>
        <p:spPr>
          <a:xfrm>
            <a:off x="6858000" y="972505"/>
            <a:ext cx="4359572" cy="2951423"/>
          </a:xfrm>
          <a:prstGeom prst="rect">
            <a:avLst/>
          </a:prstGeom>
        </p:spPr>
      </p:pic>
    </p:spTree>
    <p:extLst>
      <p:ext uri="{BB962C8B-B14F-4D97-AF65-F5344CB8AC3E}">
        <p14:creationId xmlns:p14="http://schemas.microsoft.com/office/powerpoint/2010/main" val="76669645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2699792"/>
            <a:ext cx="5723432" cy="3219431"/>
          </a:xfrm>
          <a:prstGeom prst="rect">
            <a:avLst/>
          </a:prstGeom>
        </p:spPr>
      </p:pic>
      <p:sp>
        <p:nvSpPr>
          <p:cNvPr id="3" name="TextBox 2"/>
          <p:cNvSpPr txBox="1"/>
          <p:nvPr/>
        </p:nvSpPr>
        <p:spPr>
          <a:xfrm>
            <a:off x="-1" y="2061598"/>
            <a:ext cx="6858001" cy="715837"/>
          </a:xfrm>
          <a:prstGeom prst="rect">
            <a:avLst/>
          </a:prstGeom>
          <a:noFill/>
        </p:spPr>
        <p:txBody>
          <a:bodyPr wrap="square" rtlCol="0">
            <a:spAutoFit/>
          </a:bodyPr>
          <a:lstStyle/>
          <a:p>
            <a:r>
              <a:rPr lang="en-US" sz="1013" dirty="0"/>
              <a:t>What is middleware?</a:t>
            </a:r>
          </a:p>
          <a:p>
            <a:pPr marL="160734" indent="-160734">
              <a:buFont typeface="Arial" charset="0"/>
              <a:buChar char="•"/>
            </a:pPr>
            <a:r>
              <a:rPr lang="en-US" sz="1013" dirty="0"/>
              <a:t>Anything between the kernel and user applications is considered middleware.</a:t>
            </a:r>
          </a:p>
          <a:p>
            <a:pPr marL="160734" indent="-160734">
              <a:buFont typeface="Arial" charset="0"/>
              <a:buChar char="•"/>
            </a:pPr>
            <a:r>
              <a:rPr lang="en-US" sz="1013" dirty="0"/>
              <a:t>Middleware is computer software that provides services to software applications beyond those available from the operating system. It can be described as "software glue".</a:t>
            </a:r>
          </a:p>
        </p:txBody>
      </p:sp>
      <p:sp>
        <p:nvSpPr>
          <p:cNvPr id="4" name="Rectangle 3">
            <a:extLst>
              <a:ext uri="{FF2B5EF4-FFF2-40B4-BE49-F238E27FC236}">
                <a16:creationId xmlns:a16="http://schemas.microsoft.com/office/drawing/2014/main" xmlns="" id="{B40D85A0-FD06-40E6-9F16-DE5922B030E1}"/>
              </a:ext>
            </a:extLst>
          </p:cNvPr>
          <p:cNvSpPr/>
          <p:nvPr/>
        </p:nvSpPr>
        <p:spPr>
          <a:xfrm>
            <a:off x="0" y="-27003"/>
            <a:ext cx="6858000" cy="1495218"/>
          </a:xfrm>
          <a:prstGeom prst="rect">
            <a:avLst/>
          </a:prstGeom>
        </p:spPr>
        <p:txBody>
          <a:bodyPr wrap="square">
            <a:spAutoFit/>
          </a:bodyPr>
          <a:lstStyle/>
          <a:p>
            <a:r>
              <a:rPr lang="en-US" sz="1013" dirty="0">
                <a:solidFill>
                  <a:srgbClr val="757575"/>
                </a:solidFill>
                <a:latin typeface="Roboto" charset="0"/>
              </a:rPr>
              <a:t>Hardware Abstraction Layer (</a:t>
            </a:r>
            <a:r>
              <a:rPr lang="en-US" sz="1013" b="1" dirty="0">
                <a:solidFill>
                  <a:srgbClr val="FF0000"/>
                </a:solidFill>
                <a:latin typeface="Roboto" charset="0"/>
              </a:rPr>
              <a:t>HAL</a:t>
            </a:r>
            <a:r>
              <a:rPr lang="en-US" sz="1013" dirty="0">
                <a:solidFill>
                  <a:srgbClr val="757575"/>
                </a:solidFill>
                <a:latin typeface="Roboto" charset="0"/>
              </a:rPr>
              <a:t>)</a:t>
            </a:r>
          </a:p>
          <a:p>
            <a:r>
              <a:rPr lang="en-US" altLang="zh-CN" sz="1013" dirty="0">
                <a:solidFill>
                  <a:srgbClr val="757575"/>
                </a:solidFill>
                <a:latin typeface="Roboto" charset="0"/>
              </a:rPr>
              <a:t>HAL</a:t>
            </a:r>
            <a:r>
              <a:rPr lang="zh-CN" altLang="en-US" sz="1013" dirty="0">
                <a:solidFill>
                  <a:srgbClr val="757575"/>
                </a:solidFill>
                <a:latin typeface="Roboto" charset="0"/>
              </a:rPr>
              <a:t>应该是</a:t>
            </a:r>
            <a:r>
              <a:rPr lang="en-US" altLang="zh-CN" sz="1013" dirty="0">
                <a:solidFill>
                  <a:srgbClr val="757575"/>
                </a:solidFill>
                <a:latin typeface="Roboto" charset="0"/>
              </a:rPr>
              <a:t>vendor</a:t>
            </a:r>
            <a:r>
              <a:rPr lang="zh-CN" altLang="en-US" sz="1013" dirty="0">
                <a:solidFill>
                  <a:srgbClr val="757575"/>
                </a:solidFill>
                <a:latin typeface="Roboto" charset="0"/>
              </a:rPr>
              <a:t>负责实装，一般是</a:t>
            </a:r>
            <a:r>
              <a:rPr lang="en-US" altLang="zh-CN" sz="1013" dirty="0">
                <a:solidFill>
                  <a:srgbClr val="757575"/>
                </a:solidFill>
                <a:latin typeface="Roboto" charset="0"/>
              </a:rPr>
              <a:t>.so</a:t>
            </a:r>
            <a:r>
              <a:rPr lang="zh-CN" altLang="en-US" sz="1013" dirty="0">
                <a:solidFill>
                  <a:srgbClr val="757575"/>
                </a:solidFill>
                <a:latin typeface="Roboto" charset="0"/>
              </a:rPr>
              <a:t>的形式</a:t>
            </a:r>
            <a:endParaRPr lang="en-US" altLang="zh-CN" sz="1013" dirty="0">
              <a:solidFill>
                <a:srgbClr val="757575"/>
              </a:solidFill>
              <a:latin typeface="Roboto" charset="0"/>
            </a:endParaRPr>
          </a:p>
          <a:p>
            <a:r>
              <a:rPr lang="en-US" sz="1013" dirty="0"/>
              <a:t>hardware/</a:t>
            </a:r>
            <a:r>
              <a:rPr lang="en-US" sz="1013" dirty="0" err="1"/>
              <a:t>libhardware</a:t>
            </a:r>
            <a:r>
              <a:rPr lang="en-US" sz="1013" dirty="0"/>
              <a:t>/include/hardware/</a:t>
            </a:r>
            <a:r>
              <a:rPr lang="en-US" sz="1013" dirty="0" err="1"/>
              <a:t>hardware.h</a:t>
            </a:r>
            <a:r>
              <a:rPr lang="zh-CN" altLang="en-US" sz="1013" dirty="0"/>
              <a:t> 中定义</a:t>
            </a:r>
            <a:r>
              <a:rPr lang="en-US" altLang="zh-CN" sz="1013" dirty="0"/>
              <a:t>HAL</a:t>
            </a:r>
            <a:r>
              <a:rPr lang="zh-CN" altLang="en-US" sz="1013" dirty="0"/>
              <a:t>的</a:t>
            </a:r>
            <a:r>
              <a:rPr lang="en-US" altLang="zh-CN" sz="1013" dirty="0"/>
              <a:t>structure</a:t>
            </a:r>
          </a:p>
          <a:p>
            <a:r>
              <a:rPr lang="zh-CN" altLang="en-US" sz="1013" dirty="0">
                <a:solidFill>
                  <a:srgbClr val="757575"/>
                </a:solidFill>
                <a:latin typeface="Roboto" charset="0"/>
              </a:rPr>
              <a:t>为是么要</a:t>
            </a:r>
            <a:r>
              <a:rPr lang="en-US" altLang="zh-CN" sz="1013" dirty="0">
                <a:solidFill>
                  <a:srgbClr val="757575"/>
                </a:solidFill>
                <a:latin typeface="Roboto" charset="0"/>
              </a:rPr>
              <a:t>HAL</a:t>
            </a:r>
            <a:r>
              <a:rPr lang="zh-CN" altLang="en-US" sz="1013" dirty="0">
                <a:solidFill>
                  <a:srgbClr val="757575"/>
                </a:solidFill>
                <a:latin typeface="Roboto" charset="0"/>
              </a:rPr>
              <a:t>？</a:t>
            </a:r>
            <a:endParaRPr lang="en-US" altLang="zh-CN" sz="1013" dirty="0">
              <a:solidFill>
                <a:srgbClr val="757575"/>
              </a:solidFill>
              <a:latin typeface="Roboto" charset="0"/>
            </a:endParaRPr>
          </a:p>
          <a:p>
            <a:pPr marL="160734" indent="-160734">
              <a:buFont typeface="Arial" charset="0"/>
              <a:buChar char="•"/>
            </a:pPr>
            <a:r>
              <a:rPr lang="en-US" sz="1013" dirty="0"/>
              <a:t>Android application/framework communicates with the underlying hardware through Java APIs not by system calls.</a:t>
            </a:r>
          </a:p>
          <a:p>
            <a:pPr marL="160734" indent="-160734">
              <a:buFont typeface="Arial" charset="0"/>
              <a:buChar char="•"/>
            </a:pPr>
            <a:r>
              <a:rPr lang="en-US" sz="1013" dirty="0"/>
              <a:t>But the Linux has the ability to handle only systems calls from application.</a:t>
            </a:r>
          </a:p>
          <a:p>
            <a:pPr marL="160734" indent="-160734">
              <a:buFont typeface="Arial" charset="0"/>
              <a:buChar char="•"/>
            </a:pPr>
            <a:r>
              <a:rPr lang="en-US" sz="1013" dirty="0"/>
              <a:t>Thus we need a glue layer between the android framework and </a:t>
            </a:r>
            <a:r>
              <a:rPr lang="en-US" sz="1013" dirty="0" err="1"/>
              <a:t>linux</a:t>
            </a:r>
            <a:r>
              <a:rPr lang="en-US" sz="1013" dirty="0"/>
              <a:t> system.</a:t>
            </a:r>
          </a:p>
          <a:p>
            <a:r>
              <a:rPr lang="zh-CN" altLang="en-US" sz="1013" dirty="0"/>
              <a:t>我的理解是，</a:t>
            </a:r>
            <a:r>
              <a:rPr lang="en-US" altLang="zh-CN" sz="1013" dirty="0"/>
              <a:t>ODM</a:t>
            </a:r>
            <a:r>
              <a:rPr lang="zh-CN" altLang="en-US" sz="1013" dirty="0"/>
              <a:t>自己决定要用什么硬件，</a:t>
            </a:r>
            <a:r>
              <a:rPr lang="en-US" altLang="zh-CN" sz="1013" dirty="0"/>
              <a:t>Google</a:t>
            </a:r>
            <a:r>
              <a:rPr lang="zh-CN" altLang="en-US" sz="1013" dirty="0"/>
              <a:t>提供</a:t>
            </a:r>
            <a:r>
              <a:rPr lang="en-US" altLang="zh-CN" sz="1013" dirty="0"/>
              <a:t>Android</a:t>
            </a:r>
            <a:r>
              <a:rPr lang="zh-CN" altLang="en-US" sz="1013" dirty="0"/>
              <a:t> </a:t>
            </a:r>
            <a:r>
              <a:rPr lang="en-US" altLang="zh-CN" sz="1013" dirty="0"/>
              <a:t>platform</a:t>
            </a:r>
            <a:r>
              <a:rPr lang="zh-CN" altLang="en-US" sz="1013" dirty="0"/>
              <a:t> （</a:t>
            </a:r>
            <a:r>
              <a:rPr lang="en-US" altLang="zh-CN" sz="1013" dirty="0"/>
              <a:t>Google</a:t>
            </a:r>
            <a:r>
              <a:rPr lang="zh-CN" altLang="en-US" sz="1013" dirty="0"/>
              <a:t>并不知道硬件是什么）。为了使</a:t>
            </a:r>
            <a:r>
              <a:rPr lang="en-US" altLang="zh-CN" sz="1013" dirty="0"/>
              <a:t>android</a:t>
            </a:r>
            <a:r>
              <a:rPr lang="zh-CN" altLang="en-US" sz="1013" dirty="0"/>
              <a:t> </a:t>
            </a:r>
            <a:r>
              <a:rPr lang="en-US" altLang="zh-CN" sz="1013" dirty="0"/>
              <a:t>platform</a:t>
            </a:r>
            <a:r>
              <a:rPr lang="zh-CN" altLang="en-US" sz="1013" dirty="0"/>
              <a:t>能控制硬件，</a:t>
            </a:r>
            <a:r>
              <a:rPr lang="en-US" altLang="zh-CN" sz="1013" dirty="0"/>
              <a:t>ODM</a:t>
            </a:r>
            <a:r>
              <a:rPr lang="zh-CN" altLang="en-US" sz="1013" dirty="0"/>
              <a:t>需要自己写</a:t>
            </a:r>
            <a:r>
              <a:rPr lang="en-US" altLang="zh-CN" sz="1013" dirty="0"/>
              <a:t>HAL</a:t>
            </a:r>
          </a:p>
        </p:txBody>
      </p:sp>
      <p:sp>
        <p:nvSpPr>
          <p:cNvPr id="5" name="TextBox 4">
            <a:extLst>
              <a:ext uri="{FF2B5EF4-FFF2-40B4-BE49-F238E27FC236}">
                <a16:creationId xmlns:a16="http://schemas.microsoft.com/office/drawing/2014/main" xmlns="" id="{97B8056F-C8A9-4F7D-B39D-4D2CAE7F8E1F}"/>
              </a:ext>
            </a:extLst>
          </p:cNvPr>
          <p:cNvSpPr txBox="1"/>
          <p:nvPr/>
        </p:nvSpPr>
        <p:spPr>
          <a:xfrm>
            <a:off x="0" y="6660232"/>
            <a:ext cx="7927555" cy="5632311"/>
          </a:xfrm>
          <a:prstGeom prst="rect">
            <a:avLst/>
          </a:prstGeom>
          <a:noFill/>
        </p:spPr>
        <p:txBody>
          <a:bodyPr wrap="none" rtlCol="0">
            <a:spAutoFit/>
          </a:bodyPr>
          <a:lstStyle/>
          <a:p>
            <a:r>
              <a:rPr lang="en-US" dirty="0"/>
              <a:t>C++</a:t>
            </a:r>
            <a:r>
              <a:rPr lang="zh-CN" altLang="en-US" dirty="0"/>
              <a:t>常用</a:t>
            </a:r>
            <a:r>
              <a:rPr lang="en-US" altLang="zh-CN" dirty="0"/>
              <a:t>data structure</a:t>
            </a:r>
          </a:p>
          <a:p>
            <a:pPr marL="285750" indent="-285750">
              <a:buFont typeface="Arial" panose="020B0604020202020204" pitchFamily="34" charset="0"/>
              <a:buChar char="•"/>
            </a:pPr>
            <a:r>
              <a:rPr lang="en-US" altLang="zh-CN" dirty="0"/>
              <a:t>Vector</a:t>
            </a:r>
          </a:p>
          <a:p>
            <a:pPr marL="742950" lvl="1" indent="-285750">
              <a:buFont typeface="Arial" panose="020B0604020202020204" pitchFamily="34" charset="0"/>
              <a:buChar char="•"/>
            </a:pPr>
            <a:r>
              <a:rPr lang="en-US" altLang="zh-CN" dirty="0" err="1"/>
              <a:t>Push_back</a:t>
            </a:r>
            <a:r>
              <a:rPr lang="en-US" altLang="zh-CN" dirty="0"/>
              <a:t>()</a:t>
            </a:r>
          </a:p>
          <a:p>
            <a:pPr marL="742950" lvl="1" indent="-285750">
              <a:buFont typeface="Arial" panose="020B0604020202020204" pitchFamily="34" charset="0"/>
              <a:buChar char="•"/>
            </a:pPr>
            <a:r>
              <a:rPr lang="en-US" altLang="zh-CN" dirty="0" err="1"/>
              <a:t>Pop_back</a:t>
            </a:r>
            <a:r>
              <a:rPr lang="en-US" altLang="zh-CN" dirty="0"/>
              <a:t>()</a:t>
            </a:r>
          </a:p>
          <a:p>
            <a:pPr marL="742950" lvl="1" indent="-285750">
              <a:buFont typeface="Arial" panose="020B0604020202020204" pitchFamily="34" charset="0"/>
              <a:buChar char="•"/>
            </a:pPr>
            <a:r>
              <a:rPr lang="en-US" altLang="zh-CN" dirty="0"/>
              <a:t>Front(), end()</a:t>
            </a:r>
          </a:p>
          <a:p>
            <a:pPr marL="285750" indent="-285750">
              <a:buFont typeface="Arial" panose="020B0604020202020204" pitchFamily="34" charset="0"/>
              <a:buChar char="•"/>
            </a:pPr>
            <a:r>
              <a:rPr lang="en-US" altLang="zh-CN" dirty="0"/>
              <a:t>List</a:t>
            </a:r>
          </a:p>
          <a:p>
            <a:pPr marL="742950" lvl="1" indent="-285750">
              <a:buFont typeface="Arial" panose="020B0604020202020204" pitchFamily="34" charset="0"/>
              <a:buChar char="•"/>
            </a:pPr>
            <a:r>
              <a:rPr lang="en-US" altLang="zh-CN" dirty="0" err="1"/>
              <a:t>push_back</a:t>
            </a:r>
            <a:r>
              <a:rPr lang="en-US" altLang="zh-CN" dirty="0"/>
              <a:t>(), </a:t>
            </a:r>
            <a:r>
              <a:rPr lang="en-US" altLang="zh-CN" dirty="0" err="1"/>
              <a:t>push_front</a:t>
            </a:r>
            <a:r>
              <a:rPr lang="en-US" altLang="zh-CN" dirty="0"/>
              <a:t>() – push element in</a:t>
            </a:r>
          </a:p>
          <a:p>
            <a:pPr marL="742950" lvl="1" indent="-285750">
              <a:buFont typeface="Arial" panose="020B0604020202020204" pitchFamily="34" charset="0"/>
              <a:buChar char="•"/>
            </a:pPr>
            <a:r>
              <a:rPr lang="en-US" altLang="zh-CN" dirty="0" err="1"/>
              <a:t>Pop_back</a:t>
            </a:r>
            <a:r>
              <a:rPr lang="en-US" altLang="zh-CN" dirty="0"/>
              <a:t>(), </a:t>
            </a:r>
            <a:r>
              <a:rPr lang="en-US" altLang="zh-CN" dirty="0" err="1"/>
              <a:t>pop_front</a:t>
            </a:r>
            <a:r>
              <a:rPr lang="en-US" altLang="zh-CN" dirty="0"/>
              <a:t>() – pop element out</a:t>
            </a:r>
          </a:p>
          <a:p>
            <a:pPr marL="742950" lvl="1" indent="-285750">
              <a:buFont typeface="Arial" panose="020B0604020202020204" pitchFamily="34" charset="0"/>
              <a:buChar char="•"/>
            </a:pPr>
            <a:r>
              <a:rPr lang="en-US" altLang="zh-CN" dirty="0"/>
              <a:t>front(), back() – </a:t>
            </a:r>
            <a:r>
              <a:rPr lang="zh-CN" altLang="en-US" dirty="0"/>
              <a:t>取出</a:t>
            </a:r>
            <a:endParaRPr lang="en-US" altLang="zh-CN" dirty="0"/>
          </a:p>
          <a:p>
            <a:pPr marL="285750" indent="-285750">
              <a:buFont typeface="Arial" panose="020B0604020202020204" pitchFamily="34" charset="0"/>
              <a:buChar char="•"/>
            </a:pPr>
            <a:r>
              <a:rPr lang="en-US" altLang="zh-CN" dirty="0"/>
              <a:t>Stack</a:t>
            </a:r>
          </a:p>
          <a:p>
            <a:pPr marL="742950" lvl="1" indent="-285750">
              <a:buFont typeface="Arial" panose="020B0604020202020204" pitchFamily="34" charset="0"/>
              <a:buChar char="•"/>
            </a:pPr>
            <a:r>
              <a:rPr lang="zh-CN" altLang="en-US" dirty="0"/>
              <a:t>先入后出（</a:t>
            </a:r>
            <a:r>
              <a:rPr lang="en-US" altLang="zh-CN" dirty="0"/>
              <a:t>FILO</a:t>
            </a:r>
            <a:r>
              <a:rPr lang="zh-CN" altLang="en-US" dirty="0"/>
              <a:t>）</a:t>
            </a:r>
            <a:endParaRPr lang="en-US" altLang="zh-CN" dirty="0"/>
          </a:p>
          <a:p>
            <a:pPr marL="742950" lvl="1" indent="-285750">
              <a:buFont typeface="Arial" panose="020B0604020202020204" pitchFamily="34" charset="0"/>
              <a:buChar char="•"/>
            </a:pPr>
            <a:r>
              <a:rPr lang="en-US" altLang="zh-CN" dirty="0"/>
              <a:t>Push(t) – push t to top</a:t>
            </a:r>
            <a:r>
              <a:rPr lang="zh-CN" altLang="en-US" dirty="0"/>
              <a:t>（只能</a:t>
            </a:r>
            <a:r>
              <a:rPr lang="en-US" altLang="zh-CN" dirty="0"/>
              <a:t>push</a:t>
            </a:r>
            <a:r>
              <a:rPr lang="zh-CN" altLang="en-US" dirty="0"/>
              <a:t>到</a:t>
            </a:r>
            <a:r>
              <a:rPr lang="en-US" altLang="zh-CN" dirty="0"/>
              <a:t>top</a:t>
            </a:r>
            <a:r>
              <a:rPr lang="zh-CN" altLang="en-US" dirty="0"/>
              <a:t>，不能到</a:t>
            </a:r>
            <a:r>
              <a:rPr lang="en-US" altLang="zh-CN" dirty="0"/>
              <a:t>end</a:t>
            </a:r>
            <a:r>
              <a:rPr lang="zh-CN" altLang="en-US" dirty="0"/>
              <a:t>）</a:t>
            </a:r>
            <a:endParaRPr lang="en-US" altLang="zh-CN" dirty="0"/>
          </a:p>
          <a:p>
            <a:pPr marL="742950" lvl="1" indent="-285750">
              <a:buFont typeface="Arial" panose="020B0604020202020204" pitchFamily="34" charset="0"/>
              <a:buChar char="•"/>
            </a:pPr>
            <a:r>
              <a:rPr lang="en-US" altLang="zh-CN" dirty="0"/>
              <a:t>Pop() – pop out the top element</a:t>
            </a:r>
            <a:r>
              <a:rPr lang="zh-CN" altLang="en-US" dirty="0"/>
              <a:t>， 注意不是取出，是</a:t>
            </a:r>
            <a:r>
              <a:rPr lang="en-US" altLang="zh-CN" dirty="0"/>
              <a:t>pop out</a:t>
            </a:r>
            <a:r>
              <a:rPr lang="zh-CN" altLang="en-US" dirty="0"/>
              <a:t>然后扔掉</a:t>
            </a:r>
            <a:endParaRPr lang="en-US" altLang="zh-CN" dirty="0"/>
          </a:p>
          <a:p>
            <a:pPr marL="742950" lvl="1" indent="-285750">
              <a:buFont typeface="Arial" panose="020B0604020202020204" pitchFamily="34" charset="0"/>
              <a:buChar char="•"/>
            </a:pPr>
            <a:r>
              <a:rPr lang="en-US" altLang="zh-CN" dirty="0"/>
              <a:t>element </a:t>
            </a:r>
            <a:r>
              <a:rPr lang="zh-CN" altLang="en-US" dirty="0"/>
              <a:t>＝　</a:t>
            </a:r>
            <a:r>
              <a:rPr lang="en-US" altLang="zh-CN" dirty="0" err="1"/>
              <a:t>stack.top</a:t>
            </a:r>
            <a:r>
              <a:rPr lang="en-US" altLang="zh-CN" dirty="0"/>
              <a:t>()</a:t>
            </a:r>
            <a:r>
              <a:rPr lang="zh-CN" altLang="en-US" dirty="0"/>
              <a:t> </a:t>
            </a:r>
            <a:r>
              <a:rPr lang="en-US" altLang="zh-CN" dirty="0"/>
              <a:t>–</a:t>
            </a:r>
            <a:r>
              <a:rPr lang="zh-CN" altLang="en-US" dirty="0"/>
              <a:t> 取出</a:t>
            </a:r>
            <a:r>
              <a:rPr lang="en-US" altLang="zh-CN" dirty="0"/>
              <a:t>top element</a:t>
            </a:r>
          </a:p>
          <a:p>
            <a:pPr marL="285750" indent="-285750">
              <a:buFont typeface="Arial" panose="020B0604020202020204" pitchFamily="34" charset="0"/>
              <a:buChar char="•"/>
            </a:pPr>
            <a:r>
              <a:rPr lang="en-US" altLang="zh-CN" dirty="0"/>
              <a:t>Queue</a:t>
            </a:r>
          </a:p>
          <a:p>
            <a:pPr marL="742950" lvl="1" indent="-285750">
              <a:buFont typeface="Arial" panose="020B0604020202020204" pitchFamily="34" charset="0"/>
              <a:buChar char="•"/>
            </a:pPr>
            <a:r>
              <a:rPr lang="en-US" dirty="0"/>
              <a:t>Queues allow data to be added at one end and taken out of the other end.</a:t>
            </a:r>
          </a:p>
          <a:p>
            <a:pPr marL="742950" lvl="1" indent="-285750">
              <a:buFont typeface="Arial" panose="020B0604020202020204" pitchFamily="34" charset="0"/>
              <a:buChar char="•"/>
            </a:pPr>
            <a:r>
              <a:rPr lang="en-US" dirty="0"/>
              <a:t>Push(t) – push t to the </a:t>
            </a:r>
            <a:r>
              <a:rPr lang="en-US" b="1" dirty="0"/>
              <a:t>end</a:t>
            </a:r>
            <a:r>
              <a:rPr lang="en-US" dirty="0"/>
              <a:t> of queue</a:t>
            </a:r>
          </a:p>
          <a:p>
            <a:pPr marL="742950" lvl="1" indent="-285750">
              <a:buFont typeface="Arial" panose="020B0604020202020204" pitchFamily="34" charset="0"/>
              <a:buChar char="•"/>
            </a:pPr>
            <a:r>
              <a:rPr lang="en-US" dirty="0"/>
              <a:t>Pop() – pop out the </a:t>
            </a:r>
            <a:r>
              <a:rPr lang="en-US" b="1" dirty="0"/>
              <a:t>front</a:t>
            </a:r>
            <a:r>
              <a:rPr lang="en-US" dirty="0"/>
              <a:t> element in queue</a:t>
            </a:r>
          </a:p>
          <a:p>
            <a:pPr marL="742950" lvl="1" indent="-285750">
              <a:buFont typeface="Arial" panose="020B0604020202020204" pitchFamily="34" charset="0"/>
              <a:buChar char="•"/>
            </a:pPr>
            <a:r>
              <a:rPr lang="en-US" dirty="0"/>
              <a:t>Element = </a:t>
            </a:r>
            <a:r>
              <a:rPr lang="en-US" dirty="0" err="1"/>
              <a:t>queue.front</a:t>
            </a:r>
            <a:r>
              <a:rPr lang="en-US" dirty="0"/>
              <a:t>() – get the front element of queue</a:t>
            </a:r>
          </a:p>
          <a:p>
            <a:pPr marL="742950" lvl="1" indent="-285750">
              <a:buFont typeface="Arial" panose="020B0604020202020204" pitchFamily="34" charset="0"/>
              <a:buChar char="•"/>
            </a:pPr>
            <a:r>
              <a:rPr lang="en-US" dirty="0"/>
              <a:t>Element = </a:t>
            </a:r>
            <a:r>
              <a:rPr lang="en-US" dirty="0" err="1"/>
              <a:t>queue.back</a:t>
            </a:r>
            <a:r>
              <a:rPr lang="en-US" dirty="0"/>
              <a:t>() – get the end item of queue</a:t>
            </a:r>
          </a:p>
        </p:txBody>
      </p:sp>
    </p:spTree>
    <p:extLst>
      <p:ext uri="{BB962C8B-B14F-4D97-AF65-F5344CB8AC3E}">
        <p14:creationId xmlns:p14="http://schemas.microsoft.com/office/powerpoint/2010/main" val="2174091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200329"/>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5D176A"/>
                </a:solidFill>
              </a:rPr>
              <a:t>DRM  = </a:t>
            </a:r>
            <a:r>
              <a:rPr lang="en-US" altLang="ja-JP" dirty="0"/>
              <a:t>digital rights management</a:t>
            </a:r>
          </a:p>
          <a:p>
            <a:pPr marL="285750" indent="-285750">
              <a:buFont typeface="Arial" panose="020B0604020202020204" pitchFamily="34" charset="0"/>
              <a:buChar char="•"/>
            </a:pPr>
            <a:r>
              <a:rPr lang="en-US" altLang="ja-JP" b="1" dirty="0">
                <a:solidFill>
                  <a:srgbClr val="5D176A"/>
                </a:solidFill>
              </a:rPr>
              <a:t>OTT = </a:t>
            </a:r>
            <a:r>
              <a:rPr lang="ja-JP" altLang="en-US" dirty="0"/>
              <a:t>「</a:t>
            </a:r>
            <a:r>
              <a:rPr lang="en-US" altLang="ja-JP" dirty="0"/>
              <a:t>Over The Top</a:t>
            </a:r>
            <a:r>
              <a:rPr lang="ja-JP" altLang="en-US" dirty="0"/>
              <a:t>」の略称です。 インターネット回線を通じて、メッセージや音声、動画コンテンツなどを提供する、通信事業者以外の企業のことを、</a:t>
            </a:r>
            <a:r>
              <a:rPr lang="en-US" altLang="ja-JP" b="1" dirty="0"/>
              <a:t>OTT</a:t>
            </a:r>
            <a:r>
              <a:rPr lang="ja-JP" altLang="en-US" dirty="0"/>
              <a:t>と呼びます。</a:t>
            </a:r>
          </a:p>
        </p:txBody>
      </p:sp>
      <p:sp>
        <p:nvSpPr>
          <p:cNvPr id="3" name="正方形/長方形 2"/>
          <p:cNvSpPr/>
          <p:nvPr/>
        </p:nvSpPr>
        <p:spPr>
          <a:xfrm>
            <a:off x="0" y="2771800"/>
            <a:ext cx="6858000" cy="369332"/>
          </a:xfrm>
          <a:prstGeom prst="rect">
            <a:avLst/>
          </a:prstGeom>
        </p:spPr>
        <p:txBody>
          <a:bodyPr wrap="square">
            <a:spAutoFit/>
          </a:bodyPr>
          <a:lstStyle/>
          <a:p>
            <a:pPr marL="285750" indent="-285750">
              <a:buFont typeface="Arial" panose="020B0604020202020204" pitchFamily="34" charset="0"/>
              <a:buChar char="•"/>
            </a:pPr>
            <a:r>
              <a:rPr lang="en-US" altLang="ja-JP" dirty="0"/>
              <a:t>CMOS image sensor : </a:t>
            </a:r>
            <a:endParaRPr lang="ja-JP" altLang="en-US" dirty="0"/>
          </a:p>
        </p:txBody>
      </p:sp>
      <p:sp>
        <p:nvSpPr>
          <p:cNvPr id="4" name="正方形/長方形 3"/>
          <p:cNvSpPr/>
          <p:nvPr/>
        </p:nvSpPr>
        <p:spPr>
          <a:xfrm>
            <a:off x="0" y="3851920"/>
            <a:ext cx="6858000" cy="923330"/>
          </a:xfrm>
          <a:prstGeom prst="rect">
            <a:avLst/>
          </a:prstGeom>
        </p:spPr>
        <p:txBody>
          <a:bodyPr wrap="square">
            <a:spAutoFit/>
          </a:bodyPr>
          <a:lstStyle/>
          <a:p>
            <a:pPr marL="285750" indent="-285750">
              <a:buFont typeface="Arial" panose="020B0604020202020204" pitchFamily="34" charset="0"/>
              <a:buChar char="•"/>
            </a:pPr>
            <a:r>
              <a:rPr lang="ja-JP" altLang="en-US" dirty="0"/>
              <a:t>従来の</a:t>
            </a:r>
            <a:r>
              <a:rPr lang="en-US" altLang="ja-JP" dirty="0"/>
              <a:t>CAN: 500Kbit/s </a:t>
            </a:r>
            <a:r>
              <a:rPr lang="ja-JP" altLang="en-US" dirty="0"/>
              <a:t>に対し、従来のマイコン</a:t>
            </a:r>
            <a:r>
              <a:rPr lang="en-US" altLang="ja-JP" dirty="0"/>
              <a:t>: 20MHz</a:t>
            </a:r>
          </a:p>
          <a:p>
            <a:pPr marL="285750" indent="-285750">
              <a:buFont typeface="Arial" panose="020B0604020202020204" pitchFamily="34" charset="0"/>
              <a:buChar char="•"/>
            </a:pPr>
            <a:r>
              <a:rPr lang="en-US" altLang="ja-JP" dirty="0"/>
              <a:t>CAN FD: 2Mbit/s </a:t>
            </a:r>
            <a:r>
              <a:rPr lang="ja-JP" altLang="en-US" dirty="0"/>
              <a:t>に対し、</a:t>
            </a:r>
            <a:r>
              <a:rPr lang="en-US" altLang="ja-JP" dirty="0"/>
              <a:t>80MHz</a:t>
            </a:r>
            <a:r>
              <a:rPr lang="ja-JP" altLang="en-US" dirty="0"/>
              <a:t>マイコンが必要</a:t>
            </a:r>
            <a:endParaRPr lang="en-US" altLang="ja-JP" dirty="0"/>
          </a:p>
          <a:p>
            <a:r>
              <a:rPr lang="ja-JP" altLang="en-US" dirty="0"/>
              <a:t>通信速度の約</a:t>
            </a:r>
            <a:r>
              <a:rPr lang="en-US" altLang="ja-JP" dirty="0"/>
              <a:t>40</a:t>
            </a:r>
            <a:r>
              <a:rPr lang="ja-JP" altLang="en-US" dirty="0"/>
              <a:t>倍のマイコンが求められる</a:t>
            </a:r>
          </a:p>
        </p:txBody>
      </p:sp>
      <p:sp>
        <p:nvSpPr>
          <p:cNvPr id="5" name="正方形/長方形 4"/>
          <p:cNvSpPr/>
          <p:nvPr/>
        </p:nvSpPr>
        <p:spPr>
          <a:xfrm>
            <a:off x="0" y="5436096"/>
            <a:ext cx="6858000" cy="646331"/>
          </a:xfrm>
          <a:prstGeom prst="rect">
            <a:avLst/>
          </a:prstGeom>
        </p:spPr>
        <p:txBody>
          <a:bodyPr wrap="square">
            <a:spAutoFit/>
          </a:bodyPr>
          <a:lstStyle/>
          <a:p>
            <a:pPr marL="285750" indent="-285750">
              <a:buFont typeface="Arial" panose="020B0604020202020204" pitchFamily="34" charset="0"/>
              <a:buChar char="•"/>
            </a:pPr>
            <a:r>
              <a:rPr lang="ja-JP" altLang="en-US" dirty="0"/>
              <a:t>今　高速通信は主に画像データを送信</a:t>
            </a:r>
            <a:endParaRPr lang="en-US" altLang="ja-JP" dirty="0"/>
          </a:p>
          <a:p>
            <a:pPr marL="285750" indent="-285750">
              <a:buFont typeface="Arial" panose="020B0604020202020204" pitchFamily="34" charset="0"/>
              <a:buChar char="•"/>
            </a:pPr>
            <a:r>
              <a:rPr lang="ja-JP" altLang="en-US" dirty="0"/>
              <a:t>自動運転には、</a:t>
            </a:r>
            <a:r>
              <a:rPr lang="en-US" altLang="ja-JP" dirty="0"/>
              <a:t>ECU</a:t>
            </a:r>
            <a:r>
              <a:rPr lang="ja-JP" altLang="en-US" dirty="0"/>
              <a:t>やセンサー</a:t>
            </a:r>
            <a:endParaRPr lang="en-US" altLang="ja-JP" dirty="0"/>
          </a:p>
        </p:txBody>
      </p:sp>
      <p:sp>
        <p:nvSpPr>
          <p:cNvPr id="6" name="正方形/長方形 5"/>
          <p:cNvSpPr/>
          <p:nvPr/>
        </p:nvSpPr>
        <p:spPr>
          <a:xfrm>
            <a:off x="0" y="7308304"/>
            <a:ext cx="4109971" cy="646331"/>
          </a:xfrm>
          <a:prstGeom prst="rect">
            <a:avLst/>
          </a:prstGeom>
        </p:spPr>
        <p:txBody>
          <a:bodyPr wrap="none">
            <a:spAutoFit/>
          </a:bodyPr>
          <a:lstStyle/>
          <a:p>
            <a:pPr marL="285750" indent="-285750">
              <a:buFont typeface="Arial" panose="020B0604020202020204" pitchFamily="34" charset="0"/>
              <a:buChar char="•"/>
            </a:pPr>
            <a:r>
              <a:rPr lang="en-US" altLang="ja-JP" b="1" dirty="0" err="1"/>
              <a:t>Cunit</a:t>
            </a:r>
            <a:r>
              <a:rPr lang="ja-JP" altLang="en-US" b="1" dirty="0"/>
              <a:t> </a:t>
            </a:r>
            <a:r>
              <a:rPr lang="en-US" altLang="ja-JP" b="1" dirty="0"/>
              <a:t>: A Unit Testing Framework for C</a:t>
            </a:r>
          </a:p>
          <a:p>
            <a:pPr marL="742950" lvl="1" indent="-285750">
              <a:buFont typeface="Arial" panose="020B0604020202020204" pitchFamily="34" charset="0"/>
              <a:buChar char="•"/>
            </a:pPr>
            <a:r>
              <a:rPr lang="en-US" altLang="ja-JP" b="1" dirty="0"/>
              <a:t>can be found </a:t>
            </a:r>
            <a:r>
              <a:rPr lang="en-US" altLang="ja-JP" b="1"/>
              <a:t>using Google</a:t>
            </a:r>
            <a:endParaRPr lang="en-US" altLang="ja-JP" b="1" dirty="0"/>
          </a:p>
        </p:txBody>
      </p:sp>
    </p:spTree>
    <p:extLst>
      <p:ext uri="{BB962C8B-B14F-4D97-AF65-F5344CB8AC3E}">
        <p14:creationId xmlns:p14="http://schemas.microsoft.com/office/powerpoint/2010/main" val="146745601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932" y="0"/>
            <a:ext cx="3390031" cy="369332"/>
          </a:xfrm>
          <a:prstGeom prst="rect">
            <a:avLst/>
          </a:prstGeom>
          <a:noFill/>
        </p:spPr>
        <p:txBody>
          <a:bodyPr wrap="none" rtlCol="0">
            <a:spAutoFit/>
          </a:bodyPr>
          <a:lstStyle/>
          <a:p>
            <a:r>
              <a:rPr kumimoji="1" lang="en-US" altLang="ja-JP" b="1" dirty="0">
                <a:solidFill>
                  <a:srgbClr val="FF0000"/>
                </a:solidFill>
              </a:rPr>
              <a:t>Binary Tree </a:t>
            </a:r>
            <a:r>
              <a:rPr kumimoji="1" lang="en-US" altLang="ja-JP" dirty="0"/>
              <a:t>vs. </a:t>
            </a:r>
            <a:r>
              <a:rPr kumimoji="1" lang="en-US" altLang="ja-JP" b="1" dirty="0">
                <a:solidFill>
                  <a:srgbClr val="FF0000"/>
                </a:solidFill>
              </a:rPr>
              <a:t>Binary Search Tree</a:t>
            </a: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8587" y="683568"/>
            <a:ext cx="6483350" cy="2660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3892761" y="611560"/>
            <a:ext cx="2879314" cy="369332"/>
          </a:xfrm>
          <a:prstGeom prst="rect">
            <a:avLst/>
          </a:prstGeom>
          <a:noFill/>
        </p:spPr>
        <p:txBody>
          <a:bodyPr wrap="none" rtlCol="0">
            <a:spAutoFit/>
          </a:bodyPr>
          <a:lstStyle/>
          <a:p>
            <a:r>
              <a:rPr kumimoji="1" lang="zh-CN" altLang="en-US" dirty="0"/>
              <a:t>每个</a:t>
            </a:r>
            <a:r>
              <a:rPr kumimoji="1" lang="en-US" altLang="zh-CN" dirty="0"/>
              <a:t>node</a:t>
            </a:r>
            <a:r>
              <a:rPr kumimoji="1" lang="zh-CN" altLang="en-US" dirty="0"/>
              <a:t>有最多</a:t>
            </a:r>
            <a:r>
              <a:rPr lang="en-US" altLang="zh-CN" dirty="0"/>
              <a:t>2</a:t>
            </a:r>
            <a:r>
              <a:rPr lang="zh-CN" altLang="en-US" dirty="0"/>
              <a:t>个子</a:t>
            </a:r>
            <a:r>
              <a:rPr lang="en-US" altLang="zh-CN" dirty="0"/>
              <a:t>node</a:t>
            </a:r>
            <a:endParaRPr kumimoji="1" lang="en-US" altLang="zh-CN" dirty="0"/>
          </a:p>
        </p:txBody>
      </p:sp>
      <p:sp>
        <p:nvSpPr>
          <p:cNvPr id="5" name="テキスト ボックス 4"/>
          <p:cNvSpPr txBox="1"/>
          <p:nvPr/>
        </p:nvSpPr>
        <p:spPr>
          <a:xfrm>
            <a:off x="1136850" y="2699792"/>
            <a:ext cx="2281394" cy="369332"/>
          </a:xfrm>
          <a:prstGeom prst="rect">
            <a:avLst/>
          </a:prstGeom>
          <a:noFill/>
        </p:spPr>
        <p:txBody>
          <a:bodyPr wrap="none" rtlCol="0">
            <a:spAutoFit/>
          </a:bodyPr>
          <a:lstStyle/>
          <a:p>
            <a:r>
              <a:rPr lang="zh-CN" altLang="en-US" dirty="0"/>
              <a:t>对</a:t>
            </a:r>
            <a:r>
              <a:rPr lang="en-US" altLang="zh-CN" dirty="0"/>
              <a:t>node</a:t>
            </a:r>
            <a:r>
              <a:rPr lang="zh-CN" altLang="en-US" dirty="0"/>
              <a:t>的大小有要求</a:t>
            </a:r>
            <a:endParaRPr lang="en-US" altLang="zh-CN" dirty="0"/>
          </a:p>
        </p:txBody>
      </p:sp>
      <p:sp>
        <p:nvSpPr>
          <p:cNvPr id="6" name="テキスト ボックス 5"/>
          <p:cNvSpPr txBox="1"/>
          <p:nvPr/>
        </p:nvSpPr>
        <p:spPr>
          <a:xfrm>
            <a:off x="0" y="3521547"/>
            <a:ext cx="6774803" cy="3693319"/>
          </a:xfrm>
          <a:prstGeom prst="rect">
            <a:avLst/>
          </a:prstGeom>
          <a:noFill/>
        </p:spPr>
        <p:txBody>
          <a:bodyPr wrap="none" rtlCol="0">
            <a:spAutoFit/>
          </a:bodyPr>
          <a:lstStyle/>
          <a:p>
            <a:r>
              <a:rPr lang="zh-CN" altLang="en-US" dirty="0"/>
              <a:t>对</a:t>
            </a:r>
            <a:r>
              <a:rPr lang="en-US" altLang="zh-CN" dirty="0"/>
              <a:t>BST</a:t>
            </a:r>
            <a:r>
              <a:rPr lang="zh-CN" altLang="en-US" dirty="0"/>
              <a:t>，有以下几种遍历方法</a:t>
            </a:r>
            <a:r>
              <a:rPr lang="en-US" altLang="zh-CN" dirty="0"/>
              <a:t>(code</a:t>
            </a:r>
            <a:r>
              <a:rPr lang="zh-CN" altLang="en-US" dirty="0"/>
              <a:t>见右侧</a:t>
            </a:r>
            <a:r>
              <a:rPr lang="en-US" altLang="zh-CN" dirty="0"/>
              <a:t>)</a:t>
            </a:r>
          </a:p>
          <a:p>
            <a:pPr marL="285750" indent="-285750">
              <a:buFont typeface="Arial" panose="020B0604020202020204" pitchFamily="34" charset="0"/>
              <a:buChar char="•"/>
            </a:pPr>
            <a:r>
              <a:rPr kumimoji="1" lang="en-US" altLang="ja-JP" dirty="0" err="1"/>
              <a:t>inorder</a:t>
            </a:r>
            <a:r>
              <a:rPr kumimoji="1" lang="en-US" altLang="ja-JP" dirty="0"/>
              <a:t> traverse</a:t>
            </a:r>
            <a:r>
              <a:rPr lang="ja-JP" altLang="en-US" dirty="0"/>
              <a:t> </a:t>
            </a:r>
            <a:r>
              <a:rPr lang="en-US" altLang="ja-JP" dirty="0"/>
              <a:t>(</a:t>
            </a:r>
            <a:r>
              <a:rPr lang="en-US" altLang="ja-JP" b="1" dirty="0"/>
              <a:t>Left-Root-Right</a:t>
            </a:r>
            <a:r>
              <a:rPr lang="en-US" altLang="ja-JP" dirty="0"/>
              <a:t>)</a:t>
            </a:r>
            <a:endParaRPr kumimoji="1" lang="en-US" altLang="ja-JP" dirty="0"/>
          </a:p>
          <a:p>
            <a:pPr marL="742950" lvl="1" indent="-285750">
              <a:buFont typeface="Arial" panose="020B0604020202020204" pitchFamily="34" charset="0"/>
              <a:buChar char="•"/>
            </a:pPr>
            <a:r>
              <a:rPr lang="en-US" altLang="ja-JP" dirty="0"/>
              <a:t>1. Traverse the left subtree, i.e., call </a:t>
            </a:r>
            <a:r>
              <a:rPr lang="en-US" altLang="ja-JP" dirty="0" err="1"/>
              <a:t>Inorder</a:t>
            </a:r>
            <a:r>
              <a:rPr lang="en-US" altLang="ja-JP" dirty="0"/>
              <a:t>(left-subtree) </a:t>
            </a:r>
          </a:p>
          <a:p>
            <a:pPr marL="742950" lvl="1" indent="-285750">
              <a:buFont typeface="Arial" panose="020B0604020202020204" pitchFamily="34" charset="0"/>
              <a:buChar char="•"/>
            </a:pPr>
            <a:r>
              <a:rPr lang="en-US" altLang="ja-JP" dirty="0"/>
              <a:t>2. Visit the root. </a:t>
            </a:r>
          </a:p>
          <a:p>
            <a:pPr marL="742950" lvl="1" indent="-285750">
              <a:buFont typeface="Arial" panose="020B0604020202020204" pitchFamily="34" charset="0"/>
              <a:buChar char="•"/>
            </a:pPr>
            <a:r>
              <a:rPr lang="en-US" altLang="ja-JP" dirty="0"/>
              <a:t>3. Traverse the right subtree, i.e., call </a:t>
            </a:r>
            <a:r>
              <a:rPr lang="en-US" altLang="ja-JP" dirty="0" err="1"/>
              <a:t>Inorder</a:t>
            </a:r>
            <a:r>
              <a:rPr lang="en-US" altLang="ja-JP" dirty="0"/>
              <a:t>(right-subtree)</a:t>
            </a:r>
            <a:endParaRPr kumimoji="1" lang="en-US" altLang="ja-JP" dirty="0"/>
          </a:p>
          <a:p>
            <a:pPr marL="285750" indent="-285750">
              <a:buFont typeface="Arial" panose="020B0604020202020204" pitchFamily="34" charset="0"/>
              <a:buChar char="•"/>
            </a:pPr>
            <a:r>
              <a:rPr lang="en-US" altLang="ja-JP" dirty="0"/>
              <a:t>Preorder traverse (</a:t>
            </a:r>
            <a:r>
              <a:rPr lang="en-US" altLang="ja-JP" b="1" dirty="0"/>
              <a:t>Root-Left-Right</a:t>
            </a:r>
            <a:r>
              <a:rPr lang="en-US" altLang="ja-JP" dirty="0"/>
              <a:t>)</a:t>
            </a:r>
          </a:p>
          <a:p>
            <a:pPr marL="742950" lvl="1" indent="-285750">
              <a:buFont typeface="Arial" panose="020B0604020202020204" pitchFamily="34" charset="0"/>
              <a:buChar char="•"/>
            </a:pPr>
            <a:r>
              <a:rPr lang="en-US" altLang="ja-JP" dirty="0"/>
              <a:t>1. Visit the root. </a:t>
            </a:r>
          </a:p>
          <a:p>
            <a:pPr marL="742950" lvl="1" indent="-285750">
              <a:buFont typeface="Arial" panose="020B0604020202020204" pitchFamily="34" charset="0"/>
              <a:buChar char="•"/>
            </a:pPr>
            <a:r>
              <a:rPr lang="en-US" altLang="ja-JP" dirty="0"/>
              <a:t>2. Traverse the left subtree, i.e., call Preorder(left-subtree) </a:t>
            </a:r>
          </a:p>
          <a:p>
            <a:pPr marL="742950" lvl="1" indent="-285750">
              <a:buFont typeface="Arial" panose="020B0604020202020204" pitchFamily="34" charset="0"/>
              <a:buChar char="•"/>
            </a:pPr>
            <a:r>
              <a:rPr lang="en-US" altLang="ja-JP" dirty="0"/>
              <a:t>3. Traverse the right subtree, i.e., call Preorder(right-subtree) </a:t>
            </a:r>
          </a:p>
          <a:p>
            <a:pPr marL="285750" indent="-285750">
              <a:buFont typeface="Arial" panose="020B0604020202020204" pitchFamily="34" charset="0"/>
              <a:buChar char="•"/>
            </a:pPr>
            <a:r>
              <a:rPr kumimoji="1" lang="en-US" altLang="ja-JP" dirty="0" err="1"/>
              <a:t>Postorder</a:t>
            </a:r>
            <a:r>
              <a:rPr kumimoji="1" lang="en-US" altLang="ja-JP" dirty="0"/>
              <a:t> traverse (</a:t>
            </a:r>
            <a:r>
              <a:rPr kumimoji="1" lang="en-US" altLang="ja-JP" b="1" dirty="0"/>
              <a:t>Left-Right-Root</a:t>
            </a:r>
            <a:r>
              <a:rPr kumimoji="1" lang="en-US" altLang="ja-JP" dirty="0"/>
              <a:t>)</a:t>
            </a:r>
          </a:p>
          <a:p>
            <a:pPr marL="742950" lvl="1" indent="-285750">
              <a:buFont typeface="Arial" panose="020B0604020202020204" pitchFamily="34" charset="0"/>
              <a:buChar char="•"/>
            </a:pPr>
            <a:r>
              <a:rPr lang="en-US" altLang="ja-JP" dirty="0"/>
              <a:t>1. Traverse the left subtree, i.e., call </a:t>
            </a:r>
            <a:r>
              <a:rPr lang="en-US" altLang="ja-JP" dirty="0" err="1"/>
              <a:t>Postorder</a:t>
            </a:r>
            <a:r>
              <a:rPr lang="en-US" altLang="ja-JP" dirty="0"/>
              <a:t>(left-subtree) </a:t>
            </a:r>
          </a:p>
          <a:p>
            <a:pPr marL="742950" lvl="1" indent="-285750">
              <a:buFont typeface="Arial" panose="020B0604020202020204" pitchFamily="34" charset="0"/>
              <a:buChar char="•"/>
            </a:pPr>
            <a:r>
              <a:rPr lang="en-US" altLang="ja-JP" dirty="0"/>
              <a:t>2. Traverse the right subtree, i.e., call </a:t>
            </a:r>
            <a:r>
              <a:rPr lang="en-US" altLang="ja-JP" dirty="0" err="1"/>
              <a:t>Postorder</a:t>
            </a:r>
            <a:r>
              <a:rPr lang="en-US" altLang="ja-JP" dirty="0"/>
              <a:t>(right-subtree) </a:t>
            </a:r>
          </a:p>
          <a:p>
            <a:pPr marL="742950" lvl="1" indent="-285750">
              <a:buFont typeface="Arial" panose="020B0604020202020204" pitchFamily="34" charset="0"/>
              <a:buChar char="•"/>
            </a:pPr>
            <a:r>
              <a:rPr lang="en-US" altLang="ja-JP" dirty="0"/>
              <a:t>3. Visit the root.</a:t>
            </a:r>
            <a:endParaRPr kumimoji="1" lang="ja-JP" altLang="en-US" dirty="0"/>
          </a:p>
        </p:txBody>
      </p:sp>
      <p:sp>
        <p:nvSpPr>
          <p:cNvPr id="7" name="正方形/長方形 6"/>
          <p:cNvSpPr/>
          <p:nvPr/>
        </p:nvSpPr>
        <p:spPr>
          <a:xfrm>
            <a:off x="6872756" y="-1751653"/>
            <a:ext cx="9419356" cy="21144250"/>
          </a:xfrm>
          <a:prstGeom prst="rect">
            <a:avLst/>
          </a:prstGeom>
        </p:spPr>
        <p:txBody>
          <a:bodyPr wrap="square">
            <a:spAutoFit/>
          </a:bodyPr>
          <a:lstStyle/>
          <a:p>
            <a:r>
              <a:rPr lang="en-US" altLang="ja-JP" dirty="0"/>
              <a:t>// C program for different tree traversals</a:t>
            </a:r>
          </a:p>
          <a:p>
            <a:r>
              <a:rPr lang="en-US" altLang="ja-JP" dirty="0"/>
              <a:t>#include &lt;</a:t>
            </a:r>
            <a:r>
              <a:rPr lang="en-US" altLang="ja-JP" dirty="0" err="1"/>
              <a:t>stdio.h</a:t>
            </a:r>
            <a:r>
              <a:rPr lang="en-US" altLang="ja-JP" dirty="0"/>
              <a:t>&gt;</a:t>
            </a:r>
          </a:p>
          <a:p>
            <a:r>
              <a:rPr lang="en-US" altLang="ja-JP" dirty="0"/>
              <a:t>#include &lt;</a:t>
            </a:r>
            <a:r>
              <a:rPr lang="en-US" altLang="ja-JP" dirty="0" err="1"/>
              <a:t>stdlib.h</a:t>
            </a:r>
            <a:r>
              <a:rPr lang="en-US" altLang="ja-JP" dirty="0"/>
              <a:t>&gt;</a:t>
            </a:r>
          </a:p>
          <a:p>
            <a:r>
              <a:rPr lang="en-US" altLang="ja-JP" dirty="0"/>
              <a:t>/* A binary tree node has data, pointer to left child</a:t>
            </a:r>
          </a:p>
          <a:p>
            <a:r>
              <a:rPr lang="en-US" altLang="ja-JP" dirty="0"/>
              <a:t>and a pointer to right child */</a:t>
            </a:r>
          </a:p>
          <a:p>
            <a:r>
              <a:rPr lang="en-US" altLang="ja-JP" dirty="0" err="1"/>
              <a:t>struct</a:t>
            </a:r>
            <a:r>
              <a:rPr lang="en-US" altLang="ja-JP" dirty="0"/>
              <a:t> node</a:t>
            </a:r>
          </a:p>
          <a:p>
            <a:r>
              <a:rPr lang="en-US" altLang="ja-JP" dirty="0"/>
              <a:t>{</a:t>
            </a:r>
          </a:p>
          <a:p>
            <a:r>
              <a:rPr lang="en-US" altLang="ja-JP" dirty="0" err="1"/>
              <a:t>int</a:t>
            </a:r>
            <a:r>
              <a:rPr lang="en-US" altLang="ja-JP" dirty="0"/>
              <a:t> data;</a:t>
            </a:r>
          </a:p>
          <a:p>
            <a:r>
              <a:rPr lang="en-US" altLang="ja-JP" dirty="0" err="1"/>
              <a:t>struct</a:t>
            </a:r>
            <a:r>
              <a:rPr lang="en-US" altLang="ja-JP" dirty="0"/>
              <a:t> node* left;</a:t>
            </a:r>
          </a:p>
          <a:p>
            <a:r>
              <a:rPr lang="en-US" altLang="ja-JP" dirty="0" err="1"/>
              <a:t>struct</a:t>
            </a:r>
            <a:r>
              <a:rPr lang="en-US" altLang="ja-JP" dirty="0"/>
              <a:t> node* right;</a:t>
            </a:r>
          </a:p>
          <a:p>
            <a:r>
              <a:rPr lang="en-US" altLang="ja-JP" dirty="0"/>
              <a:t>};</a:t>
            </a:r>
          </a:p>
          <a:p>
            <a:r>
              <a:rPr lang="en-US" altLang="ja-JP" dirty="0"/>
              <a:t>/* Helper function that allocates a new node with the</a:t>
            </a:r>
          </a:p>
          <a:p>
            <a:r>
              <a:rPr lang="en-US" altLang="ja-JP" dirty="0"/>
              <a:t>given data and NULL left and right pointers. */</a:t>
            </a:r>
          </a:p>
          <a:p>
            <a:r>
              <a:rPr lang="en-US" altLang="ja-JP" dirty="0" err="1"/>
              <a:t>struct</a:t>
            </a:r>
            <a:r>
              <a:rPr lang="en-US" altLang="ja-JP" dirty="0"/>
              <a:t> node* </a:t>
            </a:r>
            <a:r>
              <a:rPr lang="en-US" altLang="ja-JP" dirty="0" err="1"/>
              <a:t>newNode</a:t>
            </a:r>
            <a:r>
              <a:rPr lang="en-US" altLang="ja-JP" dirty="0"/>
              <a:t>(</a:t>
            </a:r>
            <a:r>
              <a:rPr lang="en-US" altLang="ja-JP" dirty="0" err="1"/>
              <a:t>int</a:t>
            </a:r>
            <a:r>
              <a:rPr lang="en-US" altLang="ja-JP" dirty="0"/>
              <a:t> data)</a:t>
            </a:r>
          </a:p>
          <a:p>
            <a:r>
              <a:rPr lang="en-US" altLang="ja-JP" dirty="0"/>
              <a:t>{</a:t>
            </a:r>
          </a:p>
          <a:p>
            <a:r>
              <a:rPr lang="en-US" altLang="ja-JP" dirty="0" err="1"/>
              <a:t>struct</a:t>
            </a:r>
            <a:r>
              <a:rPr lang="en-US" altLang="ja-JP" dirty="0"/>
              <a:t> node* node = (</a:t>
            </a:r>
            <a:r>
              <a:rPr lang="en-US" altLang="ja-JP" dirty="0" err="1"/>
              <a:t>struct</a:t>
            </a:r>
            <a:r>
              <a:rPr lang="en-US" altLang="ja-JP" dirty="0"/>
              <a:t> node*)</a:t>
            </a:r>
          </a:p>
          <a:p>
            <a:r>
              <a:rPr lang="en-US" altLang="ja-JP" dirty="0" err="1"/>
              <a:t>malloc</a:t>
            </a:r>
            <a:r>
              <a:rPr lang="en-US" altLang="ja-JP" dirty="0"/>
              <a:t>(</a:t>
            </a:r>
            <a:r>
              <a:rPr lang="en-US" altLang="ja-JP" dirty="0" err="1"/>
              <a:t>sizeof</a:t>
            </a:r>
            <a:r>
              <a:rPr lang="en-US" altLang="ja-JP" dirty="0"/>
              <a:t>(</a:t>
            </a:r>
            <a:r>
              <a:rPr lang="en-US" altLang="ja-JP" dirty="0" err="1"/>
              <a:t>struct</a:t>
            </a:r>
            <a:r>
              <a:rPr lang="en-US" altLang="ja-JP" dirty="0"/>
              <a:t> node));</a:t>
            </a:r>
          </a:p>
          <a:p>
            <a:r>
              <a:rPr lang="en-US" altLang="ja-JP" dirty="0"/>
              <a:t>node-&gt;data = data;</a:t>
            </a:r>
          </a:p>
          <a:p>
            <a:r>
              <a:rPr lang="en-US" altLang="ja-JP" dirty="0"/>
              <a:t>node-&gt;left = NULL;</a:t>
            </a:r>
          </a:p>
          <a:p>
            <a:r>
              <a:rPr lang="en-US" altLang="ja-JP" dirty="0"/>
              <a:t>node-&gt;right = NULL;</a:t>
            </a:r>
          </a:p>
          <a:p>
            <a:r>
              <a:rPr lang="en-US" altLang="ja-JP" dirty="0"/>
              <a:t>return(node);</a:t>
            </a:r>
          </a:p>
          <a:p>
            <a:r>
              <a:rPr lang="en-US" altLang="ja-JP" dirty="0"/>
              <a:t>}</a:t>
            </a:r>
          </a:p>
          <a:p>
            <a:r>
              <a:rPr lang="en-US" altLang="ja-JP" dirty="0"/>
              <a:t>/* Given a binary tree, print its nodes according to the</a:t>
            </a:r>
          </a:p>
          <a:p>
            <a:r>
              <a:rPr lang="en-US" altLang="ja-JP" dirty="0"/>
              <a:t>"bottom-up" </a:t>
            </a:r>
            <a:r>
              <a:rPr lang="en-US" altLang="ja-JP" dirty="0" err="1"/>
              <a:t>postorder</a:t>
            </a:r>
            <a:r>
              <a:rPr lang="en-US" altLang="ja-JP" dirty="0"/>
              <a:t> traversal. */</a:t>
            </a:r>
          </a:p>
          <a:p>
            <a:r>
              <a:rPr lang="en-US" altLang="ja-JP" dirty="0"/>
              <a:t>void </a:t>
            </a:r>
            <a:r>
              <a:rPr lang="en-US" altLang="ja-JP" dirty="0" err="1"/>
              <a:t>printPostorder</a:t>
            </a:r>
            <a:r>
              <a:rPr lang="en-US" altLang="ja-JP" dirty="0"/>
              <a:t>(</a:t>
            </a:r>
            <a:r>
              <a:rPr lang="en-US" altLang="ja-JP" dirty="0" err="1"/>
              <a:t>struct</a:t>
            </a:r>
            <a:r>
              <a:rPr lang="en-US" altLang="ja-JP" dirty="0"/>
              <a:t> node* node)</a:t>
            </a:r>
          </a:p>
          <a:p>
            <a:r>
              <a:rPr lang="en-US" altLang="ja-JP" dirty="0"/>
              <a:t>{</a:t>
            </a:r>
          </a:p>
          <a:p>
            <a:r>
              <a:rPr lang="en-US" altLang="ja-JP" dirty="0"/>
              <a:t>if (node == NULL)</a:t>
            </a:r>
          </a:p>
          <a:p>
            <a:r>
              <a:rPr lang="en-US" altLang="ja-JP" dirty="0"/>
              <a:t>return;</a:t>
            </a:r>
          </a:p>
          <a:p>
            <a:r>
              <a:rPr lang="en-US" altLang="ja-JP" dirty="0"/>
              <a:t>// first recur on left subtree</a:t>
            </a:r>
          </a:p>
          <a:p>
            <a:r>
              <a:rPr lang="en-US" altLang="ja-JP" dirty="0" err="1"/>
              <a:t>printPostorder</a:t>
            </a:r>
            <a:r>
              <a:rPr lang="en-US" altLang="ja-JP" dirty="0"/>
              <a:t>(node-&gt;left);</a:t>
            </a:r>
          </a:p>
          <a:p>
            <a:r>
              <a:rPr lang="en-US" altLang="ja-JP" dirty="0"/>
              <a:t>// then recur on right subtree</a:t>
            </a:r>
          </a:p>
          <a:p>
            <a:r>
              <a:rPr lang="en-US" altLang="ja-JP" dirty="0" err="1"/>
              <a:t>printPostorder</a:t>
            </a:r>
            <a:r>
              <a:rPr lang="en-US" altLang="ja-JP" dirty="0"/>
              <a:t>(node-&gt;right);</a:t>
            </a:r>
          </a:p>
          <a:p>
            <a:r>
              <a:rPr lang="en-US" altLang="ja-JP" dirty="0"/>
              <a:t>// now deal with the node</a:t>
            </a:r>
          </a:p>
          <a:p>
            <a:r>
              <a:rPr lang="en-US" altLang="ja-JP" dirty="0" err="1"/>
              <a:t>printf</a:t>
            </a:r>
            <a:r>
              <a:rPr lang="en-US" altLang="ja-JP" dirty="0"/>
              <a:t>("%d ", node-&gt;data);</a:t>
            </a:r>
          </a:p>
          <a:p>
            <a:r>
              <a:rPr lang="en-US" altLang="ja-JP" dirty="0"/>
              <a:t>}</a:t>
            </a:r>
          </a:p>
          <a:p>
            <a:r>
              <a:rPr lang="en-US" altLang="ja-JP" dirty="0"/>
              <a:t>/* Given a binary tree, print its nodes in </a:t>
            </a:r>
            <a:r>
              <a:rPr lang="en-US" altLang="ja-JP" dirty="0" err="1"/>
              <a:t>inorder</a:t>
            </a:r>
            <a:r>
              <a:rPr lang="en-US" altLang="ja-JP" dirty="0"/>
              <a:t>*/</a:t>
            </a:r>
          </a:p>
          <a:p>
            <a:r>
              <a:rPr lang="en-US" altLang="ja-JP" dirty="0"/>
              <a:t>void </a:t>
            </a:r>
            <a:r>
              <a:rPr lang="en-US" altLang="ja-JP" dirty="0" err="1"/>
              <a:t>printInorder</a:t>
            </a:r>
            <a:r>
              <a:rPr lang="en-US" altLang="ja-JP" dirty="0"/>
              <a:t>(</a:t>
            </a:r>
            <a:r>
              <a:rPr lang="en-US" altLang="ja-JP" dirty="0" err="1"/>
              <a:t>struct</a:t>
            </a:r>
            <a:r>
              <a:rPr lang="en-US" altLang="ja-JP" dirty="0"/>
              <a:t> node* node)</a:t>
            </a:r>
          </a:p>
          <a:p>
            <a:r>
              <a:rPr lang="en-US" altLang="ja-JP" dirty="0"/>
              <a:t>{</a:t>
            </a:r>
          </a:p>
          <a:p>
            <a:r>
              <a:rPr lang="en-US" altLang="ja-JP" dirty="0"/>
              <a:t>if (node == NULL)</a:t>
            </a:r>
          </a:p>
          <a:p>
            <a:r>
              <a:rPr lang="en-US" altLang="ja-JP" dirty="0"/>
              <a:t>return;</a:t>
            </a:r>
          </a:p>
          <a:p>
            <a:r>
              <a:rPr lang="en-US" altLang="ja-JP" dirty="0"/>
              <a:t>/* first recur on left child */</a:t>
            </a:r>
          </a:p>
          <a:p>
            <a:r>
              <a:rPr lang="en-US" altLang="ja-JP" dirty="0" err="1"/>
              <a:t>printInorder</a:t>
            </a:r>
            <a:r>
              <a:rPr lang="en-US" altLang="ja-JP" dirty="0"/>
              <a:t>(node-&gt;left);</a:t>
            </a:r>
          </a:p>
          <a:p>
            <a:r>
              <a:rPr lang="en-US" altLang="ja-JP" dirty="0"/>
              <a:t>/* then print the data of node */</a:t>
            </a:r>
          </a:p>
          <a:p>
            <a:r>
              <a:rPr lang="en-US" altLang="ja-JP" dirty="0" err="1"/>
              <a:t>printf</a:t>
            </a:r>
            <a:r>
              <a:rPr lang="en-US" altLang="ja-JP" dirty="0"/>
              <a:t>("%d ", node-&gt;data); </a:t>
            </a:r>
          </a:p>
          <a:p>
            <a:r>
              <a:rPr lang="en-US" altLang="ja-JP" dirty="0"/>
              <a:t>/* now recur on right child */</a:t>
            </a:r>
          </a:p>
          <a:p>
            <a:r>
              <a:rPr lang="en-US" altLang="ja-JP" dirty="0" err="1"/>
              <a:t>printInorder</a:t>
            </a:r>
            <a:r>
              <a:rPr lang="en-US" altLang="ja-JP" dirty="0"/>
              <a:t>(node-&gt;right);</a:t>
            </a:r>
          </a:p>
          <a:p>
            <a:r>
              <a:rPr lang="en-US" altLang="ja-JP" dirty="0"/>
              <a:t>}</a:t>
            </a:r>
          </a:p>
          <a:p>
            <a:r>
              <a:rPr lang="en-US" altLang="ja-JP" dirty="0"/>
              <a:t>/* Given a binary tree, print its nodes in preorder*/</a:t>
            </a:r>
          </a:p>
          <a:p>
            <a:r>
              <a:rPr lang="en-US" altLang="ja-JP" dirty="0"/>
              <a:t>void </a:t>
            </a:r>
            <a:r>
              <a:rPr lang="en-US" altLang="ja-JP" dirty="0" err="1"/>
              <a:t>printPreorder</a:t>
            </a:r>
            <a:r>
              <a:rPr lang="en-US" altLang="ja-JP" dirty="0"/>
              <a:t>(</a:t>
            </a:r>
            <a:r>
              <a:rPr lang="en-US" altLang="ja-JP" dirty="0" err="1"/>
              <a:t>struct</a:t>
            </a:r>
            <a:r>
              <a:rPr lang="en-US" altLang="ja-JP" dirty="0"/>
              <a:t> node* node)</a:t>
            </a:r>
          </a:p>
          <a:p>
            <a:r>
              <a:rPr lang="en-US" altLang="ja-JP" dirty="0"/>
              <a:t>{</a:t>
            </a:r>
          </a:p>
          <a:p>
            <a:r>
              <a:rPr lang="en-US" altLang="ja-JP" dirty="0"/>
              <a:t>if (node == NULL)</a:t>
            </a:r>
          </a:p>
          <a:p>
            <a:r>
              <a:rPr lang="en-US" altLang="ja-JP" dirty="0"/>
              <a:t>return;</a:t>
            </a:r>
          </a:p>
          <a:p>
            <a:r>
              <a:rPr lang="en-US" altLang="ja-JP" dirty="0"/>
              <a:t>/* first print data of node */</a:t>
            </a:r>
          </a:p>
          <a:p>
            <a:r>
              <a:rPr lang="en-US" altLang="ja-JP" dirty="0" err="1"/>
              <a:t>printf</a:t>
            </a:r>
            <a:r>
              <a:rPr lang="en-US" altLang="ja-JP" dirty="0"/>
              <a:t>("%d ", node-&gt;data); </a:t>
            </a:r>
          </a:p>
          <a:p>
            <a:r>
              <a:rPr lang="en-US" altLang="ja-JP" dirty="0"/>
              <a:t>/* then recur on left </a:t>
            </a:r>
            <a:r>
              <a:rPr lang="en-US" altLang="ja-JP" dirty="0" err="1"/>
              <a:t>sutree</a:t>
            </a:r>
            <a:r>
              <a:rPr lang="en-US" altLang="ja-JP" dirty="0"/>
              <a:t> */</a:t>
            </a:r>
          </a:p>
          <a:p>
            <a:r>
              <a:rPr lang="en-US" altLang="ja-JP" dirty="0" err="1"/>
              <a:t>printPreorder</a:t>
            </a:r>
            <a:r>
              <a:rPr lang="en-US" altLang="ja-JP" dirty="0"/>
              <a:t>(node-&gt;left); </a:t>
            </a:r>
          </a:p>
          <a:p>
            <a:r>
              <a:rPr lang="en-US" altLang="ja-JP" dirty="0"/>
              <a:t>/* now recur on right subtree */</a:t>
            </a:r>
          </a:p>
          <a:p>
            <a:r>
              <a:rPr lang="en-US" altLang="ja-JP" dirty="0" err="1"/>
              <a:t>printPreorder</a:t>
            </a:r>
            <a:r>
              <a:rPr lang="en-US" altLang="ja-JP" dirty="0"/>
              <a:t>(node-&gt;right);</a:t>
            </a:r>
          </a:p>
          <a:p>
            <a:r>
              <a:rPr lang="en-US" altLang="ja-JP" dirty="0"/>
              <a:t>} </a:t>
            </a:r>
          </a:p>
          <a:p>
            <a:r>
              <a:rPr lang="en-US" altLang="ja-JP" dirty="0"/>
              <a:t>/* Driver program to test above functions*/</a:t>
            </a:r>
          </a:p>
          <a:p>
            <a:r>
              <a:rPr lang="en-US" altLang="ja-JP" dirty="0" err="1"/>
              <a:t>int</a:t>
            </a:r>
            <a:r>
              <a:rPr lang="en-US" altLang="ja-JP" dirty="0"/>
              <a:t> main()</a:t>
            </a:r>
          </a:p>
          <a:p>
            <a:r>
              <a:rPr lang="en-US" altLang="ja-JP" dirty="0"/>
              <a:t>{</a:t>
            </a:r>
          </a:p>
          <a:p>
            <a:r>
              <a:rPr lang="en-US" altLang="ja-JP" dirty="0" err="1"/>
              <a:t>struct</a:t>
            </a:r>
            <a:r>
              <a:rPr lang="en-US" altLang="ja-JP" dirty="0"/>
              <a:t> node *root = </a:t>
            </a:r>
            <a:r>
              <a:rPr lang="en-US" altLang="ja-JP" dirty="0" err="1"/>
              <a:t>newNode</a:t>
            </a:r>
            <a:r>
              <a:rPr lang="en-US" altLang="ja-JP" dirty="0"/>
              <a:t>(1);</a:t>
            </a:r>
          </a:p>
          <a:p>
            <a:r>
              <a:rPr lang="en-US" altLang="ja-JP" dirty="0"/>
              <a:t>root-&gt;left = </a:t>
            </a:r>
            <a:r>
              <a:rPr lang="en-US" altLang="ja-JP" dirty="0" err="1"/>
              <a:t>newNode</a:t>
            </a:r>
            <a:r>
              <a:rPr lang="en-US" altLang="ja-JP" dirty="0"/>
              <a:t>(2);</a:t>
            </a:r>
          </a:p>
          <a:p>
            <a:r>
              <a:rPr lang="en-US" altLang="ja-JP" dirty="0"/>
              <a:t>root-&gt;right = </a:t>
            </a:r>
            <a:r>
              <a:rPr lang="en-US" altLang="ja-JP" dirty="0" err="1"/>
              <a:t>newNode</a:t>
            </a:r>
            <a:r>
              <a:rPr lang="en-US" altLang="ja-JP" dirty="0"/>
              <a:t>(3);</a:t>
            </a:r>
          </a:p>
          <a:p>
            <a:r>
              <a:rPr lang="en-US" altLang="ja-JP" dirty="0"/>
              <a:t>root-&gt;left-&gt;left = </a:t>
            </a:r>
            <a:r>
              <a:rPr lang="en-US" altLang="ja-JP" dirty="0" err="1"/>
              <a:t>newNode</a:t>
            </a:r>
            <a:r>
              <a:rPr lang="en-US" altLang="ja-JP" dirty="0"/>
              <a:t>(4);</a:t>
            </a:r>
          </a:p>
          <a:p>
            <a:r>
              <a:rPr lang="en-US" altLang="ja-JP" dirty="0"/>
              <a:t>root-&gt;left-&gt;right = </a:t>
            </a:r>
            <a:r>
              <a:rPr lang="en-US" altLang="ja-JP" dirty="0" err="1"/>
              <a:t>newNode</a:t>
            </a:r>
            <a:r>
              <a:rPr lang="en-US" altLang="ja-JP" dirty="0"/>
              <a:t>(5); </a:t>
            </a:r>
          </a:p>
          <a:p>
            <a:r>
              <a:rPr lang="en-US" altLang="ja-JP" dirty="0" err="1"/>
              <a:t>printf</a:t>
            </a:r>
            <a:r>
              <a:rPr lang="en-US" altLang="ja-JP" dirty="0"/>
              <a:t>("\</a:t>
            </a:r>
            <a:r>
              <a:rPr lang="en-US" altLang="ja-JP" dirty="0" err="1"/>
              <a:t>nPreorder</a:t>
            </a:r>
            <a:r>
              <a:rPr lang="en-US" altLang="ja-JP" dirty="0"/>
              <a:t> traversal of binary tree is \n");</a:t>
            </a:r>
          </a:p>
          <a:p>
            <a:r>
              <a:rPr lang="en-US" altLang="ja-JP" dirty="0" err="1"/>
              <a:t>printPreorder</a:t>
            </a:r>
            <a:r>
              <a:rPr lang="en-US" altLang="ja-JP" dirty="0"/>
              <a:t>(root);</a:t>
            </a:r>
          </a:p>
          <a:p>
            <a:r>
              <a:rPr lang="en-US" altLang="ja-JP" dirty="0" err="1"/>
              <a:t>printf</a:t>
            </a:r>
            <a:r>
              <a:rPr lang="en-US" altLang="ja-JP" dirty="0"/>
              <a:t>("\</a:t>
            </a:r>
            <a:r>
              <a:rPr lang="en-US" altLang="ja-JP" dirty="0" err="1"/>
              <a:t>nInorder</a:t>
            </a:r>
            <a:r>
              <a:rPr lang="en-US" altLang="ja-JP" dirty="0"/>
              <a:t> traversal of binary tree is \n");</a:t>
            </a:r>
          </a:p>
          <a:p>
            <a:r>
              <a:rPr lang="en-US" altLang="ja-JP" dirty="0" err="1"/>
              <a:t>printInorder</a:t>
            </a:r>
            <a:r>
              <a:rPr lang="en-US" altLang="ja-JP" dirty="0"/>
              <a:t>(root); </a:t>
            </a:r>
          </a:p>
          <a:p>
            <a:r>
              <a:rPr lang="en-US" altLang="ja-JP" dirty="0" err="1"/>
              <a:t>printf</a:t>
            </a:r>
            <a:r>
              <a:rPr lang="en-US" altLang="ja-JP" dirty="0"/>
              <a:t>("\</a:t>
            </a:r>
            <a:r>
              <a:rPr lang="en-US" altLang="ja-JP" dirty="0" err="1"/>
              <a:t>nPostorder</a:t>
            </a:r>
            <a:r>
              <a:rPr lang="en-US" altLang="ja-JP" dirty="0"/>
              <a:t> traversal of binary tree is \n");</a:t>
            </a:r>
          </a:p>
          <a:p>
            <a:r>
              <a:rPr lang="en-US" altLang="ja-JP" dirty="0" err="1"/>
              <a:t>printPostorder</a:t>
            </a:r>
            <a:r>
              <a:rPr lang="en-US" altLang="ja-JP" dirty="0"/>
              <a:t>(root);</a:t>
            </a:r>
          </a:p>
          <a:p>
            <a:r>
              <a:rPr lang="en-US" altLang="ja-JP" dirty="0" err="1"/>
              <a:t>getchar</a:t>
            </a:r>
            <a:r>
              <a:rPr lang="en-US" altLang="ja-JP" dirty="0"/>
              <a:t>();</a:t>
            </a:r>
          </a:p>
          <a:p>
            <a:r>
              <a:rPr lang="en-US" altLang="ja-JP" dirty="0"/>
              <a:t>return 0;</a:t>
            </a:r>
          </a:p>
          <a:p>
            <a:r>
              <a:rPr lang="en-US" altLang="ja-JP" dirty="0"/>
              <a:t>}</a:t>
            </a:r>
          </a:p>
        </p:txBody>
      </p:sp>
      <p:sp>
        <p:nvSpPr>
          <p:cNvPr id="8" name="正方形/長方形 7"/>
          <p:cNvSpPr/>
          <p:nvPr/>
        </p:nvSpPr>
        <p:spPr>
          <a:xfrm>
            <a:off x="-3830320" y="-959842"/>
            <a:ext cx="9851608"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altLang="ja-JP"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This slide is about Tree and Graph</a:t>
            </a:r>
            <a:endParaRPr lang="ja-JP" alt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9" name="テキスト ボックス 8"/>
          <p:cNvSpPr txBox="1"/>
          <p:nvPr/>
        </p:nvSpPr>
        <p:spPr>
          <a:xfrm>
            <a:off x="-27384" y="7740352"/>
            <a:ext cx="5762731" cy="1200329"/>
          </a:xfrm>
          <a:prstGeom prst="rect">
            <a:avLst/>
          </a:prstGeom>
          <a:noFill/>
        </p:spPr>
        <p:txBody>
          <a:bodyPr wrap="none" rtlCol="0">
            <a:spAutoFit/>
          </a:bodyPr>
          <a:lstStyle/>
          <a:p>
            <a:r>
              <a:rPr kumimoji="1" lang="en-US" altLang="ja-JP" dirty="0"/>
              <a:t>What is </a:t>
            </a:r>
            <a:r>
              <a:rPr kumimoji="1" lang="en-US" altLang="ja-JP" b="1" dirty="0">
                <a:solidFill>
                  <a:srgbClr val="FF0000"/>
                </a:solidFill>
              </a:rPr>
              <a:t>Graph</a:t>
            </a:r>
            <a:r>
              <a:rPr kumimoji="1" lang="en-US" altLang="ja-JP" dirty="0"/>
              <a:t>?</a:t>
            </a:r>
          </a:p>
          <a:p>
            <a:pPr marL="285750" indent="-285750">
              <a:buFont typeface="Arial" panose="020B0604020202020204" pitchFamily="34" charset="0"/>
              <a:buChar char="•"/>
            </a:pPr>
            <a:r>
              <a:rPr lang="en-US" altLang="ja-JP" dirty="0"/>
              <a:t>Unlike trees, in graphs, a node can </a:t>
            </a:r>
            <a:r>
              <a:rPr lang="en-US" altLang="ja-JP" b="1" dirty="0"/>
              <a:t>have many parents</a:t>
            </a:r>
            <a:r>
              <a:rPr lang="en-US" altLang="ja-JP" dirty="0"/>
              <a:t>. </a:t>
            </a:r>
          </a:p>
          <a:p>
            <a:pPr marL="285750" indent="-285750">
              <a:buFont typeface="Arial" panose="020B0604020202020204" pitchFamily="34" charset="0"/>
              <a:buChar char="•"/>
            </a:pPr>
            <a:r>
              <a:rPr lang="en-US" altLang="ja-JP" dirty="0"/>
              <a:t>The link between the nodes may have values or weights.</a:t>
            </a:r>
          </a:p>
          <a:p>
            <a:pPr marL="285750" indent="-285750">
              <a:buFont typeface="Arial" panose="020B0604020202020204" pitchFamily="34" charset="0"/>
              <a:buChar char="•"/>
            </a:pPr>
            <a:r>
              <a:rPr lang="en-US" altLang="ja-JP" dirty="0"/>
              <a:t>Refer to </a:t>
            </a:r>
            <a:r>
              <a:rPr lang="en-US" altLang="ja-JP"/>
              <a:t>the following PDF.</a:t>
            </a:r>
            <a:endParaRPr lang="en-US" altLang="ja-JP" dirty="0"/>
          </a:p>
        </p:txBody>
      </p:sp>
      <p:graphicFrame>
        <p:nvGraphicFramePr>
          <p:cNvPr id="10" name="オブジェクト 9"/>
          <p:cNvGraphicFramePr>
            <a:graphicFrameLocks noChangeAspect="1"/>
          </p:cNvGraphicFramePr>
          <p:nvPr>
            <p:extLst>
              <p:ext uri="{D42A27DB-BD31-4B8C-83A1-F6EECF244321}">
                <p14:modId xmlns:p14="http://schemas.microsoft.com/office/powerpoint/2010/main" val="2475440561"/>
              </p:ext>
            </p:extLst>
          </p:nvPr>
        </p:nvGraphicFramePr>
        <p:xfrm>
          <a:off x="836712" y="9468544"/>
          <a:ext cx="3778250" cy="5346700"/>
        </p:xfrm>
        <a:graphic>
          <a:graphicData uri="http://schemas.openxmlformats.org/presentationml/2006/ole">
            <mc:AlternateContent xmlns:mc="http://schemas.openxmlformats.org/markup-compatibility/2006">
              <mc:Choice xmlns:v="urn:schemas-microsoft-com:vml" Requires="v">
                <p:oleObj spid="_x0000_s4169" name="Acrobat Document" r:id="rId4" imgW="3778113" imgH="5346700" progId="AcroExch.Document.DC">
                  <p:embed/>
                </p:oleObj>
              </mc:Choice>
              <mc:Fallback>
                <p:oleObj name="Acrobat Document" r:id="rId4" imgW="3778113" imgH="5346700" progId="AcroExch.Document.DC">
                  <p:embed/>
                  <p:pic>
                    <p:nvPicPr>
                      <p:cNvPr id="0" name=""/>
                      <p:cNvPicPr/>
                      <p:nvPr/>
                    </p:nvPicPr>
                    <p:blipFill>
                      <a:blip r:embed="rId5"/>
                      <a:stretch>
                        <a:fillRect/>
                      </a:stretch>
                    </p:blipFill>
                    <p:spPr>
                      <a:xfrm>
                        <a:off x="836712" y="9468544"/>
                        <a:ext cx="3778250" cy="5346700"/>
                      </a:xfrm>
                      <a:prstGeom prst="rect">
                        <a:avLst/>
                      </a:prstGeom>
                    </p:spPr>
                  </p:pic>
                </p:oleObj>
              </mc:Fallback>
            </mc:AlternateContent>
          </a:graphicData>
        </a:graphic>
      </p:graphicFrame>
    </p:spTree>
    <p:extLst>
      <p:ext uri="{BB962C8B-B14F-4D97-AF65-F5344CB8AC3E}">
        <p14:creationId xmlns:p14="http://schemas.microsoft.com/office/powerpoint/2010/main" val="116248669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444"/>
            <a:ext cx="6858000" cy="2585323"/>
          </a:xfrm>
          <a:prstGeom prst="rect">
            <a:avLst/>
          </a:prstGeom>
          <a:noFill/>
        </p:spPr>
        <p:txBody>
          <a:bodyPr wrap="square" rtlCol="0">
            <a:spAutoFit/>
          </a:bodyPr>
          <a:lstStyle/>
          <a:p>
            <a:r>
              <a:rPr kumimoji="1" lang="en-US" altLang="ja-JP" b="1" dirty="0">
                <a:solidFill>
                  <a:srgbClr val="FF0000"/>
                </a:solidFill>
              </a:rPr>
              <a:t>GDPR</a:t>
            </a:r>
            <a:r>
              <a:rPr kumimoji="1" lang="zh-CN" altLang="en-US" dirty="0"/>
              <a:t>是个啥？</a:t>
            </a:r>
            <a:endParaRPr lang="en-US" altLang="zh-CN" dirty="0"/>
          </a:p>
          <a:p>
            <a:pPr marL="285750" indent="-285750">
              <a:buFont typeface="Arial" panose="020B0604020202020204" pitchFamily="34" charset="0"/>
              <a:buChar char="•"/>
            </a:pPr>
            <a:r>
              <a:rPr lang="en-US" altLang="ja-JP" b="1" dirty="0"/>
              <a:t>General Data Protection Regulation</a:t>
            </a:r>
            <a:r>
              <a:rPr lang="en-US" altLang="ja-JP" dirty="0"/>
              <a:t> (GDPR) (Regulation (EU) 2016/679) is a regulation by which the European Parliament, the Council of the European Union and the European Commission intend to strengthen and unify data protection for all individuals within the European Union (EU).</a:t>
            </a:r>
          </a:p>
          <a:p>
            <a:pPr marL="285750" indent="-285750">
              <a:buFont typeface="Arial" panose="020B0604020202020204" pitchFamily="34" charset="0"/>
              <a:buChar char="•"/>
            </a:pPr>
            <a:r>
              <a:rPr kumimoji="1" lang="en-US" altLang="ja-JP" dirty="0"/>
              <a:t>EU</a:t>
            </a:r>
            <a:r>
              <a:rPr kumimoji="1" lang="zh-CN" altLang="en-US" dirty="0"/>
              <a:t>定义的一个法规，其中规定了数据控制者</a:t>
            </a:r>
            <a:r>
              <a:rPr lang="en-US" altLang="zh-CN" dirty="0"/>
              <a:t>(data controller)</a:t>
            </a:r>
            <a:r>
              <a:rPr kumimoji="1" lang="zh-CN" altLang="en-US" dirty="0"/>
              <a:t>，</a:t>
            </a:r>
            <a:r>
              <a:rPr lang="zh-CN" altLang="en-US" dirty="0"/>
              <a:t>数据处理者</a:t>
            </a:r>
            <a:r>
              <a:rPr lang="en-US" altLang="zh-CN" dirty="0"/>
              <a:t>(data processor)</a:t>
            </a:r>
            <a:r>
              <a:rPr lang="zh-CN" altLang="en-US" dirty="0"/>
              <a:t>的责任等</a:t>
            </a:r>
            <a:endParaRPr kumimoji="1" lang="en-US" altLang="zh-CN" dirty="0"/>
          </a:p>
          <a:p>
            <a:endParaRPr kumimoji="1" lang="en-US" altLang="zh-CN" dirty="0"/>
          </a:p>
        </p:txBody>
      </p:sp>
      <p:sp>
        <p:nvSpPr>
          <p:cNvPr id="3" name="TextBox 2">
            <a:extLst>
              <a:ext uri="{FF2B5EF4-FFF2-40B4-BE49-F238E27FC236}">
                <a16:creationId xmlns:a16="http://schemas.microsoft.com/office/drawing/2014/main" xmlns="" id="{25A7C17E-2C47-4EDB-8AB2-90A9969E3762}"/>
              </a:ext>
            </a:extLst>
          </p:cNvPr>
          <p:cNvSpPr txBox="1"/>
          <p:nvPr/>
        </p:nvSpPr>
        <p:spPr>
          <a:xfrm>
            <a:off x="116632" y="3059832"/>
            <a:ext cx="5157374" cy="3416320"/>
          </a:xfrm>
          <a:prstGeom prst="rect">
            <a:avLst/>
          </a:prstGeom>
          <a:noFill/>
        </p:spPr>
        <p:txBody>
          <a:bodyPr wrap="none" rtlCol="0">
            <a:spAutoFit/>
          </a:bodyPr>
          <a:lstStyle/>
          <a:p>
            <a:r>
              <a:rPr lang="en-US" b="1" dirty="0">
                <a:solidFill>
                  <a:srgbClr val="FF0000"/>
                </a:solidFill>
              </a:rPr>
              <a:t>Sorting</a:t>
            </a:r>
            <a:r>
              <a:rPr lang="en-US" dirty="0"/>
              <a:t> and </a:t>
            </a:r>
            <a:r>
              <a:rPr lang="en-US" b="1" dirty="0">
                <a:solidFill>
                  <a:srgbClr val="FF0000"/>
                </a:solidFill>
              </a:rPr>
              <a:t>searching</a:t>
            </a:r>
            <a:r>
              <a:rPr lang="zh-CN" altLang="en-US" dirty="0"/>
              <a:t>方法</a:t>
            </a:r>
            <a:endParaRPr lang="en-US" altLang="zh-CN" dirty="0"/>
          </a:p>
          <a:p>
            <a:pPr marL="285750" indent="-285750">
              <a:buFont typeface="Arial" panose="020B0604020202020204" pitchFamily="34" charset="0"/>
              <a:buChar char="•"/>
            </a:pPr>
            <a:r>
              <a:rPr lang="en-US" altLang="zh-CN" dirty="0"/>
              <a:t>Bubble</a:t>
            </a:r>
          </a:p>
          <a:p>
            <a:pPr marL="742950" lvl="1" indent="-285750">
              <a:buFont typeface="Arial" panose="020B0604020202020204" pitchFamily="34" charset="0"/>
              <a:buChar char="•"/>
            </a:pPr>
            <a:r>
              <a:rPr lang="en-US" altLang="zh-CN" dirty="0"/>
              <a:t>O(n^2)</a:t>
            </a:r>
          </a:p>
          <a:p>
            <a:pPr marL="285750" indent="-285750">
              <a:buFont typeface="Arial" panose="020B0604020202020204" pitchFamily="34" charset="0"/>
              <a:buChar char="•"/>
            </a:pPr>
            <a:r>
              <a:rPr lang="en-US" altLang="zh-CN" dirty="0"/>
              <a:t>Selection </a:t>
            </a:r>
          </a:p>
          <a:p>
            <a:pPr marL="742950" lvl="1" indent="-285750">
              <a:buFont typeface="Arial" panose="020B0604020202020204" pitchFamily="34" charset="0"/>
              <a:buChar char="•"/>
            </a:pPr>
            <a:r>
              <a:rPr lang="en-US" altLang="zh-CN" dirty="0"/>
              <a:t>O(n^2)</a:t>
            </a:r>
          </a:p>
          <a:p>
            <a:pPr marL="285750" indent="-285750">
              <a:buFont typeface="Arial" panose="020B0604020202020204" pitchFamily="34" charset="0"/>
              <a:buChar char="•"/>
            </a:pPr>
            <a:r>
              <a:rPr lang="en-US" altLang="zh-CN" dirty="0"/>
              <a:t>Merge</a:t>
            </a:r>
          </a:p>
          <a:p>
            <a:pPr marL="742950" lvl="1" indent="-285750">
              <a:buFont typeface="Arial" panose="020B0604020202020204" pitchFamily="34" charset="0"/>
              <a:buChar char="•"/>
            </a:pPr>
            <a:r>
              <a:rPr lang="en-US" altLang="zh-CN" dirty="0"/>
              <a:t>O(</a:t>
            </a:r>
            <a:r>
              <a:rPr lang="en-US" altLang="zh-CN" dirty="0" err="1"/>
              <a:t>nlogn</a:t>
            </a:r>
            <a:r>
              <a:rPr lang="en-US" altLang="zh-CN" dirty="0"/>
              <a:t>)</a:t>
            </a:r>
          </a:p>
          <a:p>
            <a:pPr marL="742950" lvl="1" indent="-285750">
              <a:buFont typeface="Arial" panose="020B0604020202020204" pitchFamily="34" charset="0"/>
              <a:buChar char="•"/>
            </a:pPr>
            <a:r>
              <a:rPr lang="en-US" altLang="zh-CN" dirty="0"/>
              <a:t>Refer to C/Python folder for implementation</a:t>
            </a:r>
          </a:p>
          <a:p>
            <a:pPr marL="285750" indent="-285750">
              <a:buFont typeface="Arial" panose="020B0604020202020204" pitchFamily="34" charset="0"/>
              <a:buChar char="•"/>
            </a:pPr>
            <a:r>
              <a:rPr lang="en-US" altLang="zh-CN" dirty="0"/>
              <a:t>Quick</a:t>
            </a:r>
          </a:p>
          <a:p>
            <a:pPr marL="742950" lvl="1" indent="-285750">
              <a:buFont typeface="Arial" panose="020B0604020202020204" pitchFamily="34" charset="0"/>
              <a:buChar char="•"/>
            </a:pPr>
            <a:r>
              <a:rPr lang="en-US" altLang="zh-CN" dirty="0"/>
              <a:t>O(</a:t>
            </a:r>
            <a:r>
              <a:rPr lang="en-US" altLang="zh-CN" dirty="0" err="1"/>
              <a:t>nlogn</a:t>
            </a:r>
            <a:r>
              <a:rPr lang="en-US" altLang="zh-CN" dirty="0"/>
              <a:t>) for best case, O(n^2) for worse case</a:t>
            </a:r>
          </a:p>
          <a:p>
            <a:pPr marL="285750" indent="-285750">
              <a:buFont typeface="Arial" panose="020B0604020202020204" pitchFamily="34" charset="0"/>
              <a:buChar char="•"/>
            </a:pPr>
            <a:r>
              <a:rPr lang="en-US" altLang="zh-CN" dirty="0"/>
              <a:t>Bucket</a:t>
            </a:r>
          </a:p>
          <a:p>
            <a:pPr marL="742950" lvl="1" indent="-285750">
              <a:buFont typeface="Arial" panose="020B0604020202020204" pitchFamily="34" charset="0"/>
              <a:buChar char="•"/>
            </a:pPr>
            <a:r>
              <a:rPr lang="en-US" dirty="0"/>
              <a:t>O(</a:t>
            </a:r>
            <a:r>
              <a:rPr lang="en-US" dirty="0" err="1"/>
              <a:t>n+m</a:t>
            </a:r>
            <a:r>
              <a:rPr lang="en-US" dirty="0"/>
              <a:t>), m is the bucket #</a:t>
            </a:r>
          </a:p>
        </p:txBody>
      </p:sp>
      <p:pic>
        <p:nvPicPr>
          <p:cNvPr id="5122" name="Picture 2" descr="Image result">
            <a:extLst>
              <a:ext uri="{FF2B5EF4-FFF2-40B4-BE49-F238E27FC236}">
                <a16:creationId xmlns:a16="http://schemas.microsoft.com/office/drawing/2014/main" xmlns="" id="{DB27318C-7917-4F8E-B0D2-7D5FD0A34D7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16719" y="3776542"/>
            <a:ext cx="2511177" cy="241771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xmlns="" id="{E89AA6F6-4765-4ABC-8D06-7A3DBD6BFD1D}"/>
              </a:ext>
            </a:extLst>
          </p:cNvPr>
          <p:cNvSpPr txBox="1"/>
          <p:nvPr/>
        </p:nvSpPr>
        <p:spPr>
          <a:xfrm>
            <a:off x="5116719" y="3419872"/>
            <a:ext cx="1218347" cy="369332"/>
          </a:xfrm>
          <a:prstGeom prst="rect">
            <a:avLst/>
          </a:prstGeom>
          <a:noFill/>
        </p:spPr>
        <p:txBody>
          <a:bodyPr wrap="none" rtlCol="0">
            <a:spAutoFit/>
          </a:bodyPr>
          <a:lstStyle/>
          <a:p>
            <a:r>
              <a:rPr lang="en-US" dirty="0">
                <a:solidFill>
                  <a:srgbClr val="FF0000"/>
                </a:solidFill>
              </a:rPr>
              <a:t>Merge sort</a:t>
            </a:r>
          </a:p>
        </p:txBody>
      </p:sp>
      <p:pic>
        <p:nvPicPr>
          <p:cNvPr id="5124" name="Picture 4" descr="Image result for quicksort">
            <a:extLst>
              <a:ext uri="{FF2B5EF4-FFF2-40B4-BE49-F238E27FC236}">
                <a16:creationId xmlns:a16="http://schemas.microsoft.com/office/drawing/2014/main" xmlns="" id="{E9FE4447-BCBE-491C-B86E-DC79BC651B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9776" y="6636194"/>
            <a:ext cx="2449520" cy="174056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xmlns="" id="{44206DC6-254C-449C-A3ED-1EFD556A2B27}"/>
              </a:ext>
            </a:extLst>
          </p:cNvPr>
          <p:cNvSpPr txBox="1"/>
          <p:nvPr/>
        </p:nvSpPr>
        <p:spPr>
          <a:xfrm>
            <a:off x="4586189" y="6291781"/>
            <a:ext cx="1138453" cy="369332"/>
          </a:xfrm>
          <a:prstGeom prst="rect">
            <a:avLst/>
          </a:prstGeom>
          <a:noFill/>
        </p:spPr>
        <p:txBody>
          <a:bodyPr wrap="none" rtlCol="0">
            <a:spAutoFit/>
          </a:bodyPr>
          <a:lstStyle/>
          <a:p>
            <a:r>
              <a:rPr lang="en-US" dirty="0">
                <a:solidFill>
                  <a:srgbClr val="FF0000"/>
                </a:solidFill>
              </a:rPr>
              <a:t>Quick sort</a:t>
            </a:r>
          </a:p>
        </p:txBody>
      </p:sp>
      <p:pic>
        <p:nvPicPr>
          <p:cNvPr id="5126" name="Picture 6" descr="BucketSort">
            <a:extLst>
              <a:ext uri="{FF2B5EF4-FFF2-40B4-BE49-F238E27FC236}">
                <a16:creationId xmlns:a16="http://schemas.microsoft.com/office/drawing/2014/main" xmlns="" id="{173F5F84-71AC-4858-9EB1-ECB8704376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4664" y="7020272"/>
            <a:ext cx="2854000" cy="220041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xmlns="" id="{E234E67F-8769-476C-AC80-EC9CC40B1BA2}"/>
              </a:ext>
            </a:extLst>
          </p:cNvPr>
          <p:cNvSpPr txBox="1"/>
          <p:nvPr/>
        </p:nvSpPr>
        <p:spPr>
          <a:xfrm>
            <a:off x="133767" y="6670173"/>
            <a:ext cx="1238801" cy="369332"/>
          </a:xfrm>
          <a:prstGeom prst="rect">
            <a:avLst/>
          </a:prstGeom>
          <a:noFill/>
        </p:spPr>
        <p:txBody>
          <a:bodyPr wrap="none" rtlCol="0">
            <a:spAutoFit/>
          </a:bodyPr>
          <a:lstStyle/>
          <a:p>
            <a:r>
              <a:rPr lang="en-US" dirty="0">
                <a:solidFill>
                  <a:srgbClr val="FF0000"/>
                </a:solidFill>
              </a:rPr>
              <a:t>Bucket sort</a:t>
            </a:r>
          </a:p>
        </p:txBody>
      </p:sp>
    </p:spTree>
    <p:extLst>
      <p:ext uri="{BB962C8B-B14F-4D97-AF65-F5344CB8AC3E}">
        <p14:creationId xmlns:p14="http://schemas.microsoft.com/office/powerpoint/2010/main" val="153746250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3111282"/>
          </a:xfrm>
          <a:prstGeom prst="rect">
            <a:avLst/>
          </a:prstGeom>
        </p:spPr>
        <p:txBody>
          <a:bodyPr wrap="square">
            <a:spAutoFit/>
          </a:bodyPr>
          <a:lstStyle/>
          <a:p>
            <a:r>
              <a:rPr lang="en-US" altLang="ja-JP" b="1" dirty="0">
                <a:solidFill>
                  <a:srgbClr val="FF0000"/>
                </a:solidFill>
              </a:rPr>
              <a:t>What Stock Markets Are (</a:t>
            </a:r>
            <a:r>
              <a:rPr lang="zh-CN" altLang="en-US" b="1" dirty="0">
                <a:solidFill>
                  <a:srgbClr val="FF0000"/>
                </a:solidFill>
              </a:rPr>
              <a:t>这个解释蛮简单，但引出一个新问题，为什么把</a:t>
            </a:r>
            <a:r>
              <a:rPr lang="en-US" altLang="zh-CN" b="1" dirty="0">
                <a:solidFill>
                  <a:srgbClr val="FF0000"/>
                </a:solidFill>
              </a:rPr>
              <a:t>share</a:t>
            </a:r>
            <a:r>
              <a:rPr lang="zh-CN" altLang="en-US" b="1" dirty="0">
                <a:solidFill>
                  <a:srgbClr val="FF0000"/>
                </a:solidFill>
              </a:rPr>
              <a:t>拿出来卖？</a:t>
            </a:r>
            <a:r>
              <a:rPr lang="en-US" altLang="ja-JP" b="1" dirty="0">
                <a:solidFill>
                  <a:srgbClr val="FF0000"/>
                </a:solidFill>
              </a:rPr>
              <a:t>)</a:t>
            </a:r>
          </a:p>
          <a:p>
            <a:r>
              <a:rPr lang="en-US" altLang="ja-JP" dirty="0"/>
              <a:t>Before you can understand why stock markets rise and fall, you need to understand what a stock market is. A stock market is a place where people come together to buy and sell ownership shares in a company. The value of a company, or its market capitalization, is the sum of all the ownership shares it has outstanding multiplied by the price of those shares. For example, Apple, Inc. (AAPL</a:t>
            </a:r>
          </a:p>
          <a:p>
            <a:r>
              <a:rPr lang="en-US" altLang="ja-JP" dirty="0"/>
              <a:t>) has 5.13 billion shares that trade at $178 a share as of January 2018—therefore Apple is worth $913 billion. (See also: Stocks Basics Tutorial.)</a:t>
            </a:r>
          </a:p>
          <a:p>
            <a:endParaRPr lang="en-US" altLang="ja-JP" dirty="0"/>
          </a:p>
          <a:p>
            <a:r>
              <a:rPr lang="zh-CN" altLang="en-US" b="1" dirty="0">
                <a:solidFill>
                  <a:srgbClr val="FF0000"/>
                </a:solidFill>
              </a:rPr>
              <a:t>公司的</a:t>
            </a:r>
            <a:r>
              <a:rPr lang="en-US" altLang="zh-CN" b="1" dirty="0">
                <a:solidFill>
                  <a:srgbClr val="FF0000"/>
                </a:solidFill>
              </a:rPr>
              <a:t>Stock price</a:t>
            </a:r>
            <a:r>
              <a:rPr lang="zh-CN" altLang="en-US" b="1" dirty="0">
                <a:solidFill>
                  <a:srgbClr val="FF0000"/>
                </a:solidFill>
              </a:rPr>
              <a:t>是怎么定的？</a:t>
            </a:r>
            <a:endParaRPr lang="en-US" altLang="ja-JP" b="1" dirty="0">
              <a:solidFill>
                <a:srgbClr val="FF0000"/>
              </a:solidFill>
            </a:endParaRPr>
          </a:p>
          <a:p>
            <a:r>
              <a:rPr lang="en-US" altLang="ja-JP" dirty="0"/>
              <a:t>The next piece to understand is what a company’s value represents. A company has stuff and it sells stuff. The stuff it has—buildings, machinery, patents, money in the bank, etc.—constitute its book value, or the amount of money a company would get if they sold all of that stuff at once. But companies are primarily in business of trying to make a profit, and in doing so they earn cash by selling products or services. So the value of a company has to do with </a:t>
            </a:r>
            <a:r>
              <a:rPr lang="en-US" altLang="ja-JP" b="1" dirty="0"/>
              <a:t>the stuff it owns now and the cash flows it will receive in the future</a:t>
            </a:r>
            <a:r>
              <a:rPr lang="en-US" altLang="ja-JP" dirty="0"/>
              <a:t>. The value of the stuff it owns now is fairly easy to determine, but the value of all the future cash flow streams is a bit trickier to nail down—and it is this piece that is responsible for market gyrations.</a:t>
            </a:r>
          </a:p>
          <a:p>
            <a:endParaRPr lang="en-US" altLang="ja-JP" dirty="0"/>
          </a:p>
          <a:p>
            <a:r>
              <a:rPr lang="en-US" altLang="ja-JP" dirty="0"/>
              <a:t>Cash Flows and </a:t>
            </a:r>
            <a:r>
              <a:rPr lang="en-US" altLang="ja-JP" b="1" dirty="0">
                <a:solidFill>
                  <a:srgbClr val="FF0000"/>
                </a:solidFill>
              </a:rPr>
              <a:t>Price-to-Earnings (P/E ratio</a:t>
            </a:r>
            <a:r>
              <a:rPr lang="zh-CN" altLang="en-US" b="1" dirty="0">
                <a:solidFill>
                  <a:srgbClr val="FF0000"/>
                </a:solidFill>
              </a:rPr>
              <a:t>的易懂解释</a:t>
            </a:r>
            <a:r>
              <a:rPr lang="en-US" altLang="ja-JP" b="1" dirty="0">
                <a:solidFill>
                  <a:srgbClr val="FF0000"/>
                </a:solidFill>
              </a:rPr>
              <a:t>)</a:t>
            </a:r>
          </a:p>
          <a:p>
            <a:r>
              <a:rPr lang="en-US" altLang="ja-JP" dirty="0"/>
              <a:t>Once an appropriate discount rate has been estimated, the hard part is to figure out what future cash flows will be—a month from now, a year from now, five years from now. Financial analysts try to figure these amounts out in a number of ways accounting for both company-specific factors and macro factors such as overall economic health. Fortunately, the stock market reflects the expectation of future cash flows in an easy to compute ratio of price to earnings, also known as the P/E ratio. A P/E ratio of 10x means that a company is being valued today at 10 times its current earnings. A P/E ratio of 20x for the same company would mean that given the same amount of earnings, the market is giving it twice as much value, indicating that those future cash flows are going to be larger.</a:t>
            </a:r>
          </a:p>
          <a:p>
            <a:endParaRPr lang="en-US" altLang="ja-JP" dirty="0"/>
          </a:p>
          <a:p>
            <a:r>
              <a:rPr lang="en-US" altLang="ja-JP" dirty="0"/>
              <a:t>So that’s basically it: stock markets are places where people buy and sell shares of companies, and these shares are valued in large part as a multiple of current earnings that represent the net present value of future cash flows. Because the future is unknown today, various peoples’ estimates will be different from one another, giving some a higher expected stock price and some a lower stock price. If the current price is lower than the expected price, people will buy it. If it is higher, people will sell it. And this is the stock market.</a:t>
            </a:r>
          </a:p>
        </p:txBody>
      </p:sp>
    </p:spTree>
    <p:extLst>
      <p:ext uri="{BB962C8B-B14F-4D97-AF65-F5344CB8AC3E}">
        <p14:creationId xmlns:p14="http://schemas.microsoft.com/office/powerpoint/2010/main" val="21933456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
            <a:ext cx="6813376" cy="12157174"/>
          </a:xfrm>
          <a:prstGeom prst="rect">
            <a:avLst/>
          </a:prstGeom>
          <a:noFill/>
        </p:spPr>
        <p:txBody>
          <a:bodyPr wrap="square" rtlCol="0">
            <a:spAutoFit/>
          </a:bodyPr>
          <a:lstStyle/>
          <a:p>
            <a:r>
              <a:rPr kumimoji="1" lang="en-US" altLang="zh-CN" sz="1600" dirty="0"/>
              <a:t>Additional Reading: </a:t>
            </a:r>
            <a:r>
              <a:rPr kumimoji="1" lang="en-US" altLang="zh-CN" sz="1600" b="1" dirty="0">
                <a:solidFill>
                  <a:srgbClr val="FF0000"/>
                </a:solidFill>
              </a:rPr>
              <a:t>A case study of stock market</a:t>
            </a:r>
          </a:p>
          <a:p>
            <a:r>
              <a:rPr lang="en-US" altLang="ja-JP" sz="1600" dirty="0"/>
              <a:t>Why Stock Markets Fall—And Why They Fell in Early 2016</a:t>
            </a:r>
          </a:p>
          <a:p>
            <a:r>
              <a:rPr lang="en-US" altLang="ja-JP" sz="1600" dirty="0"/>
              <a:t>When an economy is growing, people are spending and profits are rising. Companies invest in projects, expand their businesses and hire more people. Investors are optimistic and expectations of future cash flows rise, and stocks enter a bull market.</a:t>
            </a:r>
          </a:p>
          <a:p>
            <a:r>
              <a:rPr lang="en-US" altLang="ja-JP" sz="1600" dirty="0"/>
              <a:t>Simply put, stock markets fall when expectations of future cash flows decrease, making the prices of companies seem too high, therefore causing people to sell shares. If many more people come to this decision than there are people to buy those shares, the price will fall until it reaches a level where people will begin to believe that they are fairly valued.</a:t>
            </a:r>
          </a:p>
          <a:p>
            <a:r>
              <a:rPr lang="en-US" altLang="ja-JP" sz="1600" dirty="0"/>
              <a:t>China, Actually</a:t>
            </a:r>
          </a:p>
          <a:p>
            <a:r>
              <a:rPr lang="en-US" altLang="ja-JP" sz="1600" dirty="0"/>
              <a:t>Let’s look at China. A lot of the blame for the 2016 global market declines was related to weakness in the Chinese economy and a crash in Chinese stocks. Weak demand from China not only reduced expected future profits from Chinese companies but also from global corporations who do business with China, and this has a ripple effect. American companies that produce commodities or products that are exported to China see lower earnings. American banks that lend to those companies see their profits fall as those loans become more risky. Expectations about future cash flows fall and stock prices will follow suit. (See also: China’s Stock Markets vs U.S. Stock Markets.)</a:t>
            </a:r>
          </a:p>
          <a:p>
            <a:r>
              <a:rPr lang="en-US" altLang="ja-JP" sz="1600" dirty="0"/>
              <a:t>China’s stock market rose dramatically over the years leading up to 2016 as investors believed that Chinese economic growth would keep on expanding at a rapid pace. The average P/E ratio for the Shanghai market rose to around 50x earnings, and the tech-heavy </a:t>
            </a:r>
            <a:r>
              <a:rPr lang="en-US" altLang="ja-JP" sz="1600" dirty="0" err="1"/>
              <a:t>Shenzen</a:t>
            </a:r>
            <a:r>
              <a:rPr lang="en-US" altLang="ja-JP" sz="1600" dirty="0"/>
              <a:t> index rose to a P/E of over 100x. The P/E ratio for the Nasdaq composite before the dot-com bubble burst was as high as 175x in March 2000. To put this into perspective, the average P/E ratio for U.S. stocks historically has been around 15.6x.</a:t>
            </a:r>
          </a:p>
          <a:p>
            <a:r>
              <a:rPr lang="en-US" altLang="ja-JP" sz="1600" dirty="0"/>
              <a:t>In order to restore more realistic P/E ratios based on more realistic expectations of growth and future cash flows, stock prices needed to fall. And they needed to fall until that ratio begins to make sense.</a:t>
            </a:r>
          </a:p>
          <a:p>
            <a:r>
              <a:rPr lang="en-US" altLang="ja-JP" sz="1600" dirty="0"/>
              <a:t>We also had a very low </a:t>
            </a:r>
            <a:r>
              <a:rPr lang="en-US" altLang="ja-JP" sz="1600" b="1" dirty="0"/>
              <a:t>interest rate </a:t>
            </a:r>
            <a:r>
              <a:rPr lang="en-US" altLang="ja-JP" sz="1600" dirty="0"/>
              <a:t>environment for a record amount of time, which made borrowing cheaper and easier for companies to expand their operations. Low interest rates, however, can cause them to take on too much risk and expand more rapidly than is justified. When the Federal Reserve began raising interest rates in December 2015, the cost of borrowing increased and took a bite out of profits, reducing future cash flows. Rising interest rates also have the effect of increasing the rate used to discount cash flows, making $1 earned next year worth less today than given a lower rate of interest.</a:t>
            </a:r>
          </a:p>
          <a:p>
            <a:r>
              <a:rPr lang="en-US" altLang="ja-JP" sz="1600" dirty="0"/>
              <a:t>Another factor is that people are not always rational—especially when it comes to money and investments. Rather than an orderly drop in price to restore some fundamental level of price to earnings, people often overreact and panic. When there is panic, there is fear, irrational behavior spreads and markets collapse. Expectations about future cash flows essentially drop to zero and people become more concerned with converting investments into cash as quickly as possible.</a:t>
            </a:r>
          </a:p>
          <a:p>
            <a:r>
              <a:rPr lang="en-US" altLang="ja-JP" sz="1600" dirty="0"/>
              <a:t>The Bottom Line</a:t>
            </a:r>
          </a:p>
          <a:p>
            <a:r>
              <a:rPr lang="en-US" altLang="ja-JP" sz="1600" dirty="0"/>
              <a:t>Of course, panic doesn’t last forever, and ultimately smart investors see oversold price levels as buying opportunities when company values go “on sale."</a:t>
            </a:r>
          </a:p>
        </p:txBody>
      </p:sp>
    </p:spTree>
    <p:extLst>
      <p:ext uri="{BB962C8B-B14F-4D97-AF65-F5344CB8AC3E}">
        <p14:creationId xmlns:p14="http://schemas.microsoft.com/office/powerpoint/2010/main" val="399806779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252536"/>
            <a:ext cx="14222996" cy="923330"/>
          </a:xfrm>
          <a:prstGeom prst="rect">
            <a:avLst/>
          </a:prstGeom>
          <a:noFill/>
        </p:spPr>
        <p:txBody>
          <a:bodyPr wrap="none" rtlCol="0">
            <a:spAutoFit/>
          </a:bodyPr>
          <a:lstStyle/>
          <a:p>
            <a:r>
              <a:rPr kumimoji="1" lang="en-US" altLang="ja-JP" dirty="0"/>
              <a:t>Some study on Bitcoin,</a:t>
            </a:r>
          </a:p>
          <a:p>
            <a:r>
              <a:rPr lang="zh-CN" altLang="en-US" dirty="0"/>
              <a:t>首先要了解一个根本 </a:t>
            </a:r>
            <a:r>
              <a:rPr lang="en-US" altLang="zh-CN" dirty="0"/>
              <a:t>Bitcoin</a:t>
            </a:r>
            <a:r>
              <a:rPr lang="zh-CN" altLang="en-US" dirty="0"/>
              <a:t>中，并不是每个</a:t>
            </a:r>
            <a:r>
              <a:rPr lang="en-US" altLang="zh-CN" dirty="0"/>
              <a:t>coin</a:t>
            </a:r>
            <a:r>
              <a:rPr lang="zh-CN" altLang="en-US" dirty="0"/>
              <a:t>有</a:t>
            </a:r>
            <a:r>
              <a:rPr lang="en-US" altLang="zh-CN" dirty="0"/>
              <a:t>serial Number,</a:t>
            </a:r>
            <a:r>
              <a:rPr lang="zh-CN" altLang="en-US" dirty="0"/>
              <a:t>而是每个</a:t>
            </a:r>
            <a:r>
              <a:rPr lang="en-US" altLang="zh-CN" dirty="0"/>
              <a:t>transaction</a:t>
            </a:r>
            <a:r>
              <a:rPr lang="zh-CN" altLang="en-US" dirty="0"/>
              <a:t>有</a:t>
            </a:r>
            <a:r>
              <a:rPr lang="en-US" altLang="zh-CN" dirty="0"/>
              <a:t>serial number</a:t>
            </a:r>
            <a:r>
              <a:rPr lang="zh-CN" altLang="en-US" dirty="0"/>
              <a:t>，这个</a:t>
            </a:r>
            <a:r>
              <a:rPr lang="en-US" altLang="zh-CN" dirty="0"/>
              <a:t>serial number</a:t>
            </a:r>
            <a:r>
              <a:rPr lang="zh-CN" altLang="en-US" dirty="0"/>
              <a:t>就是下例</a:t>
            </a:r>
            <a:r>
              <a:rPr lang="en-US" altLang="zh-CN" dirty="0"/>
              <a:t>Line 1</a:t>
            </a:r>
            <a:r>
              <a:rPr lang="zh-CN" altLang="en-US" dirty="0"/>
              <a:t>的</a:t>
            </a:r>
            <a:r>
              <a:rPr lang="en-US" altLang="zh-CN" dirty="0"/>
              <a:t>hash</a:t>
            </a:r>
          </a:p>
          <a:p>
            <a:r>
              <a:rPr lang="zh-CN" altLang="en-US" dirty="0"/>
              <a:t>还有，</a:t>
            </a:r>
            <a:r>
              <a:rPr lang="en-US" altLang="zh-CN" dirty="0"/>
              <a:t>bitcoin</a:t>
            </a:r>
            <a:r>
              <a:rPr lang="zh-CN" altLang="en-US" dirty="0"/>
              <a:t>的产生方式只有两种，第一种是</a:t>
            </a:r>
            <a:r>
              <a:rPr lang="en-US" altLang="zh-CN" dirty="0"/>
              <a:t>Genesis Block</a:t>
            </a:r>
            <a:r>
              <a:rPr lang="zh-CN" altLang="en-US" dirty="0"/>
              <a:t>，第二种是</a:t>
            </a:r>
            <a:r>
              <a:rPr lang="en-US" altLang="zh-CN" dirty="0"/>
              <a:t>reward for miner</a:t>
            </a: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640" y="1331640"/>
            <a:ext cx="6021288" cy="40429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3"/>
          <p:cNvSpPr>
            <a:spLocks noChangeArrowheads="1"/>
          </p:cNvSpPr>
          <p:nvPr/>
        </p:nvSpPr>
        <p:spPr bwMode="auto">
          <a:xfrm>
            <a:off x="2383624" y="1451774"/>
            <a:ext cx="4562146"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Line 1 </a:t>
            </a:r>
            <a:r>
              <a:rPr kumimoji="1" lang="ja-JP" altLang="ja-JP" sz="11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7c4025</a:t>
            </a:r>
            <a:r>
              <a:rPr kumimoji="1" lang="ja-JP" altLang="ja-JP" sz="11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40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is used as an identifier for the transaction.</a:t>
            </a:r>
            <a:r>
              <a:rPr kumimoji="1" lang="ja-JP" altLang="ja-JP" sz="9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36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4" name="正方形/長方形 3"/>
          <p:cNvSpPr/>
          <p:nvPr/>
        </p:nvSpPr>
        <p:spPr>
          <a:xfrm>
            <a:off x="2355726" y="1755820"/>
            <a:ext cx="5602932" cy="261610"/>
          </a:xfrm>
          <a:prstGeom prst="rect">
            <a:avLst/>
          </a:prstGeom>
        </p:spPr>
        <p:txBody>
          <a:bodyPr wrap="square">
            <a:spAutoFit/>
          </a:bodyPr>
          <a:lstStyle/>
          <a:p>
            <a:r>
              <a:rPr lang="en-US" altLang="ja-JP" sz="1100" dirty="0">
                <a:solidFill>
                  <a:srgbClr val="FF0000"/>
                </a:solidFill>
              </a:rPr>
              <a:t>Line 2 tells us that this is a transaction in version 1 of the Bitcoin protocol.</a:t>
            </a:r>
            <a:endParaRPr lang="ja-JP" altLang="en-US" sz="1100" dirty="0">
              <a:solidFill>
                <a:srgbClr val="FF0000"/>
              </a:solidFill>
            </a:endParaRPr>
          </a:p>
        </p:txBody>
      </p:sp>
      <p:sp>
        <p:nvSpPr>
          <p:cNvPr id="5" name="正方形/長方形 4"/>
          <p:cNvSpPr/>
          <p:nvPr/>
        </p:nvSpPr>
        <p:spPr>
          <a:xfrm>
            <a:off x="2636912" y="2123728"/>
            <a:ext cx="5040560" cy="261610"/>
          </a:xfrm>
          <a:prstGeom prst="rect">
            <a:avLst/>
          </a:prstGeom>
        </p:spPr>
        <p:txBody>
          <a:bodyPr wrap="square">
            <a:spAutoFit/>
          </a:bodyPr>
          <a:lstStyle/>
          <a:p>
            <a:r>
              <a:rPr lang="en-US" altLang="ja-JP" sz="1100" dirty="0">
                <a:solidFill>
                  <a:srgbClr val="FF0000"/>
                </a:solidFill>
              </a:rPr>
              <a:t>Lines 3 and 4 tell us that the transaction has one input and one output, respectively.</a:t>
            </a:r>
            <a:endParaRPr lang="ja-JP" altLang="en-US" sz="1100" dirty="0">
              <a:solidFill>
                <a:srgbClr val="FF0000"/>
              </a:solidFill>
            </a:endParaRPr>
          </a:p>
        </p:txBody>
      </p:sp>
      <p:sp>
        <p:nvSpPr>
          <p:cNvPr id="6" name="右中かっこ 5"/>
          <p:cNvSpPr/>
          <p:nvPr/>
        </p:nvSpPr>
        <p:spPr>
          <a:xfrm>
            <a:off x="1700808" y="2123728"/>
            <a:ext cx="864096" cy="360040"/>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solidFill>
                <a:srgbClr val="FF0000"/>
              </a:solidFill>
            </a:endParaRPr>
          </a:p>
        </p:txBody>
      </p:sp>
      <p:sp>
        <p:nvSpPr>
          <p:cNvPr id="7" name="Rectangle 4"/>
          <p:cNvSpPr>
            <a:spLocks noChangeArrowheads="1"/>
          </p:cNvSpPr>
          <p:nvPr/>
        </p:nvSpPr>
        <p:spPr bwMode="auto">
          <a:xfrm>
            <a:off x="2355726" y="2502318"/>
            <a:ext cx="6094617"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Line 5 contains the value for </a:t>
            </a:r>
            <a:r>
              <a:rPr kumimoji="1" lang="ja-JP" altLang="ja-JP" sz="9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lock_time</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which can be used to control when a </a:t>
            </a: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transaction</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is finalized. </a:t>
            </a:r>
            <a:r>
              <a:rPr kumimoji="1" lang="ja-JP" altLang="ja-JP" sz="6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24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8" name="正方形/長方形 7"/>
          <p:cNvSpPr/>
          <p:nvPr/>
        </p:nvSpPr>
        <p:spPr>
          <a:xfrm>
            <a:off x="2276872" y="2798222"/>
            <a:ext cx="3429000" cy="261610"/>
          </a:xfrm>
          <a:prstGeom prst="rect">
            <a:avLst/>
          </a:prstGeom>
        </p:spPr>
        <p:txBody>
          <a:bodyPr>
            <a:spAutoFit/>
          </a:bodyPr>
          <a:lstStyle/>
          <a:p>
            <a:r>
              <a:rPr lang="en-US" altLang="ja-JP" sz="1100" dirty="0">
                <a:solidFill>
                  <a:srgbClr val="FF0000"/>
                </a:solidFill>
              </a:rPr>
              <a:t>Line 6 tells us the size (in bytes) of the transaction. </a:t>
            </a:r>
            <a:endParaRPr lang="ja-JP" altLang="en-US" sz="1100" dirty="0">
              <a:solidFill>
                <a:srgbClr val="FF0000"/>
              </a:solidFill>
            </a:endParaRPr>
          </a:p>
        </p:txBody>
      </p:sp>
      <p:sp>
        <p:nvSpPr>
          <p:cNvPr id="9" name="Rectangle 5"/>
          <p:cNvSpPr>
            <a:spLocks noChangeArrowheads="1"/>
          </p:cNvSpPr>
          <p:nvPr/>
        </p:nvSpPr>
        <p:spPr bwMode="auto">
          <a:xfrm>
            <a:off x="4293096" y="4124563"/>
            <a:ext cx="8260275"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Line 11 contains the signature of the person sending the money, </a:t>
            </a:r>
            <a:r>
              <a:rPr kumimoji="1" lang="ja-JP" altLang="ja-JP" sz="14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304502</a:t>
            </a:r>
            <a:r>
              <a:rPr kumimoji="1" lang="ja-JP" altLang="ja-JP" sz="8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00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10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followed by a space, and then the corresponding public key, </a:t>
            </a:r>
            <a:r>
              <a:rPr kumimoji="1" lang="ja-JP" altLang="ja-JP" sz="8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04b2d</a:t>
            </a:r>
            <a:r>
              <a:rPr kumimoji="1" lang="ja-JP" altLang="ja-JP" sz="8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00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10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a:t>
            </a:r>
            <a:r>
              <a:rPr kumimoji="1" lang="ja-JP" altLang="ja-JP" sz="5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20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11" name="右中かっこ 10"/>
          <p:cNvSpPr/>
          <p:nvPr/>
        </p:nvSpPr>
        <p:spPr>
          <a:xfrm>
            <a:off x="3404283" y="3275856"/>
            <a:ext cx="864096" cy="956429"/>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solidFill>
                <a:srgbClr val="FF0000"/>
              </a:solidFill>
            </a:endParaRPr>
          </a:p>
        </p:txBody>
      </p:sp>
      <p:sp>
        <p:nvSpPr>
          <p:cNvPr id="10" name="Rectangle 6"/>
          <p:cNvSpPr>
            <a:spLocks noChangeArrowheads="1"/>
          </p:cNvSpPr>
          <p:nvPr/>
        </p:nvSpPr>
        <p:spPr bwMode="auto">
          <a:xfrm>
            <a:off x="4268379" y="3404483"/>
            <a:ext cx="9739846"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lines 8 through 10 tell us that the input is to be taken from the output from an earlier transaction, with the given </a:t>
            </a:r>
            <a:r>
              <a:rPr kumimoji="1" lang="ja-JP" altLang="ja-JP" sz="9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hash</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which </a:t>
            </a: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is</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expressed in hexadecimal as </a:t>
            </a:r>
            <a:r>
              <a:rPr kumimoji="1" lang="ja-JP" altLang="ja-JP" sz="9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2007ae</a:t>
            </a:r>
            <a:r>
              <a:rPr kumimoji="1" lang="ja-JP" altLang="ja-JP" sz="9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05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6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24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12" name="テキスト ボックス 11"/>
          <p:cNvSpPr txBox="1"/>
          <p:nvPr/>
        </p:nvSpPr>
        <p:spPr>
          <a:xfrm>
            <a:off x="116632" y="646331"/>
            <a:ext cx="8251361" cy="646331"/>
          </a:xfrm>
          <a:prstGeom prst="rect">
            <a:avLst/>
          </a:prstGeom>
          <a:noFill/>
        </p:spPr>
        <p:txBody>
          <a:bodyPr wrap="none" rtlCol="0">
            <a:spAutoFit/>
          </a:bodyPr>
          <a:lstStyle/>
          <a:p>
            <a:r>
              <a:rPr lang="zh-CN" altLang="en-US" dirty="0"/>
              <a:t>一个</a:t>
            </a:r>
            <a:r>
              <a:rPr lang="en-US" altLang="zh-CN" dirty="0"/>
              <a:t>Transaction</a:t>
            </a:r>
            <a:r>
              <a:rPr lang="zh-CN" altLang="en-US" dirty="0"/>
              <a:t>的内容（注意这</a:t>
            </a:r>
            <a:r>
              <a:rPr lang="zh-CN" altLang="en-US" b="1" dirty="0"/>
              <a:t>不是</a:t>
            </a:r>
            <a:r>
              <a:rPr lang="zh-CN" altLang="en-US" dirty="0"/>
              <a:t>一个</a:t>
            </a:r>
            <a:r>
              <a:rPr lang="en-US" altLang="zh-CN" dirty="0"/>
              <a:t>Block,</a:t>
            </a:r>
            <a:r>
              <a:rPr lang="zh-CN" altLang="en-US" dirty="0"/>
              <a:t>一个</a:t>
            </a:r>
            <a:r>
              <a:rPr lang="en-US" altLang="zh-CN" dirty="0"/>
              <a:t>Block</a:t>
            </a:r>
            <a:r>
              <a:rPr lang="zh-CN" altLang="en-US" dirty="0"/>
              <a:t>可包含多个</a:t>
            </a:r>
            <a:r>
              <a:rPr lang="en-US" altLang="zh-CN" dirty="0"/>
              <a:t>Transaction</a:t>
            </a:r>
            <a:r>
              <a:rPr lang="zh-CN" altLang="en-US" dirty="0"/>
              <a:t>）</a:t>
            </a:r>
            <a:endParaRPr lang="en-US" altLang="zh-CN" dirty="0"/>
          </a:p>
          <a:p>
            <a:r>
              <a:rPr kumimoji="1" lang="en-US" altLang="zh-CN" dirty="0"/>
              <a:t>e.g. </a:t>
            </a:r>
            <a:r>
              <a:rPr lang="en-US" altLang="zh-CN" dirty="0"/>
              <a:t>1</a:t>
            </a:r>
            <a:r>
              <a:rPr kumimoji="1" lang="en-US" altLang="zh-CN" dirty="0"/>
              <a:t>, </a:t>
            </a:r>
            <a:r>
              <a:rPr kumimoji="1" lang="zh-CN" altLang="en-US" dirty="0"/>
              <a:t>这个</a:t>
            </a:r>
            <a:r>
              <a:rPr kumimoji="1" lang="en-US" altLang="zh-CN" dirty="0"/>
              <a:t>Block</a:t>
            </a:r>
            <a:r>
              <a:rPr kumimoji="1" lang="zh-CN" altLang="en-US" dirty="0"/>
              <a:t>有</a:t>
            </a:r>
            <a:r>
              <a:rPr lang="en-US" altLang="zh-CN" dirty="0"/>
              <a:t>1</a:t>
            </a:r>
            <a:r>
              <a:rPr lang="zh-CN" altLang="en-US" dirty="0"/>
              <a:t>个</a:t>
            </a:r>
            <a:r>
              <a:rPr lang="en-US" altLang="zh-CN" dirty="0"/>
              <a:t>input</a:t>
            </a:r>
            <a:r>
              <a:rPr lang="zh-CN" altLang="en-US" dirty="0"/>
              <a:t>和</a:t>
            </a:r>
            <a:r>
              <a:rPr lang="en-US" altLang="zh-CN" dirty="0"/>
              <a:t>1</a:t>
            </a:r>
            <a:r>
              <a:rPr lang="zh-CN" altLang="en-US" dirty="0"/>
              <a:t>个</a:t>
            </a:r>
            <a:r>
              <a:rPr lang="en-US" altLang="zh-CN" dirty="0"/>
              <a:t>output</a:t>
            </a:r>
            <a:endParaRPr kumimoji="1" lang="en-US" altLang="zh-CN" dirty="0"/>
          </a:p>
        </p:txBody>
      </p:sp>
      <p:sp>
        <p:nvSpPr>
          <p:cNvPr id="13" name="テキスト ボックス 12"/>
          <p:cNvSpPr txBox="1"/>
          <p:nvPr/>
        </p:nvSpPr>
        <p:spPr>
          <a:xfrm>
            <a:off x="4293096" y="3677264"/>
            <a:ext cx="7100021" cy="338554"/>
          </a:xfrm>
          <a:prstGeom prst="rect">
            <a:avLst/>
          </a:prstGeom>
          <a:noFill/>
        </p:spPr>
        <p:txBody>
          <a:bodyPr wrap="none" rtlCol="0">
            <a:spAutoFit/>
          </a:bodyPr>
          <a:lstStyle/>
          <a:p>
            <a:r>
              <a:rPr kumimoji="1" lang="en-US" altLang="ja-JP" sz="1600" dirty="0">
                <a:solidFill>
                  <a:srgbClr val="FF0000"/>
                </a:solidFill>
              </a:rPr>
              <a:t>Line10</a:t>
            </a:r>
            <a:r>
              <a:rPr kumimoji="1" lang="zh-CN" altLang="en-US" sz="1600" dirty="0">
                <a:solidFill>
                  <a:srgbClr val="FF0000"/>
                </a:solidFill>
              </a:rPr>
              <a:t>的</a:t>
            </a:r>
            <a:r>
              <a:rPr kumimoji="1" lang="en-US" altLang="zh-CN" sz="1600" dirty="0">
                <a:solidFill>
                  <a:srgbClr val="FF0000"/>
                </a:solidFill>
              </a:rPr>
              <a:t>n</a:t>
            </a:r>
            <a:r>
              <a:rPr kumimoji="1" lang="zh-CN" altLang="en-US" sz="1600" dirty="0">
                <a:solidFill>
                  <a:srgbClr val="FF0000"/>
                </a:solidFill>
              </a:rPr>
              <a:t>的意思是，</a:t>
            </a:r>
            <a:r>
              <a:rPr lang="en-US" altLang="zh-CN" sz="1600" dirty="0">
                <a:solidFill>
                  <a:srgbClr val="FF0000"/>
                </a:solidFill>
              </a:rPr>
              <a:t>hash block2007ae…</a:t>
            </a:r>
            <a:r>
              <a:rPr lang="zh-CN" altLang="en-US" sz="1600" dirty="0">
                <a:solidFill>
                  <a:srgbClr val="FF0000"/>
                </a:solidFill>
              </a:rPr>
              <a:t>的</a:t>
            </a:r>
            <a:r>
              <a:rPr lang="en-US" altLang="zh-CN" sz="1600" dirty="0">
                <a:solidFill>
                  <a:srgbClr val="FF0000"/>
                </a:solidFill>
              </a:rPr>
              <a:t>0th output</a:t>
            </a:r>
            <a:r>
              <a:rPr lang="zh-CN" altLang="en-US" sz="1600" dirty="0">
                <a:solidFill>
                  <a:srgbClr val="FF0000"/>
                </a:solidFill>
              </a:rPr>
              <a:t>全部被用到了这个</a:t>
            </a:r>
            <a:r>
              <a:rPr lang="en-US" altLang="zh-CN" sz="1600" dirty="0">
                <a:solidFill>
                  <a:srgbClr val="FF0000"/>
                </a:solidFill>
              </a:rPr>
              <a:t>input</a:t>
            </a:r>
            <a:r>
              <a:rPr lang="zh-CN" altLang="en-US" sz="1600" dirty="0">
                <a:solidFill>
                  <a:srgbClr val="FF0000"/>
                </a:solidFill>
              </a:rPr>
              <a:t>中</a:t>
            </a:r>
            <a:endParaRPr kumimoji="1" lang="ja-JP" altLang="en-US" sz="1600" dirty="0">
              <a:solidFill>
                <a:srgbClr val="FF0000"/>
              </a:solidFill>
            </a:endParaRPr>
          </a:p>
        </p:txBody>
      </p:sp>
      <p:sp>
        <p:nvSpPr>
          <p:cNvPr id="14" name="正方形/長方形 13"/>
          <p:cNvSpPr/>
          <p:nvPr/>
        </p:nvSpPr>
        <p:spPr>
          <a:xfrm>
            <a:off x="3120420" y="4880580"/>
            <a:ext cx="50405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p:cNvSpPr txBox="1"/>
          <p:nvPr/>
        </p:nvSpPr>
        <p:spPr>
          <a:xfrm>
            <a:off x="3342791" y="5168612"/>
            <a:ext cx="4973606" cy="307777"/>
          </a:xfrm>
          <a:prstGeom prst="rect">
            <a:avLst/>
          </a:prstGeom>
          <a:noFill/>
        </p:spPr>
        <p:txBody>
          <a:bodyPr wrap="none" rtlCol="0">
            <a:spAutoFit/>
          </a:bodyPr>
          <a:lstStyle/>
          <a:p>
            <a:r>
              <a:rPr kumimoji="1" lang="zh-CN" altLang="en-US" sz="1400" dirty="0">
                <a:solidFill>
                  <a:srgbClr val="FF0000"/>
                </a:solidFill>
              </a:rPr>
              <a:t>这个数值是</a:t>
            </a:r>
            <a:r>
              <a:rPr lang="en-US" altLang="ja-JP" sz="1400" dirty="0">
                <a:solidFill>
                  <a:srgbClr val="FF0000"/>
                </a:solidFill>
              </a:rPr>
              <a:t>Bitcoin address of the intended recipient of the funds</a:t>
            </a:r>
            <a:endParaRPr kumimoji="1" lang="ja-JP" altLang="en-US" sz="1400" dirty="0">
              <a:solidFill>
                <a:srgbClr val="FF0000"/>
              </a:solidFill>
            </a:endParaRPr>
          </a:p>
        </p:txBody>
      </p:sp>
      <p:pic>
        <p:nvPicPr>
          <p:cNvPr id="5127"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640" y="6660232"/>
            <a:ext cx="5904656" cy="64038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6" name="テキスト ボックス 15"/>
          <p:cNvSpPr txBox="1"/>
          <p:nvPr/>
        </p:nvSpPr>
        <p:spPr>
          <a:xfrm>
            <a:off x="186484" y="5868144"/>
            <a:ext cx="6023444" cy="923330"/>
          </a:xfrm>
          <a:prstGeom prst="rect">
            <a:avLst/>
          </a:prstGeom>
          <a:noFill/>
        </p:spPr>
        <p:txBody>
          <a:bodyPr wrap="none" rtlCol="0">
            <a:spAutoFit/>
          </a:bodyPr>
          <a:lstStyle/>
          <a:p>
            <a:r>
              <a:rPr kumimoji="1" lang="en-US" altLang="ja-JP" dirty="0"/>
              <a:t>e.g. 2</a:t>
            </a:r>
            <a:r>
              <a:rPr kumimoji="1" lang="zh-CN" altLang="en-US" dirty="0"/>
              <a:t>，</a:t>
            </a:r>
            <a:endParaRPr kumimoji="1" lang="en-US" altLang="zh-CN" dirty="0"/>
          </a:p>
          <a:p>
            <a:r>
              <a:rPr lang="zh-CN" altLang="en-US" dirty="0"/>
              <a:t>比如以前有</a:t>
            </a:r>
            <a:r>
              <a:rPr lang="en-US" altLang="zh-CN" dirty="0"/>
              <a:t>transaction</a:t>
            </a:r>
            <a:r>
              <a:rPr lang="zh-CN" altLang="en-US" dirty="0"/>
              <a:t>给我</a:t>
            </a:r>
            <a:r>
              <a:rPr lang="en-US" altLang="zh-CN" dirty="0"/>
              <a:t>0.2 BTC</a:t>
            </a:r>
            <a:r>
              <a:rPr lang="zh-CN" altLang="en-US" dirty="0"/>
              <a:t>，我想给</a:t>
            </a:r>
            <a:r>
              <a:rPr lang="en-US" altLang="zh-CN" dirty="0"/>
              <a:t>Alice 0.15 BTC</a:t>
            </a:r>
            <a:r>
              <a:rPr lang="zh-CN" altLang="en-US" dirty="0"/>
              <a:t>。</a:t>
            </a:r>
            <a:endParaRPr lang="en-US" altLang="zh-CN" dirty="0"/>
          </a:p>
          <a:p>
            <a:r>
              <a:rPr kumimoji="1" lang="zh-CN" altLang="en-US" dirty="0"/>
              <a:t>我可以送给</a:t>
            </a:r>
            <a:r>
              <a:rPr kumimoji="1" lang="en-US" altLang="zh-CN" dirty="0"/>
              <a:t>Alice 0.15 BTC</a:t>
            </a:r>
            <a:r>
              <a:rPr lang="en-US" altLang="zh-CN" dirty="0"/>
              <a:t>,</a:t>
            </a:r>
            <a:r>
              <a:rPr lang="zh-CN" altLang="en-US" dirty="0"/>
              <a:t>然后送给自己</a:t>
            </a:r>
            <a:r>
              <a:rPr lang="en-US" altLang="zh-CN" dirty="0"/>
              <a:t>0.5 BTC</a:t>
            </a:r>
            <a:endParaRPr kumimoji="1" lang="en-US" altLang="zh-CN" dirty="0"/>
          </a:p>
        </p:txBody>
      </p:sp>
      <p:sp>
        <p:nvSpPr>
          <p:cNvPr id="17" name="正方形/長方形 16"/>
          <p:cNvSpPr/>
          <p:nvPr/>
        </p:nvSpPr>
        <p:spPr>
          <a:xfrm>
            <a:off x="3950780" y="8748464"/>
            <a:ext cx="3757628" cy="646331"/>
          </a:xfrm>
          <a:prstGeom prst="rect">
            <a:avLst/>
          </a:prstGeom>
        </p:spPr>
        <p:txBody>
          <a:bodyPr wrap="square">
            <a:spAutoFit/>
          </a:bodyPr>
          <a:lstStyle/>
          <a:p>
            <a:pPr fontAlgn="base"/>
            <a:r>
              <a:rPr lang="en-US" altLang="ja-JP" sz="1200" dirty="0">
                <a:solidFill>
                  <a:srgbClr val="FF0000"/>
                </a:solidFill>
              </a:rPr>
              <a:t>Lines 7 through 19 define a list of the inputs to the transaction. Each corresponds to an output from a previous Bitcoin transaction.</a:t>
            </a:r>
          </a:p>
        </p:txBody>
      </p:sp>
      <p:sp>
        <p:nvSpPr>
          <p:cNvPr id="18" name="右中かっこ 17"/>
          <p:cNvSpPr/>
          <p:nvPr/>
        </p:nvSpPr>
        <p:spPr>
          <a:xfrm>
            <a:off x="3372448" y="8604448"/>
            <a:ext cx="578332" cy="3024336"/>
          </a:xfrm>
          <a:prstGeom prst="rightBrace">
            <a:avLst>
              <a:gd name="adj1" fmla="val 9121"/>
              <a:gd name="adj2" fmla="val 15374"/>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9" name="テキスト ボックス 18"/>
          <p:cNvSpPr txBox="1"/>
          <p:nvPr/>
        </p:nvSpPr>
        <p:spPr>
          <a:xfrm>
            <a:off x="6922069" y="7564978"/>
            <a:ext cx="7892930" cy="646331"/>
          </a:xfrm>
          <a:prstGeom prst="rect">
            <a:avLst/>
          </a:prstGeom>
          <a:noFill/>
        </p:spPr>
        <p:txBody>
          <a:bodyPr wrap="none" rtlCol="0">
            <a:spAutoFit/>
          </a:bodyPr>
          <a:lstStyle/>
          <a:p>
            <a:r>
              <a:rPr kumimoji="1" lang="en-US" altLang="zh-CN" dirty="0" err="1"/>
              <a:t>ToDo</a:t>
            </a:r>
            <a:r>
              <a:rPr kumimoji="1" lang="en-US" altLang="zh-CN" dirty="0"/>
              <a:t> </a:t>
            </a:r>
            <a:r>
              <a:rPr kumimoji="1" lang="zh-CN" altLang="en-US" dirty="0"/>
              <a:t>我的理解是一个</a:t>
            </a:r>
            <a:r>
              <a:rPr lang="zh-CN" altLang="en-US" dirty="0"/>
              <a:t>钱包</a:t>
            </a:r>
            <a:r>
              <a:rPr kumimoji="1" lang="zh-CN" altLang="en-US" dirty="0"/>
              <a:t>只有一对</a:t>
            </a:r>
            <a:r>
              <a:rPr kumimoji="1" lang="en-US" altLang="zh-CN" dirty="0"/>
              <a:t>Pub/</a:t>
            </a:r>
            <a:r>
              <a:rPr kumimoji="1" lang="en-US" altLang="zh-CN" dirty="0" err="1"/>
              <a:t>Priv</a:t>
            </a:r>
            <a:r>
              <a:rPr kumimoji="1" lang="en-US" altLang="zh-CN" dirty="0"/>
              <a:t> key</a:t>
            </a:r>
            <a:r>
              <a:rPr kumimoji="1" lang="zh-CN" altLang="en-US" dirty="0"/>
              <a:t>，但为什么能有那么多地址？</a:t>
            </a:r>
            <a:endParaRPr kumimoji="1" lang="en-US" altLang="zh-CN" dirty="0"/>
          </a:p>
          <a:p>
            <a:r>
              <a:rPr lang="zh-CN" altLang="en-US"/>
              <a:t>一个地址可以重复用么？</a:t>
            </a:r>
            <a:endParaRPr kumimoji="1" lang="ja-JP" altLang="en-US" dirty="0"/>
          </a:p>
        </p:txBody>
      </p:sp>
    </p:spTree>
    <p:extLst>
      <p:ext uri="{BB962C8B-B14F-4D97-AF65-F5344CB8AC3E}">
        <p14:creationId xmlns:p14="http://schemas.microsoft.com/office/powerpoint/2010/main" val="392163393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4A5C2DDE-5199-4DBB-ACD3-E82644E46320}"/>
              </a:ext>
            </a:extLst>
          </p:cNvPr>
          <p:cNvSpPr txBox="1"/>
          <p:nvPr/>
        </p:nvSpPr>
        <p:spPr>
          <a:xfrm>
            <a:off x="0" y="-36512"/>
            <a:ext cx="6858000" cy="7017306"/>
          </a:xfrm>
          <a:prstGeom prst="rect">
            <a:avLst/>
          </a:prstGeom>
          <a:noFill/>
        </p:spPr>
        <p:txBody>
          <a:bodyPr wrap="square" rtlCol="0">
            <a:spAutoFit/>
          </a:bodyPr>
          <a:lstStyle/>
          <a:p>
            <a:r>
              <a:rPr lang="en-US" dirty="0"/>
              <a:t>Something about </a:t>
            </a:r>
            <a:r>
              <a:rPr lang="en-US" b="1" dirty="0">
                <a:solidFill>
                  <a:srgbClr val="FF0000"/>
                </a:solidFill>
              </a:rPr>
              <a:t>finance</a:t>
            </a:r>
            <a:r>
              <a:rPr lang="en-US" dirty="0"/>
              <a:t>,</a:t>
            </a:r>
          </a:p>
          <a:p>
            <a:pPr marL="285750" indent="-285750">
              <a:buFont typeface="Arial" panose="020B0604020202020204" pitchFamily="34" charset="0"/>
              <a:buChar char="•"/>
            </a:pPr>
            <a:r>
              <a:rPr lang="en-US" b="1" dirty="0">
                <a:solidFill>
                  <a:srgbClr val="FF0000"/>
                </a:solidFill>
              </a:rPr>
              <a:t>FICC</a:t>
            </a:r>
            <a:r>
              <a:rPr lang="en-US" dirty="0"/>
              <a:t> (Fixed Income Currencies and Commodities): </a:t>
            </a:r>
            <a:r>
              <a:rPr lang="zh-CN" altLang="en-US" dirty="0"/>
              <a:t>更大的范畴是</a:t>
            </a:r>
            <a:r>
              <a:rPr lang="en-US" altLang="zh-CN" dirty="0"/>
              <a:t>Fixed</a:t>
            </a:r>
            <a:r>
              <a:rPr lang="zh-CN" altLang="en-US" dirty="0"/>
              <a:t> </a:t>
            </a:r>
            <a:r>
              <a:rPr lang="en-US" altLang="zh-CN" dirty="0"/>
              <a:t>Income securities</a:t>
            </a:r>
            <a:r>
              <a:rPr lang="zh-CN" altLang="en-US" dirty="0"/>
              <a:t>，比如说</a:t>
            </a:r>
            <a:r>
              <a:rPr lang="en-US" altLang="zh-CN" dirty="0"/>
              <a:t>bonds</a:t>
            </a:r>
            <a:r>
              <a:rPr lang="zh-CN" altLang="en-US" dirty="0"/>
              <a:t>。</a:t>
            </a:r>
            <a:r>
              <a:rPr lang="en-US" altLang="zh-CN" dirty="0"/>
              <a:t>A bond is an investment product that is issued by corporate and governmental entities to raise capital to finance and expand their operations and projects. The borrower, or issuer, promises to pay interest, called the coupon, on an annual or semi-annual basis until a set date. The issuer returns the principal amount, also called the face or par value, to the investor on the maturity date.</a:t>
            </a:r>
          </a:p>
          <a:p>
            <a:pPr marL="285750" indent="-285750">
              <a:buFont typeface="Arial" panose="020B0604020202020204" pitchFamily="34" charset="0"/>
              <a:buChar char="•"/>
            </a:pPr>
            <a:r>
              <a:rPr lang="en-US" altLang="zh-CN" dirty="0"/>
              <a:t>Underlying: </a:t>
            </a:r>
            <a:r>
              <a:rPr lang="zh-CN" altLang="en-US" dirty="0"/>
              <a:t>在股票而言，就是当前该股票股价；更加广义而言，就是影响一个</a:t>
            </a:r>
            <a:r>
              <a:rPr lang="en-US" altLang="zh-CN" dirty="0"/>
              <a:t>financial asset</a:t>
            </a:r>
            <a:r>
              <a:rPr lang="zh-CN" altLang="en-US" dirty="0"/>
              <a:t>价值的因素</a:t>
            </a:r>
            <a:endParaRPr lang="en-US" altLang="zh-CN" dirty="0"/>
          </a:p>
          <a:p>
            <a:pPr marL="285750" indent="-285750">
              <a:buFont typeface="Arial" panose="020B0604020202020204" pitchFamily="34" charset="0"/>
              <a:buChar char="•"/>
            </a:pPr>
            <a:r>
              <a:rPr lang="en-US" altLang="zh-CN" b="1" dirty="0">
                <a:solidFill>
                  <a:srgbClr val="FF0000"/>
                </a:solidFill>
              </a:rPr>
              <a:t>Asset</a:t>
            </a:r>
            <a:r>
              <a:rPr lang="en-US" altLang="zh-CN" dirty="0"/>
              <a:t> vs. </a:t>
            </a:r>
            <a:r>
              <a:rPr lang="en-US" altLang="zh-CN" b="1" dirty="0">
                <a:solidFill>
                  <a:srgbClr val="FF0000"/>
                </a:solidFill>
              </a:rPr>
              <a:t>derivatives</a:t>
            </a:r>
            <a:r>
              <a:rPr lang="en-US" altLang="zh-CN" dirty="0"/>
              <a:t>: </a:t>
            </a:r>
            <a:r>
              <a:rPr lang="zh-CN" altLang="en-US" dirty="0"/>
              <a:t>正常股票买卖是</a:t>
            </a:r>
            <a:r>
              <a:rPr lang="en-US" altLang="zh-CN" dirty="0"/>
              <a:t>asset</a:t>
            </a:r>
            <a:r>
              <a:rPr lang="zh-CN" altLang="en-US" dirty="0"/>
              <a:t>，</a:t>
            </a:r>
            <a:r>
              <a:rPr lang="en-US" altLang="zh-CN" dirty="0"/>
              <a:t>derivatives</a:t>
            </a:r>
            <a:r>
              <a:rPr lang="zh-CN" altLang="en-US" dirty="0"/>
              <a:t>是指某些基于</a:t>
            </a:r>
            <a:r>
              <a:rPr lang="en-US" altLang="zh-CN" dirty="0"/>
              <a:t>asset</a:t>
            </a:r>
            <a:r>
              <a:rPr lang="zh-CN" altLang="en-US" dirty="0"/>
              <a:t>的买卖，比如</a:t>
            </a:r>
            <a:r>
              <a:rPr lang="en-US" altLang="zh-CN" dirty="0"/>
              <a:t>future contract</a:t>
            </a:r>
            <a:r>
              <a:rPr lang="zh-CN" altLang="en-US" dirty="0"/>
              <a:t>。比如一个人</a:t>
            </a:r>
            <a:r>
              <a:rPr lang="en-US" altLang="zh-CN" dirty="0"/>
              <a:t>A</a:t>
            </a:r>
            <a:r>
              <a:rPr lang="zh-CN" altLang="en-US" dirty="0"/>
              <a:t>有</a:t>
            </a:r>
            <a:r>
              <a:rPr lang="en-US" altLang="zh-CN" dirty="0"/>
              <a:t>100</a:t>
            </a:r>
            <a:r>
              <a:rPr lang="zh-CN" altLang="en-US" dirty="0"/>
              <a:t>股</a:t>
            </a:r>
            <a:r>
              <a:rPr lang="en-US" altLang="zh-CN" dirty="0"/>
              <a:t>Pana</a:t>
            </a:r>
            <a:r>
              <a:rPr lang="zh-CN" altLang="en-US" dirty="0"/>
              <a:t>的股票，现在价钱</a:t>
            </a:r>
            <a:r>
              <a:rPr lang="en-US" altLang="zh-CN" dirty="0"/>
              <a:t>100</a:t>
            </a:r>
            <a:r>
              <a:rPr lang="zh-CN" altLang="en-US" dirty="0"/>
              <a:t>元每股；</a:t>
            </a:r>
            <a:r>
              <a:rPr lang="en-US" altLang="zh-CN" dirty="0"/>
              <a:t>A</a:t>
            </a:r>
            <a:r>
              <a:rPr lang="zh-CN" altLang="en-US" dirty="0"/>
              <a:t>害怕</a:t>
            </a:r>
            <a:r>
              <a:rPr lang="en-US" altLang="zh-CN" dirty="0"/>
              <a:t>Pana</a:t>
            </a:r>
            <a:r>
              <a:rPr lang="zh-CN" altLang="en-US" dirty="0"/>
              <a:t>股票会跌，但有一个人</a:t>
            </a:r>
            <a:r>
              <a:rPr lang="en-US" altLang="zh-CN" dirty="0"/>
              <a:t>B</a:t>
            </a:r>
            <a:r>
              <a:rPr lang="zh-CN" altLang="en-US" dirty="0"/>
              <a:t>觉得</a:t>
            </a:r>
            <a:r>
              <a:rPr lang="en-US" altLang="zh-CN" dirty="0"/>
              <a:t>Pana</a:t>
            </a:r>
            <a:r>
              <a:rPr lang="zh-CN" altLang="en-US" dirty="0"/>
              <a:t>股票会涨；</a:t>
            </a:r>
            <a:r>
              <a:rPr lang="en-US" altLang="zh-CN" dirty="0"/>
              <a:t>A</a:t>
            </a:r>
            <a:r>
              <a:rPr lang="zh-CN" altLang="en-US" dirty="0"/>
              <a:t>和</a:t>
            </a:r>
            <a:r>
              <a:rPr lang="en-US" altLang="zh-CN" dirty="0"/>
              <a:t>B</a:t>
            </a:r>
            <a:r>
              <a:rPr lang="zh-CN" altLang="en-US" dirty="0"/>
              <a:t>可以结成一个</a:t>
            </a:r>
            <a:r>
              <a:rPr lang="en-US" altLang="zh-CN" dirty="0"/>
              <a:t>future contract</a:t>
            </a:r>
            <a:r>
              <a:rPr lang="zh-CN" altLang="en-US" dirty="0"/>
              <a:t>，约定一年后，不管</a:t>
            </a:r>
            <a:r>
              <a:rPr lang="en-US" altLang="zh-CN" dirty="0"/>
              <a:t>Pana</a:t>
            </a:r>
            <a:r>
              <a:rPr lang="zh-CN" altLang="en-US" dirty="0"/>
              <a:t>股票会怎么变动，</a:t>
            </a:r>
            <a:r>
              <a:rPr lang="en-US" altLang="zh-CN" dirty="0"/>
              <a:t>B</a:t>
            </a:r>
            <a:r>
              <a:rPr lang="zh-CN" altLang="en-US" dirty="0"/>
              <a:t>都会以每股</a:t>
            </a:r>
            <a:r>
              <a:rPr lang="en-US" altLang="zh-CN" dirty="0"/>
              <a:t>105</a:t>
            </a:r>
            <a:r>
              <a:rPr lang="zh-CN" altLang="en-US" dirty="0"/>
              <a:t>元的价钱从</a:t>
            </a:r>
            <a:r>
              <a:rPr lang="en-US" altLang="zh-CN" dirty="0"/>
              <a:t>A</a:t>
            </a:r>
            <a:r>
              <a:rPr lang="zh-CN" altLang="en-US" dirty="0"/>
              <a:t>买走全部股票；这样的话比如一年后</a:t>
            </a:r>
            <a:r>
              <a:rPr lang="en-US" altLang="zh-CN" dirty="0"/>
              <a:t>Pana</a:t>
            </a:r>
            <a:r>
              <a:rPr lang="zh-CN" altLang="en-US" dirty="0"/>
              <a:t>股票涨到</a:t>
            </a:r>
            <a:r>
              <a:rPr lang="en-US" altLang="zh-CN" dirty="0"/>
              <a:t>120</a:t>
            </a:r>
            <a:r>
              <a:rPr lang="zh-CN" altLang="en-US" dirty="0"/>
              <a:t>元，</a:t>
            </a:r>
            <a:r>
              <a:rPr lang="en-US" altLang="zh-CN" dirty="0"/>
              <a:t>B</a:t>
            </a:r>
            <a:r>
              <a:rPr lang="zh-CN" altLang="en-US" dirty="0"/>
              <a:t>就可以以很低的价钱买走</a:t>
            </a:r>
            <a:r>
              <a:rPr lang="en-US" altLang="zh-CN" dirty="0"/>
              <a:t>A</a:t>
            </a:r>
            <a:r>
              <a:rPr lang="zh-CN" altLang="en-US" dirty="0"/>
              <a:t>的股票。</a:t>
            </a:r>
            <a:endParaRPr lang="en-US" altLang="zh-CN" dirty="0"/>
          </a:p>
          <a:p>
            <a:pPr marL="285750" indent="-285750">
              <a:buFont typeface="Arial" panose="020B0604020202020204" pitchFamily="34" charset="0"/>
              <a:buChar char="•"/>
            </a:pPr>
            <a:r>
              <a:rPr lang="en-US" altLang="zh-CN" b="1" dirty="0">
                <a:solidFill>
                  <a:srgbClr val="FF0000"/>
                </a:solidFill>
              </a:rPr>
              <a:t>Synthetic</a:t>
            </a:r>
            <a:r>
              <a:rPr lang="en-US" altLang="zh-CN" dirty="0"/>
              <a:t>:</a:t>
            </a:r>
            <a:r>
              <a:rPr lang="ja-JP" altLang="en-US" dirty="0"/>
              <a:t> </a:t>
            </a:r>
            <a:r>
              <a:rPr lang="en-US" altLang="ja-JP" dirty="0"/>
              <a:t>?</a:t>
            </a:r>
            <a:endParaRPr lang="en-US" altLang="zh-CN" dirty="0"/>
          </a:p>
          <a:p>
            <a:pPr marL="285750" indent="-285750">
              <a:buFont typeface="Arial" panose="020B0604020202020204" pitchFamily="34" charset="0"/>
              <a:buChar char="•"/>
            </a:pPr>
            <a:r>
              <a:rPr lang="en-US" altLang="zh-CN" b="1" dirty="0">
                <a:solidFill>
                  <a:srgbClr val="FF0000"/>
                </a:solidFill>
              </a:rPr>
              <a:t>Financial instrument</a:t>
            </a:r>
            <a:r>
              <a:rPr lang="en-US" altLang="zh-CN" dirty="0"/>
              <a:t>: cash, equity</a:t>
            </a:r>
            <a:r>
              <a:rPr lang="zh-CN" altLang="en-US" dirty="0"/>
              <a:t>等</a:t>
            </a:r>
            <a:endParaRPr lang="en-US" altLang="zh-CN" dirty="0"/>
          </a:p>
          <a:p>
            <a:pPr marL="285750" indent="-285750">
              <a:buFont typeface="Arial" panose="020B0604020202020204" pitchFamily="34" charset="0"/>
              <a:buChar char="•"/>
            </a:pPr>
            <a:r>
              <a:rPr lang="en-US" altLang="zh-CN" b="1" dirty="0">
                <a:solidFill>
                  <a:srgbClr val="FF0000"/>
                </a:solidFill>
              </a:rPr>
              <a:t>Appreciate</a:t>
            </a:r>
            <a:r>
              <a:rPr lang="en-US" altLang="zh-CN" dirty="0"/>
              <a:t>: finance</a:t>
            </a:r>
            <a:r>
              <a:rPr lang="zh-CN" altLang="en-US" dirty="0"/>
              <a:t>用语，表示价格涨了，比如股价涨了</a:t>
            </a:r>
            <a:endParaRPr lang="en-US" altLang="zh-CN" dirty="0"/>
          </a:p>
          <a:p>
            <a:pPr marL="285750" indent="-285750">
              <a:buFont typeface="Arial" panose="020B0604020202020204" pitchFamily="34" charset="0"/>
              <a:buChar char="•"/>
            </a:pPr>
            <a:r>
              <a:rPr lang="en-US" altLang="zh-CN" b="1" dirty="0">
                <a:solidFill>
                  <a:srgbClr val="FF0000"/>
                </a:solidFill>
              </a:rPr>
              <a:t>Depreciate</a:t>
            </a:r>
            <a:r>
              <a:rPr lang="en-US" altLang="zh-CN" dirty="0"/>
              <a:t>: </a:t>
            </a:r>
            <a:r>
              <a:rPr lang="zh-CN" altLang="en-US" dirty="0"/>
              <a:t>股价跌了</a:t>
            </a:r>
            <a:endParaRPr lang="en-US" altLang="zh-CN" dirty="0"/>
          </a:p>
          <a:p>
            <a:pPr marL="285750" indent="-285750">
              <a:buFont typeface="Arial" panose="020B0604020202020204" pitchFamily="34" charset="0"/>
              <a:buChar char="•"/>
            </a:pPr>
            <a:r>
              <a:rPr lang="en-US" altLang="zh-CN" b="1" dirty="0">
                <a:solidFill>
                  <a:srgbClr val="FF0000"/>
                </a:solidFill>
              </a:rPr>
              <a:t>OTC</a:t>
            </a:r>
            <a:r>
              <a:rPr lang="en-US" altLang="zh-CN" dirty="0"/>
              <a:t>: Over the Counter, </a:t>
            </a:r>
            <a:r>
              <a:rPr lang="zh-CN" altLang="en-US" dirty="0"/>
              <a:t>有些小公司没有被列在</a:t>
            </a:r>
            <a:r>
              <a:rPr lang="en-US" altLang="zh-CN" dirty="0"/>
              <a:t>NYSE</a:t>
            </a:r>
            <a:r>
              <a:rPr lang="zh-CN" altLang="en-US" dirty="0"/>
              <a:t>等大</a:t>
            </a:r>
            <a:r>
              <a:rPr lang="en-US" altLang="zh-CN" dirty="0"/>
              <a:t>index</a:t>
            </a:r>
            <a:r>
              <a:rPr lang="zh-CN" altLang="en-US" dirty="0"/>
              <a:t>上，</a:t>
            </a:r>
            <a:r>
              <a:rPr lang="en-US" altLang="zh-CN" dirty="0"/>
              <a:t>OTC</a:t>
            </a:r>
            <a:r>
              <a:rPr lang="zh-CN" altLang="en-US" dirty="0"/>
              <a:t>为这些小公司提供股票交易平台</a:t>
            </a:r>
            <a:r>
              <a:rPr lang="en-US" altLang="zh-CN" dirty="0"/>
              <a:t>; </a:t>
            </a:r>
            <a:r>
              <a:rPr lang="zh-CN" altLang="en-US" dirty="0"/>
              <a:t>非处方药也是</a:t>
            </a:r>
            <a:r>
              <a:rPr lang="en-US" altLang="zh-CN" dirty="0"/>
              <a:t>OTC</a:t>
            </a:r>
            <a:r>
              <a:rPr lang="zh-CN" altLang="en-US" dirty="0"/>
              <a:t>，不用大夫开，直接可以买</a:t>
            </a:r>
            <a:endParaRPr lang="en-US" altLang="zh-CN" dirty="0"/>
          </a:p>
        </p:txBody>
      </p:sp>
      <p:pic>
        <p:nvPicPr>
          <p:cNvPr id="5122" name="Picture 2" descr="Image resul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72906" y="29667"/>
            <a:ext cx="9782175" cy="6010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71459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35ADB68E-7353-4A93-92CD-48A8E03CDD21}"/>
              </a:ext>
            </a:extLst>
          </p:cNvPr>
          <p:cNvSpPr txBox="1"/>
          <p:nvPr/>
        </p:nvSpPr>
        <p:spPr>
          <a:xfrm>
            <a:off x="0" y="0"/>
            <a:ext cx="4351384" cy="369332"/>
          </a:xfrm>
          <a:prstGeom prst="rect">
            <a:avLst/>
          </a:prstGeom>
          <a:noFill/>
        </p:spPr>
        <p:txBody>
          <a:bodyPr wrap="none" rtlCol="0">
            <a:spAutoFit/>
          </a:bodyPr>
          <a:lstStyle/>
          <a:p>
            <a:r>
              <a:rPr lang="en-US" altLang="zh-CN" dirty="0" err="1"/>
              <a:t>ToDo</a:t>
            </a:r>
            <a:r>
              <a:rPr lang="en-US" altLang="zh-CN" dirty="0"/>
              <a:t>: </a:t>
            </a:r>
            <a:r>
              <a:rPr lang="en-US" b="1" dirty="0">
                <a:solidFill>
                  <a:srgbClr val="FF0000"/>
                </a:solidFill>
              </a:rPr>
              <a:t>Object Oriented Design</a:t>
            </a:r>
            <a:r>
              <a:rPr lang="zh-CN" altLang="en-US" b="1" dirty="0">
                <a:solidFill>
                  <a:srgbClr val="FF0000"/>
                </a:solidFill>
              </a:rPr>
              <a:t>的宗旨</a:t>
            </a:r>
            <a:r>
              <a:rPr lang="zh-CN" altLang="en-US" dirty="0"/>
              <a:t>是啥？</a:t>
            </a:r>
            <a:endParaRPr lang="en-US" dirty="0"/>
          </a:p>
        </p:txBody>
      </p:sp>
      <p:sp>
        <p:nvSpPr>
          <p:cNvPr id="3" name="TextBox 2">
            <a:extLst>
              <a:ext uri="{FF2B5EF4-FFF2-40B4-BE49-F238E27FC236}">
                <a16:creationId xmlns:a16="http://schemas.microsoft.com/office/drawing/2014/main" xmlns="" id="{6DB7266F-00B3-4747-82A7-22405105D33E}"/>
              </a:ext>
            </a:extLst>
          </p:cNvPr>
          <p:cNvSpPr txBox="1"/>
          <p:nvPr/>
        </p:nvSpPr>
        <p:spPr>
          <a:xfrm>
            <a:off x="0" y="4355976"/>
            <a:ext cx="5478231" cy="923330"/>
          </a:xfrm>
          <a:prstGeom prst="rect">
            <a:avLst/>
          </a:prstGeom>
          <a:noFill/>
        </p:spPr>
        <p:txBody>
          <a:bodyPr wrap="none" rtlCol="0">
            <a:spAutoFit/>
          </a:bodyPr>
          <a:lstStyle/>
          <a:p>
            <a:r>
              <a:rPr lang="en-US" b="1" dirty="0">
                <a:solidFill>
                  <a:srgbClr val="FF0000"/>
                </a:solidFill>
              </a:rPr>
              <a:t>GPG</a:t>
            </a:r>
            <a:r>
              <a:rPr lang="en-US" dirty="0"/>
              <a:t> (</a:t>
            </a:r>
            <a:r>
              <a:rPr lang="en-US" b="1" dirty="0">
                <a:solidFill>
                  <a:srgbClr val="FF0000"/>
                </a:solidFill>
              </a:rPr>
              <a:t>GNU Privacy Guard</a:t>
            </a:r>
            <a:r>
              <a:rPr lang="en-US" dirty="0"/>
              <a:t> (also </a:t>
            </a:r>
            <a:r>
              <a:rPr lang="en-US" b="1" dirty="0" err="1">
                <a:solidFill>
                  <a:srgbClr val="FF0000"/>
                </a:solidFill>
              </a:rPr>
              <a:t>GnuPG</a:t>
            </a:r>
            <a:r>
              <a:rPr lang="en-US" dirty="0"/>
              <a:t> )</a:t>
            </a:r>
          </a:p>
          <a:p>
            <a:r>
              <a:rPr lang="zh-CN" altLang="en-US" dirty="0"/>
              <a:t>首先，了解</a:t>
            </a:r>
            <a:r>
              <a:rPr lang="en-US" altLang="zh-CN" dirty="0"/>
              <a:t>PGP</a:t>
            </a:r>
            <a:r>
              <a:rPr lang="zh-CN" altLang="en-US" dirty="0"/>
              <a:t>是</a:t>
            </a:r>
            <a:r>
              <a:rPr lang="en-US" altLang="zh-CN" dirty="0"/>
              <a:t>pretty good privacy</a:t>
            </a:r>
            <a:r>
              <a:rPr lang="zh-CN" altLang="en-US" dirty="0"/>
              <a:t>，是一个</a:t>
            </a:r>
            <a:r>
              <a:rPr lang="en-US" altLang="zh-CN" dirty="0"/>
              <a:t>protocol</a:t>
            </a:r>
          </a:p>
          <a:p>
            <a:r>
              <a:rPr lang="zh-CN" altLang="en-US" dirty="0"/>
              <a:t>然后</a:t>
            </a:r>
            <a:r>
              <a:rPr lang="en-US" altLang="zh-CN" dirty="0" err="1"/>
              <a:t>OpenPGP</a:t>
            </a:r>
            <a:r>
              <a:rPr lang="zh-CN" altLang="en-US" dirty="0"/>
              <a:t>和</a:t>
            </a:r>
            <a:r>
              <a:rPr lang="en-US" altLang="zh-CN" dirty="0" err="1"/>
              <a:t>GnuPG</a:t>
            </a:r>
            <a:r>
              <a:rPr lang="zh-CN" altLang="en-US" dirty="0"/>
              <a:t>是</a:t>
            </a:r>
            <a:r>
              <a:rPr lang="en-US" altLang="zh-CN" dirty="0"/>
              <a:t>PGP</a:t>
            </a:r>
            <a:r>
              <a:rPr lang="zh-CN" altLang="en-US" dirty="0"/>
              <a:t>的实装，免费</a:t>
            </a:r>
            <a:r>
              <a:rPr lang="en-US" altLang="zh-CN" dirty="0"/>
              <a:t>software</a:t>
            </a:r>
            <a:endParaRPr lang="en-US" dirty="0"/>
          </a:p>
        </p:txBody>
      </p:sp>
      <p:sp>
        <p:nvSpPr>
          <p:cNvPr id="4" name="TextBox 3">
            <a:extLst>
              <a:ext uri="{FF2B5EF4-FFF2-40B4-BE49-F238E27FC236}">
                <a16:creationId xmlns:a16="http://schemas.microsoft.com/office/drawing/2014/main" xmlns="" id="{DF3EE2A8-4DC3-45EE-B0C1-EBCDBDD81AA3}"/>
              </a:ext>
            </a:extLst>
          </p:cNvPr>
          <p:cNvSpPr txBox="1"/>
          <p:nvPr/>
        </p:nvSpPr>
        <p:spPr>
          <a:xfrm>
            <a:off x="-196" y="6156176"/>
            <a:ext cx="2085827" cy="369332"/>
          </a:xfrm>
          <a:prstGeom prst="rect">
            <a:avLst/>
          </a:prstGeom>
          <a:noFill/>
        </p:spPr>
        <p:txBody>
          <a:bodyPr wrap="none" rtlCol="0">
            <a:spAutoFit/>
          </a:bodyPr>
          <a:lstStyle/>
          <a:p>
            <a:r>
              <a:rPr lang="en-US" b="1" dirty="0">
                <a:solidFill>
                  <a:srgbClr val="FF0000"/>
                </a:solidFill>
              </a:rPr>
              <a:t>UX</a:t>
            </a:r>
            <a:r>
              <a:rPr lang="en-US" dirty="0"/>
              <a:t>: User Experience</a:t>
            </a:r>
          </a:p>
        </p:txBody>
      </p:sp>
    </p:spTree>
    <p:extLst>
      <p:ext uri="{BB962C8B-B14F-4D97-AF65-F5344CB8AC3E}">
        <p14:creationId xmlns:p14="http://schemas.microsoft.com/office/powerpoint/2010/main" val="14151478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323528"/>
            <a:ext cx="4510466"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one memory address contains </a:t>
            </a:r>
            <a:r>
              <a:rPr kumimoji="1" lang="en-US" altLang="ja-JP" dirty="0">
                <a:solidFill>
                  <a:srgbClr val="FF0000"/>
                </a:solidFill>
              </a:rPr>
              <a:t>8 bits (0x</a:t>
            </a:r>
            <a:r>
              <a:rPr lang="en-US" altLang="ja-JP" dirty="0">
                <a:solidFill>
                  <a:srgbClr val="FF0000"/>
                </a:solidFill>
              </a:rPr>
              <a:t>XX</a:t>
            </a:r>
            <a:r>
              <a:rPr kumimoji="1" lang="en-US" altLang="ja-JP" dirty="0">
                <a:solidFill>
                  <a:srgbClr val="FF0000"/>
                </a:solidFill>
              </a:rPr>
              <a:t>)</a:t>
            </a:r>
            <a:endParaRPr kumimoji="1" lang="ja-JP" altLang="en-US" dirty="0">
              <a:solidFill>
                <a:srgbClr val="FF0000"/>
              </a:solidFill>
            </a:endParaRPr>
          </a:p>
        </p:txBody>
      </p:sp>
      <p:sp>
        <p:nvSpPr>
          <p:cNvPr id="3" name="テキスト ボックス 2"/>
          <p:cNvSpPr txBox="1"/>
          <p:nvPr/>
        </p:nvSpPr>
        <p:spPr>
          <a:xfrm>
            <a:off x="-706644" y="1043608"/>
            <a:ext cx="8867492" cy="1477328"/>
          </a:xfrm>
          <a:prstGeom prst="rect">
            <a:avLst/>
          </a:prstGeom>
          <a:solidFill>
            <a:schemeClr val="bg1">
              <a:lumMod val="85000"/>
            </a:schemeClr>
          </a:solidFill>
        </p:spPr>
        <p:txBody>
          <a:bodyPr wrap="none" rtlCol="0">
            <a:spAutoFit/>
          </a:bodyPr>
          <a:lstStyle/>
          <a:p>
            <a:pPr marL="285750" indent="-285750">
              <a:buFont typeface="Arial" panose="020B0604020202020204" pitchFamily="34" charset="0"/>
              <a:buChar char="•"/>
            </a:pPr>
            <a:r>
              <a:rPr kumimoji="1" lang="en-US" altLang="ja-JP" dirty="0"/>
              <a:t>SHA256</a:t>
            </a:r>
          </a:p>
          <a:p>
            <a:pPr marL="742950" lvl="1" indent="-285750">
              <a:buFont typeface="Arial" panose="020B0604020202020204" pitchFamily="34" charset="0"/>
              <a:buChar char="•"/>
            </a:pPr>
            <a:r>
              <a:rPr lang="en-US" altLang="ja-JP" dirty="0"/>
              <a:t>secure hash algorithm</a:t>
            </a:r>
          </a:p>
          <a:p>
            <a:pPr marL="742950" lvl="1" indent="-285750">
              <a:buFont typeface="Arial" panose="020B0604020202020204" pitchFamily="34" charset="0"/>
              <a:buChar char="•"/>
            </a:pPr>
            <a:r>
              <a:rPr kumimoji="1" lang="en-US" altLang="ja-JP" dirty="0"/>
              <a:t>example of output</a:t>
            </a:r>
          </a:p>
          <a:p>
            <a:pPr marL="1200150" lvl="2" indent="-285750">
              <a:buFont typeface="Arial" panose="020B0604020202020204" pitchFamily="34" charset="0"/>
              <a:buChar char="•"/>
            </a:pPr>
            <a:r>
              <a:rPr lang="en-US" altLang="ja-JP" dirty="0"/>
              <a:t>0x </a:t>
            </a:r>
            <a:r>
              <a:rPr lang="en-US" altLang="ja-JP" dirty="0">
                <a:solidFill>
                  <a:srgbClr val="FF0000"/>
                </a:solidFill>
              </a:rPr>
              <a:t>e3b0c44298fc1c149afbf4c8996fb92427ae41e4649b934ca495991b7852b855</a:t>
            </a:r>
          </a:p>
          <a:p>
            <a:pPr marL="1200150" lvl="2" indent="-285750">
              <a:buFont typeface="Arial" panose="020B0604020202020204" pitchFamily="34" charset="0"/>
              <a:buChar char="•"/>
            </a:pPr>
            <a:r>
              <a:rPr kumimoji="1" lang="en-US" altLang="ja-JP" dirty="0">
                <a:solidFill>
                  <a:srgbClr val="FF0000"/>
                </a:solidFill>
              </a:rPr>
              <a:t>256 bit = 32 byte = 64 hexadecimal</a:t>
            </a:r>
            <a:endParaRPr kumimoji="1" lang="ja-JP" altLang="en-US" dirty="0">
              <a:solidFill>
                <a:srgbClr val="FF0000"/>
              </a:solidFill>
            </a:endParaRPr>
          </a:p>
        </p:txBody>
      </p:sp>
      <p:sp>
        <p:nvSpPr>
          <p:cNvPr id="4" name="テキスト ボックス 3"/>
          <p:cNvSpPr txBox="1"/>
          <p:nvPr/>
        </p:nvSpPr>
        <p:spPr>
          <a:xfrm>
            <a:off x="-32146" y="2843808"/>
            <a:ext cx="3634649"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DCM = TCU</a:t>
            </a:r>
          </a:p>
          <a:p>
            <a:pPr marL="742950" lvl="1" indent="-285750">
              <a:buFont typeface="Arial" panose="020B0604020202020204" pitchFamily="34" charset="0"/>
              <a:buChar char="•"/>
            </a:pPr>
            <a:r>
              <a:rPr lang="en-US" altLang="ja-JP" dirty="0"/>
              <a:t>data communication module</a:t>
            </a:r>
          </a:p>
        </p:txBody>
      </p:sp>
      <p:sp>
        <p:nvSpPr>
          <p:cNvPr id="5" name="テキスト ボックス 4"/>
          <p:cNvSpPr txBox="1"/>
          <p:nvPr/>
        </p:nvSpPr>
        <p:spPr>
          <a:xfrm>
            <a:off x="-57546" y="3509161"/>
            <a:ext cx="4196020" cy="535531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our main customers</a:t>
            </a:r>
          </a:p>
          <a:p>
            <a:pPr marL="742950" lvl="1" indent="-285750">
              <a:buFont typeface="Arial" panose="020B0604020202020204" pitchFamily="34" charset="0"/>
              <a:buChar char="•"/>
            </a:pPr>
            <a:r>
              <a:rPr lang="en-US" altLang="ja-JP" dirty="0"/>
              <a:t>japan</a:t>
            </a:r>
          </a:p>
          <a:p>
            <a:pPr marL="1200150" lvl="2" indent="-285750">
              <a:buFont typeface="Arial" panose="020B0604020202020204" pitchFamily="34" charset="0"/>
              <a:buChar char="•"/>
            </a:pPr>
            <a:r>
              <a:rPr kumimoji="1" lang="ja-JP" altLang="en-US" dirty="0"/>
              <a:t>トヨタ</a:t>
            </a:r>
            <a:endParaRPr kumimoji="1" lang="en-US" altLang="ja-JP" dirty="0"/>
          </a:p>
          <a:p>
            <a:pPr marL="1200150" lvl="2" indent="-285750">
              <a:buFont typeface="Arial" panose="020B0604020202020204" pitchFamily="34" charset="0"/>
              <a:buChar char="•"/>
            </a:pPr>
            <a:r>
              <a:rPr lang="ja-JP" altLang="en-US" dirty="0"/>
              <a:t>日産</a:t>
            </a:r>
            <a:endParaRPr lang="en-US" altLang="ja-JP" dirty="0"/>
          </a:p>
          <a:p>
            <a:pPr marL="1200150" lvl="2" indent="-285750">
              <a:buFont typeface="Arial" panose="020B0604020202020204" pitchFamily="34" charset="0"/>
              <a:buChar char="•"/>
            </a:pPr>
            <a:r>
              <a:rPr lang="ja-JP" altLang="en-US" dirty="0"/>
              <a:t>ホンダ</a:t>
            </a:r>
            <a:endParaRPr lang="en-US" altLang="ja-JP" dirty="0"/>
          </a:p>
          <a:p>
            <a:pPr marL="1200150" lvl="2" indent="-285750">
              <a:buFont typeface="Arial" panose="020B0604020202020204" pitchFamily="34" charset="0"/>
              <a:buChar char="•"/>
            </a:pPr>
            <a:r>
              <a:rPr lang="ja-JP" altLang="en-US" dirty="0"/>
              <a:t>マツダ</a:t>
            </a:r>
            <a:endParaRPr lang="en-US" altLang="ja-JP" dirty="0"/>
          </a:p>
          <a:p>
            <a:pPr marL="1200150" lvl="2" indent="-285750">
              <a:buFont typeface="Arial" panose="020B0604020202020204" pitchFamily="34" charset="0"/>
              <a:buChar char="•"/>
            </a:pPr>
            <a:r>
              <a:rPr lang="ja-JP" altLang="en-US" dirty="0"/>
              <a:t>いすゞ</a:t>
            </a:r>
            <a:endParaRPr lang="en-US" altLang="ja-JP" dirty="0"/>
          </a:p>
          <a:p>
            <a:pPr marL="1200150" lvl="2" indent="-285750">
              <a:buFont typeface="Arial" panose="020B0604020202020204" pitchFamily="34" charset="0"/>
              <a:buChar char="•"/>
            </a:pPr>
            <a:r>
              <a:rPr lang="ja-JP" altLang="en-US" dirty="0"/>
              <a:t>富士重工？</a:t>
            </a:r>
            <a:endParaRPr lang="en-US" altLang="ja-JP" dirty="0"/>
          </a:p>
          <a:p>
            <a:pPr marL="742950" lvl="1" indent="-285750">
              <a:buFont typeface="Arial" panose="020B0604020202020204" pitchFamily="34" charset="0"/>
              <a:buChar char="•"/>
            </a:pPr>
            <a:r>
              <a:rPr lang="en-US" altLang="ja-JP" dirty="0"/>
              <a:t>developed</a:t>
            </a:r>
          </a:p>
          <a:p>
            <a:pPr marL="1200150" lvl="2" indent="-285750">
              <a:buFont typeface="Arial" panose="020B0604020202020204" pitchFamily="34" charset="0"/>
              <a:buChar char="•"/>
            </a:pPr>
            <a:r>
              <a:rPr lang="en-US" altLang="ja-JP" dirty="0"/>
              <a:t>FCA: fiat </a:t>
            </a:r>
            <a:r>
              <a:rPr lang="en-US" altLang="ja-JP" dirty="0" err="1"/>
              <a:t>chrysler</a:t>
            </a:r>
            <a:r>
              <a:rPr lang="en-US" altLang="ja-JP" dirty="0"/>
              <a:t> automobiles</a:t>
            </a:r>
          </a:p>
          <a:p>
            <a:pPr marL="1200150" lvl="2" indent="-285750">
              <a:buFont typeface="Arial" panose="020B0604020202020204" pitchFamily="34" charset="0"/>
              <a:buChar char="•"/>
            </a:pPr>
            <a:r>
              <a:rPr lang="en-US" altLang="ja-JP" dirty="0"/>
              <a:t>PSA: </a:t>
            </a:r>
            <a:r>
              <a:rPr lang="ja-JP" altLang="en-US" dirty="0"/>
              <a:t>標致、雪鉄竜</a:t>
            </a:r>
            <a:endParaRPr lang="en-US" altLang="ja-JP" dirty="0"/>
          </a:p>
          <a:p>
            <a:pPr marL="1200150" lvl="2" indent="-285750">
              <a:buFont typeface="Arial" panose="020B0604020202020204" pitchFamily="34" charset="0"/>
              <a:buChar char="•"/>
            </a:pPr>
            <a:r>
              <a:rPr lang="en-US" altLang="ja-JP" dirty="0"/>
              <a:t>Renault</a:t>
            </a:r>
          </a:p>
          <a:p>
            <a:pPr marL="1200150" lvl="2" indent="-285750">
              <a:buFont typeface="Arial" panose="020B0604020202020204" pitchFamily="34" charset="0"/>
              <a:buChar char="•"/>
            </a:pPr>
            <a:r>
              <a:rPr lang="en-US" altLang="ja-JP" dirty="0"/>
              <a:t>Ford</a:t>
            </a:r>
          </a:p>
          <a:p>
            <a:pPr marL="1200150" lvl="2" indent="-285750">
              <a:buFont typeface="Arial" panose="020B0604020202020204" pitchFamily="34" charset="0"/>
              <a:buChar char="•"/>
            </a:pPr>
            <a:r>
              <a:rPr lang="en-US" altLang="ja-JP" dirty="0"/>
              <a:t>JRL</a:t>
            </a:r>
          </a:p>
          <a:p>
            <a:pPr marL="1200150" lvl="2" indent="-285750">
              <a:buFont typeface="Arial" panose="020B0604020202020204" pitchFamily="34" charset="0"/>
              <a:buChar char="•"/>
            </a:pPr>
            <a:r>
              <a:rPr lang="en-US" altLang="ja-JP" dirty="0"/>
              <a:t>Daimler</a:t>
            </a:r>
          </a:p>
          <a:p>
            <a:pPr marL="742950" lvl="1" indent="-285750">
              <a:buFont typeface="Arial" panose="020B0604020202020204" pitchFamily="34" charset="0"/>
              <a:buChar char="•"/>
            </a:pPr>
            <a:r>
              <a:rPr lang="en-US" altLang="ja-JP" dirty="0"/>
              <a:t>developing</a:t>
            </a:r>
          </a:p>
          <a:p>
            <a:pPr marL="1200150" lvl="2" indent="-285750">
              <a:buFont typeface="Arial" panose="020B0604020202020204" pitchFamily="34" charset="0"/>
              <a:buChar char="•"/>
            </a:pPr>
            <a:r>
              <a:rPr lang="ja-JP" altLang="en-US" dirty="0"/>
              <a:t>東風日産</a:t>
            </a:r>
            <a:endParaRPr lang="en-US" altLang="ja-JP" dirty="0"/>
          </a:p>
          <a:p>
            <a:pPr marL="1200150" lvl="2" indent="-285750">
              <a:buFont typeface="Arial" panose="020B0604020202020204" pitchFamily="34" charset="0"/>
              <a:buChar char="•"/>
            </a:pPr>
            <a:r>
              <a:rPr lang="ja-JP" altLang="en-US" dirty="0"/>
              <a:t>マルチスズキ</a:t>
            </a:r>
            <a:r>
              <a:rPr lang="en-US" altLang="ja-JP" dirty="0"/>
              <a:t>(India)</a:t>
            </a:r>
          </a:p>
          <a:p>
            <a:pPr marL="1200150" lvl="2" indent="-285750">
              <a:buFont typeface="Arial" panose="020B0604020202020204" pitchFamily="34" charset="0"/>
              <a:buChar char="•"/>
            </a:pPr>
            <a:r>
              <a:rPr lang="ja-JP" altLang="en-US" dirty="0"/>
              <a:t>タイホンダ</a:t>
            </a:r>
            <a:endParaRPr lang="en-US" altLang="ja-JP" dirty="0"/>
          </a:p>
        </p:txBody>
      </p:sp>
    </p:spTree>
    <p:extLst>
      <p:ext uri="{BB962C8B-B14F-4D97-AF65-F5344CB8AC3E}">
        <p14:creationId xmlns:p14="http://schemas.microsoft.com/office/powerpoint/2010/main" val="38020591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755576"/>
            <a:ext cx="6858000" cy="3139321"/>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about Panasonic team server</a:t>
            </a:r>
          </a:p>
          <a:p>
            <a:pPr marL="742950" lvl="1" indent="-285750">
              <a:buFont typeface="Arial" panose="020B0604020202020204" pitchFamily="34" charset="0"/>
              <a:buChar char="•"/>
            </a:pPr>
            <a:r>
              <a:rPr kumimoji="1" lang="en-US" altLang="ja-JP" dirty="0"/>
              <a:t>jp0190sw00001</a:t>
            </a:r>
            <a:r>
              <a:rPr kumimoji="1" lang="ja-JP" altLang="en-US" dirty="0"/>
              <a:t>の</a:t>
            </a:r>
            <a:endParaRPr lang="en-US" altLang="ja-JP" dirty="0"/>
          </a:p>
          <a:p>
            <a:pPr marL="1200150" lvl="2" indent="-285750">
              <a:buFont typeface="Arial" panose="020B0604020202020204" pitchFamily="34" charset="0"/>
              <a:buChar char="•"/>
            </a:pPr>
            <a:r>
              <a:rPr kumimoji="1" lang="en-US" altLang="ja-JP" dirty="0"/>
              <a:t>disk2</a:t>
            </a:r>
          </a:p>
          <a:p>
            <a:pPr marL="1657350" lvl="3" indent="-285750">
              <a:buFont typeface="Arial" panose="020B0604020202020204" pitchFamily="34" charset="0"/>
              <a:buChar char="•"/>
            </a:pPr>
            <a:r>
              <a:rPr lang="en-US" altLang="ja-JP" dirty="0"/>
              <a:t>GSDC</a:t>
            </a:r>
            <a:r>
              <a:rPr lang="ja-JP" altLang="en-US" dirty="0"/>
              <a:t>の</a:t>
            </a:r>
            <a:r>
              <a:rPr lang="en-US" altLang="ja-JP" dirty="0"/>
              <a:t>folder</a:t>
            </a:r>
          </a:p>
          <a:p>
            <a:pPr marL="1200150" lvl="2" indent="-285750">
              <a:buFont typeface="Arial" panose="020B0604020202020204" pitchFamily="34" charset="0"/>
              <a:buChar char="•"/>
            </a:pPr>
            <a:r>
              <a:rPr kumimoji="1" lang="en-US" altLang="ja-JP" dirty="0"/>
              <a:t>disk3</a:t>
            </a:r>
          </a:p>
          <a:p>
            <a:pPr marL="1657350" lvl="3" indent="-285750">
              <a:buFont typeface="Arial" panose="020B0604020202020204" pitchFamily="34" charset="0"/>
              <a:buChar char="•"/>
            </a:pPr>
            <a:r>
              <a:rPr lang="en-US" altLang="ja-JP" dirty="0"/>
              <a:t>project details</a:t>
            </a:r>
          </a:p>
          <a:p>
            <a:pPr marL="2114550" lvl="4" indent="-285750">
              <a:buFont typeface="Arial" panose="020B0604020202020204" pitchFamily="34" charset="0"/>
              <a:buChar char="•"/>
            </a:pPr>
            <a:r>
              <a:rPr kumimoji="1" lang="en-US" altLang="ja-JP" dirty="0"/>
              <a:t>CAN filter</a:t>
            </a:r>
          </a:p>
          <a:p>
            <a:pPr marL="2114550" lvl="4" indent="-285750">
              <a:buFont typeface="Arial" panose="020B0604020202020204" pitchFamily="34" charset="0"/>
              <a:buChar char="•"/>
            </a:pPr>
            <a:r>
              <a:rPr lang="en-US" altLang="ja-JP" dirty="0"/>
              <a:t>SST</a:t>
            </a:r>
          </a:p>
          <a:p>
            <a:pPr marL="2114550" lvl="4" indent="-285750">
              <a:buFont typeface="Arial" panose="020B0604020202020204" pitchFamily="34" charset="0"/>
              <a:buChar char="•"/>
            </a:pPr>
            <a:r>
              <a:rPr kumimoji="1" lang="en-US" altLang="ja-JP" dirty="0"/>
              <a:t>security gateway (GW)</a:t>
            </a:r>
          </a:p>
          <a:p>
            <a:pPr marL="1200150" lvl="2" indent="-285750">
              <a:buFont typeface="Arial" panose="020B0604020202020204" pitchFamily="34" charset="0"/>
              <a:buChar char="•"/>
            </a:pPr>
            <a:r>
              <a:rPr lang="en-US" altLang="ja-JP" dirty="0"/>
              <a:t>disk5</a:t>
            </a:r>
          </a:p>
          <a:p>
            <a:pPr marL="1657350" lvl="3" indent="-285750">
              <a:buFont typeface="Arial" panose="020B0604020202020204" pitchFamily="34" charset="0"/>
              <a:buChar char="•"/>
            </a:pPr>
            <a:r>
              <a:rPr kumimoji="1" lang="en-US" altLang="ja-JP" dirty="0"/>
              <a:t>18MY</a:t>
            </a:r>
            <a:r>
              <a:rPr kumimoji="1" lang="ja-JP" altLang="en-US" dirty="0"/>
              <a:t>の</a:t>
            </a:r>
            <a:r>
              <a:rPr kumimoji="1" lang="en-US" altLang="ja-JP" dirty="0"/>
              <a:t>folder</a:t>
            </a:r>
            <a:endParaRPr kumimoji="1" lang="ja-JP" altLang="en-US" dirty="0"/>
          </a:p>
        </p:txBody>
      </p:sp>
      <p:sp>
        <p:nvSpPr>
          <p:cNvPr id="3" name="正方形/長方形 2"/>
          <p:cNvSpPr/>
          <p:nvPr/>
        </p:nvSpPr>
        <p:spPr>
          <a:xfrm>
            <a:off x="0" y="4110335"/>
            <a:ext cx="6858000" cy="646331"/>
          </a:xfrm>
          <a:prstGeom prst="rect">
            <a:avLst/>
          </a:prstGeom>
        </p:spPr>
        <p:txBody>
          <a:bodyPr wrap="square">
            <a:spAutoFit/>
          </a:bodyPr>
          <a:lstStyle/>
          <a:p>
            <a:pPr marL="285750" indent="-285750">
              <a:buFont typeface="Arial" panose="020B0604020202020204" pitchFamily="34" charset="0"/>
              <a:buChar char="•"/>
            </a:pPr>
            <a:r>
              <a:rPr lang="ja-JP" altLang="en-US" dirty="0"/>
              <a:t>松下にはコミュニケーション・プログラム（通称</a:t>
            </a:r>
            <a:r>
              <a:rPr lang="ja-JP" altLang="en-US" dirty="0">
                <a:solidFill>
                  <a:srgbClr val="FF0000"/>
                </a:solidFill>
              </a:rPr>
              <a:t>コミプロ</a:t>
            </a:r>
            <a:r>
              <a:rPr lang="ja-JP" altLang="en-US" dirty="0"/>
              <a:t>）っていうものがあります。</a:t>
            </a:r>
          </a:p>
        </p:txBody>
      </p:sp>
      <p:sp>
        <p:nvSpPr>
          <p:cNvPr id="4" name="テキスト ボックス 3"/>
          <p:cNvSpPr txBox="1"/>
          <p:nvPr/>
        </p:nvSpPr>
        <p:spPr>
          <a:xfrm>
            <a:off x="0" y="5940152"/>
            <a:ext cx="9594742" cy="5355312"/>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jazz team server (</a:t>
            </a:r>
            <a:r>
              <a:rPr kumimoji="1" lang="en-US" altLang="ja-JP" b="1" dirty="0">
                <a:solidFill>
                  <a:srgbClr val="FF0000"/>
                </a:solidFill>
              </a:rPr>
              <a:t>RTC</a:t>
            </a:r>
            <a:r>
              <a:rPr kumimoji="1" lang="en-US" altLang="ja-JP" dirty="0"/>
              <a:t>)</a:t>
            </a:r>
          </a:p>
          <a:p>
            <a:pPr marL="742950" lvl="1" indent="-285750">
              <a:buFont typeface="Arial" panose="020B0604020202020204" pitchFamily="34" charset="0"/>
              <a:buChar char="•"/>
            </a:pPr>
            <a:r>
              <a:rPr kumimoji="1" lang="en-US" altLang="ja-JP" dirty="0"/>
              <a:t>glclm.car.panasonic.com/</a:t>
            </a:r>
            <a:r>
              <a:rPr kumimoji="1" lang="en-US" altLang="ja-JP" dirty="0" err="1"/>
              <a:t>ccm</a:t>
            </a:r>
            <a:r>
              <a:rPr kumimoji="1" lang="en-US" altLang="ja-JP" dirty="0"/>
              <a:t>/</a:t>
            </a:r>
          </a:p>
          <a:p>
            <a:pPr marL="1200150" lvl="2" indent="-285750">
              <a:buFont typeface="Arial" panose="020B0604020202020204" pitchFamily="34" charset="0"/>
              <a:buChar char="•"/>
            </a:pPr>
            <a:r>
              <a:rPr lang="en-US" altLang="ja-JP" dirty="0"/>
              <a:t>only accessible on </a:t>
            </a:r>
            <a:r>
              <a:rPr lang="en-US" altLang="ja-JP" dirty="0" err="1"/>
              <a:t>linux</a:t>
            </a:r>
            <a:r>
              <a:rPr lang="en-US" altLang="ja-JP" dirty="0"/>
              <a:t>?</a:t>
            </a:r>
          </a:p>
          <a:p>
            <a:pPr marL="742950" lvl="1" indent="-285750">
              <a:buFont typeface="Arial" panose="020B0604020202020204" pitchFamily="34" charset="0"/>
              <a:buChar char="•"/>
            </a:pPr>
            <a:r>
              <a:rPr kumimoji="1" lang="en-US" altLang="ja-JP" dirty="0"/>
              <a:t>ID: </a:t>
            </a:r>
            <a:r>
              <a:rPr kumimoji="1" lang="en-US" altLang="ja-JP" dirty="0" err="1"/>
              <a:t>chen.feiyu</a:t>
            </a:r>
            <a:endParaRPr kumimoji="1" lang="en-US" altLang="ja-JP" dirty="0"/>
          </a:p>
          <a:p>
            <a:pPr marL="742950" lvl="1" indent="-285750">
              <a:buFont typeface="Arial" panose="020B0604020202020204" pitchFamily="34" charset="0"/>
              <a:buChar char="•"/>
            </a:pPr>
            <a:r>
              <a:rPr lang="en-US" altLang="ja-JP" dirty="0" err="1"/>
              <a:t>pwd</a:t>
            </a:r>
            <a:r>
              <a:rPr lang="en-US" altLang="ja-JP" dirty="0"/>
              <a:t>: chen1111</a:t>
            </a:r>
          </a:p>
          <a:p>
            <a:pPr marL="742950" lvl="1" indent="-285750">
              <a:buFont typeface="Arial" panose="020B0604020202020204" pitchFamily="34" charset="0"/>
              <a:buChar char="•"/>
            </a:pPr>
            <a:endParaRPr kumimoji="1" lang="en-US" altLang="ja-JP" dirty="0"/>
          </a:p>
          <a:p>
            <a:pPr marL="742950" lvl="1" indent="-285750">
              <a:buFont typeface="Arial" panose="020B0604020202020204" pitchFamily="34" charset="0"/>
              <a:buChar char="•"/>
            </a:pPr>
            <a:r>
              <a:rPr lang="en-US" altLang="ja-JP" dirty="0"/>
              <a:t>need to change “host” file to access RTC server!!!</a:t>
            </a:r>
          </a:p>
          <a:p>
            <a:pPr marL="1200150" lvl="2" indent="-285750" algn="ctr">
              <a:buFont typeface="Arial" panose="020B0604020202020204" pitchFamily="34" charset="0"/>
              <a:buChar char="•"/>
            </a:pPr>
            <a:r>
              <a:rPr kumimoji="1" lang="en-US" altLang="ja-JP" dirty="0"/>
              <a:t>c:/windows/system32/drivers/etc/host</a:t>
            </a:r>
          </a:p>
          <a:p>
            <a:r>
              <a:rPr lang="en-US" altLang="ja-JP" b="1" dirty="0"/>
              <a:t>** A hosts file must be configured in following procedure when you access RTC for the first time **</a:t>
            </a:r>
            <a:endParaRPr lang="ja-JP" altLang="ja-JP" b="1" dirty="0"/>
          </a:p>
          <a:p>
            <a:r>
              <a:rPr lang="en-US" altLang="ja-JP" b="1" dirty="0"/>
              <a:t>----------------------------------------</a:t>
            </a:r>
            <a:endParaRPr lang="ja-JP" altLang="ja-JP" b="1" dirty="0"/>
          </a:p>
          <a:p>
            <a:r>
              <a:rPr lang="en-US" altLang="ja-JP" b="1" dirty="0"/>
              <a:t>1. Start text editor by administrative right.</a:t>
            </a:r>
            <a:endParaRPr lang="ja-JP" altLang="ja-JP" b="1" dirty="0"/>
          </a:p>
          <a:p>
            <a:r>
              <a:rPr lang="en-US" altLang="ja-JP" b="1" dirty="0"/>
              <a:t>    e.g.  Right click from the menu with "Run as administrator(A)"</a:t>
            </a:r>
            <a:endParaRPr lang="ja-JP" altLang="ja-JP" b="1" dirty="0"/>
          </a:p>
          <a:p>
            <a:r>
              <a:rPr lang="en-US" altLang="ja-JP" b="1" dirty="0"/>
              <a:t> </a:t>
            </a:r>
            <a:endParaRPr lang="ja-JP" altLang="ja-JP" b="1" dirty="0"/>
          </a:p>
          <a:p>
            <a:r>
              <a:rPr lang="en-US" altLang="ja-JP" b="1" dirty="0"/>
              <a:t>2. Open the hosts file of Windows</a:t>
            </a:r>
            <a:endParaRPr lang="ja-JP" altLang="ja-JP" b="1" dirty="0"/>
          </a:p>
          <a:p>
            <a:r>
              <a:rPr lang="en-US" altLang="ja-JP" b="1" dirty="0"/>
              <a:t>     e.g.  Path for hosts file is "c:\windows\system32\drivers\etc\hosts" (For Windows7)</a:t>
            </a:r>
            <a:endParaRPr lang="ja-JP" altLang="ja-JP" b="1" dirty="0"/>
          </a:p>
          <a:p>
            <a:r>
              <a:rPr lang="en-US" altLang="ja-JP" b="1" dirty="0"/>
              <a:t> </a:t>
            </a:r>
            <a:endParaRPr lang="ja-JP" altLang="ja-JP" b="1" dirty="0"/>
          </a:p>
          <a:p>
            <a:r>
              <a:rPr lang="en-US" altLang="ja-JP" b="1" dirty="0"/>
              <a:t>3. Save file after adding following line to the hosts file.</a:t>
            </a:r>
            <a:endParaRPr lang="ja-JP" altLang="ja-JP" b="1" dirty="0"/>
          </a:p>
          <a:p>
            <a:r>
              <a:rPr lang="en-US" altLang="ja-JP" b="1" dirty="0"/>
              <a:t>      10.181.164.26    glclm.car.panasonic.com #RTC Server</a:t>
            </a:r>
            <a:endParaRPr lang="ja-JP" altLang="ja-JP" b="1" dirty="0"/>
          </a:p>
          <a:p>
            <a:pPr marL="1200150" lvl="2" indent="-285750" algn="ctr">
              <a:buFont typeface="Arial" panose="020B0604020202020204" pitchFamily="34" charset="0"/>
              <a:buChar char="•"/>
            </a:pPr>
            <a:endParaRPr lang="en-US" altLang="ja-JP" dirty="0"/>
          </a:p>
        </p:txBody>
      </p:sp>
      <p:sp>
        <p:nvSpPr>
          <p:cNvPr id="5" name="テキスト ボックス 4"/>
          <p:cNvSpPr txBox="1"/>
          <p:nvPr/>
        </p:nvSpPr>
        <p:spPr>
          <a:xfrm>
            <a:off x="-5743240" y="5148064"/>
            <a:ext cx="5713872" cy="1477328"/>
          </a:xfrm>
          <a:prstGeom prst="rect">
            <a:avLst/>
          </a:prstGeom>
          <a:solidFill>
            <a:schemeClr val="bg1"/>
          </a:solidFill>
        </p:spPr>
        <p:txBody>
          <a:bodyPr wrap="none" rtlCol="0">
            <a:spAutoFit/>
          </a:bodyPr>
          <a:lstStyle/>
          <a:p>
            <a:r>
              <a:rPr kumimoji="1" lang="en-US" altLang="ja-JP" dirty="0" err="1"/>
              <a:t>gerrit</a:t>
            </a:r>
            <a:endParaRPr lang="en-US" altLang="ja-JP" dirty="0"/>
          </a:p>
          <a:p>
            <a:r>
              <a:rPr kumimoji="1" lang="en-US" altLang="ja-JP" dirty="0">
                <a:hlinkClick r:id="rId2"/>
              </a:rPr>
              <a:t>https://sakura-gerrit1.glgit.car.jp.panasonic.com/</a:t>
            </a:r>
            <a:endParaRPr kumimoji="1" lang="en-US" altLang="ja-JP" dirty="0"/>
          </a:p>
          <a:p>
            <a:r>
              <a:rPr lang="en-US" altLang="ja-JP" dirty="0">
                <a:hlinkClick r:id="rId2"/>
              </a:rPr>
              <a:t>https://sakura-gerrit1.glgit.car.jp.panasonic.com/</a:t>
            </a:r>
            <a:r>
              <a:rPr lang="en-US" altLang="ja-JP" dirty="0"/>
              <a:t>#/settings</a:t>
            </a:r>
          </a:p>
          <a:p>
            <a:r>
              <a:rPr kumimoji="1" lang="en-US" altLang="ja-JP" dirty="0"/>
              <a:t>account: </a:t>
            </a:r>
            <a:r>
              <a:rPr kumimoji="1" lang="en-US" altLang="ja-JP" dirty="0" err="1"/>
              <a:t>chen.feiyu</a:t>
            </a:r>
            <a:r>
              <a:rPr lang="en-US" altLang="ja-JP" dirty="0"/>
              <a:t> (ID&amp;PW)</a:t>
            </a:r>
          </a:p>
          <a:p>
            <a:r>
              <a:rPr lang="en-US" altLang="ja-JP" dirty="0"/>
              <a:t>key generation refers to 18MY</a:t>
            </a:r>
            <a:r>
              <a:rPr lang="ja-JP" altLang="en-US" dirty="0"/>
              <a:t>　環境立ち上げ</a:t>
            </a:r>
            <a:endParaRPr kumimoji="1" lang="en-US" altLang="ja-JP" dirty="0"/>
          </a:p>
        </p:txBody>
      </p:sp>
      <p:sp>
        <p:nvSpPr>
          <p:cNvPr id="6" name="正方形/長方形 5"/>
          <p:cNvSpPr/>
          <p:nvPr/>
        </p:nvSpPr>
        <p:spPr>
          <a:xfrm>
            <a:off x="4221088" y="5364088"/>
            <a:ext cx="6882904" cy="2031325"/>
          </a:xfrm>
          <a:prstGeom prst="rect">
            <a:avLst/>
          </a:prstGeom>
          <a:solidFill>
            <a:schemeClr val="bg2"/>
          </a:solidFill>
        </p:spPr>
        <p:txBody>
          <a:bodyPr wrap="square">
            <a:spAutoFit/>
          </a:bodyPr>
          <a:lstStyle/>
          <a:p>
            <a:r>
              <a:rPr lang="en-US" altLang="ja-JP" b="1" dirty="0">
                <a:solidFill>
                  <a:srgbClr val="FF0000"/>
                </a:solidFill>
              </a:rPr>
              <a:t>(RTC)</a:t>
            </a:r>
            <a:r>
              <a:rPr lang="en-US" altLang="ja-JP" b="1" dirty="0"/>
              <a:t>Rational Team Concert</a:t>
            </a:r>
            <a:r>
              <a:rPr lang="en-US" altLang="ja-JP" dirty="0"/>
              <a:t> is a software development team collaboration tool developed by the Rational Software brand of IBM, who first released it in 2008. The software is available in both client versions and a Web version. It provides a collaborative environment that software development teams use to manage all aspects of their work—such as plans, tasks, revision control, build management, and reports.</a:t>
            </a:r>
            <a:endParaRPr lang="ja-JP" altLang="en-US" dirty="0"/>
          </a:p>
        </p:txBody>
      </p:sp>
    </p:spTree>
    <p:extLst>
      <p:ext uri="{BB962C8B-B14F-4D97-AF65-F5344CB8AC3E}">
        <p14:creationId xmlns:p14="http://schemas.microsoft.com/office/powerpoint/2010/main" val="42567696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0" cy="8125301"/>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a:solidFill>
                  <a:srgbClr val="FF0000"/>
                </a:solidFill>
              </a:rPr>
              <a:t>画像</a:t>
            </a:r>
            <a:endParaRPr kumimoji="1" lang="en-US" altLang="ja-JP" dirty="0">
              <a:solidFill>
                <a:srgbClr val="FF0000"/>
              </a:solidFill>
            </a:endParaRPr>
          </a:p>
          <a:p>
            <a:pPr marL="742950" lvl="1" indent="-285750">
              <a:buFont typeface="Arial" panose="020B0604020202020204" pitchFamily="34" charset="0"/>
              <a:buChar char="•"/>
            </a:pPr>
            <a:r>
              <a:rPr kumimoji="1" lang="en-US" altLang="ja-JP" dirty="0">
                <a:solidFill>
                  <a:srgbClr val="FF0000"/>
                </a:solidFill>
              </a:rPr>
              <a:t>LAPIS</a:t>
            </a:r>
            <a:r>
              <a:rPr kumimoji="1" lang="en-US" altLang="ja-JP" dirty="0"/>
              <a:t>: a company for semiconductor (</a:t>
            </a:r>
            <a:r>
              <a:rPr kumimoji="1" lang="en-US" altLang="ja-JP" dirty="0">
                <a:solidFill>
                  <a:srgbClr val="FF0000"/>
                </a:solidFill>
              </a:rPr>
              <a:t>display</a:t>
            </a:r>
            <a:r>
              <a:rPr kumimoji="1" lang="en-US" altLang="ja-JP" dirty="0"/>
              <a:t> controller in 18MY)</a:t>
            </a:r>
          </a:p>
          <a:p>
            <a:pPr marL="742950" lvl="1" indent="-285750">
              <a:buFont typeface="Arial" panose="020B0604020202020204" pitchFamily="34" charset="0"/>
              <a:buChar char="•"/>
            </a:pPr>
            <a:r>
              <a:rPr lang="en-US" altLang="ja-JP" dirty="0">
                <a:solidFill>
                  <a:srgbClr val="FF0000"/>
                </a:solidFill>
              </a:rPr>
              <a:t>LVDS</a:t>
            </a:r>
            <a:r>
              <a:rPr lang="en-US" altLang="ja-JP" dirty="0"/>
              <a:t>(Low Voltage </a:t>
            </a:r>
            <a:r>
              <a:rPr lang="en-US" altLang="ja-JP" dirty="0" err="1"/>
              <a:t>Differenctial</a:t>
            </a:r>
            <a:r>
              <a:rPr lang="en-US" altLang="ja-JP" dirty="0"/>
              <a:t> Signaling)</a:t>
            </a:r>
            <a:r>
              <a:rPr lang="ja-JP" altLang="en-US" dirty="0"/>
              <a:t>　差動伝送方式のひとつとして 使われており、液晶パネルの</a:t>
            </a:r>
            <a:r>
              <a:rPr lang="ja-JP" altLang="en-US" dirty="0">
                <a:solidFill>
                  <a:srgbClr val="FF0000"/>
                </a:solidFill>
              </a:rPr>
              <a:t>画像データ</a:t>
            </a:r>
            <a:r>
              <a:rPr lang="ja-JP" altLang="en-US" dirty="0"/>
              <a:t>伝送に広く使われています。 </a:t>
            </a:r>
            <a:endParaRPr lang="en-US" altLang="ja-JP" dirty="0"/>
          </a:p>
          <a:p>
            <a:pPr marL="742950" lvl="1" indent="-285750">
              <a:buFont typeface="Arial" panose="020B0604020202020204" pitchFamily="34" charset="0"/>
              <a:buChar char="•"/>
            </a:pPr>
            <a:r>
              <a:rPr lang="en-US" altLang="ja-JP" b="1" dirty="0"/>
              <a:t>Flat Panel Display Link</a:t>
            </a:r>
            <a:r>
              <a:rPr lang="en-US" altLang="ja-JP" dirty="0"/>
              <a:t> (</a:t>
            </a:r>
            <a:r>
              <a:rPr lang="en-US" altLang="ja-JP" b="1" dirty="0"/>
              <a:t>FPD-Link</a:t>
            </a:r>
            <a:r>
              <a:rPr lang="en-US" altLang="ja-JP" dirty="0"/>
              <a:t>) is the original high-speed digital </a:t>
            </a:r>
            <a:r>
              <a:rPr lang="en-US" altLang="ja-JP" dirty="0">
                <a:solidFill>
                  <a:srgbClr val="FF0000"/>
                </a:solidFill>
              </a:rPr>
              <a:t>video</a:t>
            </a:r>
            <a:r>
              <a:rPr lang="en-US" altLang="ja-JP" dirty="0"/>
              <a:t> interface (</a:t>
            </a:r>
            <a:r>
              <a:rPr lang="en-US" altLang="ja-JP" dirty="0">
                <a:solidFill>
                  <a:srgbClr val="FF0000"/>
                </a:solidFill>
              </a:rPr>
              <a:t>FPDL</a:t>
            </a:r>
            <a:r>
              <a:rPr lang="en-US" altLang="ja-JP" dirty="0"/>
              <a:t>)</a:t>
            </a:r>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ja-JP" altLang="en-US" dirty="0"/>
              <a:t>音声</a:t>
            </a:r>
            <a:endParaRPr kumimoji="1" lang="en-US" altLang="ja-JP" dirty="0"/>
          </a:p>
          <a:p>
            <a:pPr marL="742950" lvl="1" indent="-285750">
              <a:buFont typeface="Arial" panose="020B0604020202020204" pitchFamily="34" charset="0"/>
              <a:buChar char="•"/>
            </a:pPr>
            <a:r>
              <a:rPr lang="en-US" altLang="ja-JP" dirty="0"/>
              <a:t>SONY/PHILIPS</a:t>
            </a:r>
            <a:r>
              <a:rPr lang="ja-JP" altLang="en-US" dirty="0"/>
              <a:t>　</a:t>
            </a:r>
            <a:r>
              <a:rPr lang="en-US" altLang="ja-JP" dirty="0"/>
              <a:t>Digital Interface (</a:t>
            </a:r>
            <a:r>
              <a:rPr lang="en-US" altLang="ja-JP" dirty="0">
                <a:solidFill>
                  <a:srgbClr val="FF0000"/>
                </a:solidFill>
              </a:rPr>
              <a:t>SPDIF</a:t>
            </a:r>
            <a:r>
              <a:rPr lang="en-US" altLang="ja-JP" dirty="0"/>
              <a:t>)</a:t>
            </a:r>
            <a:r>
              <a:rPr lang="ja-JP" altLang="en-US" dirty="0"/>
              <a:t>で、名前の通りソニーとフィリップスが決めたインターフェースです。　その後、</a:t>
            </a:r>
            <a:r>
              <a:rPr lang="en-US" altLang="ja-JP" dirty="0"/>
              <a:t>IEC</a:t>
            </a:r>
            <a:r>
              <a:rPr lang="ja-JP" altLang="en-US" dirty="0"/>
              <a:t>により国際標準フォーマットとなり、幾度となく拡張をしてきました。</a:t>
            </a:r>
            <a:endParaRPr lang="en-US" altLang="ja-JP" dirty="0"/>
          </a:p>
          <a:p>
            <a:pPr marL="742950" lvl="1" indent="-285750">
              <a:buFont typeface="Arial" panose="020B0604020202020204" pitchFamily="34" charset="0"/>
              <a:buChar char="•"/>
            </a:pPr>
            <a:r>
              <a:rPr lang="en-US" altLang="ja-JP" dirty="0">
                <a:solidFill>
                  <a:srgbClr val="FF0000"/>
                </a:solidFill>
              </a:rPr>
              <a:t>I2S</a:t>
            </a:r>
            <a:r>
              <a:rPr lang="ja-JP" altLang="en-US" dirty="0"/>
              <a:t>インターフェースはＤ／ＡコンバータＩＣの入力の規格です</a:t>
            </a:r>
            <a:endParaRPr lang="en-US" altLang="ja-JP" dirty="0"/>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b="1" dirty="0">
                <a:solidFill>
                  <a:srgbClr val="FF0000"/>
                </a:solidFill>
              </a:rPr>
              <a:t>I2C</a:t>
            </a:r>
            <a:r>
              <a:rPr lang="ja-JP" altLang="en-US" dirty="0"/>
              <a:t>とは</a:t>
            </a:r>
            <a:r>
              <a:rPr lang="en-US" altLang="ja-JP" dirty="0"/>
              <a:t>Inter-Integrated Circuit </a:t>
            </a:r>
            <a:r>
              <a:rPr lang="ja-JP" altLang="en-US" dirty="0" err="1"/>
              <a:t>、</a:t>
            </a:r>
            <a:r>
              <a:rPr lang="en-US" altLang="ja-JP" dirty="0"/>
              <a:t>Philips</a:t>
            </a:r>
            <a:r>
              <a:rPr lang="ja-JP" altLang="en-US" dirty="0"/>
              <a:t>社の開発した、電子回路におけるシリアル通信方式の一つ。</a:t>
            </a:r>
            <a:endParaRPr lang="en-US" altLang="ja-JP" dirty="0"/>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b="1" dirty="0"/>
              <a:t>Peripheral Component Interconnect</a:t>
            </a:r>
            <a:r>
              <a:rPr lang="en-US" altLang="ja-JP" dirty="0"/>
              <a:t>, </a:t>
            </a:r>
            <a:r>
              <a:rPr lang="en-US" altLang="ja-JP" b="1" dirty="0">
                <a:solidFill>
                  <a:srgbClr val="FF0000"/>
                </a:solidFill>
              </a:rPr>
              <a:t>PCI (Express)</a:t>
            </a:r>
          </a:p>
          <a:p>
            <a:pPr marL="285750" indent="-285750">
              <a:buFont typeface="Arial" panose="020B0604020202020204" pitchFamily="34" charset="0"/>
              <a:buChar char="•"/>
            </a:pPr>
            <a:endParaRPr kumimoji="1" lang="en-US" altLang="ja-JP" b="1" dirty="0">
              <a:solidFill>
                <a:srgbClr val="FF0000"/>
              </a:solidFill>
            </a:endParaRPr>
          </a:p>
          <a:p>
            <a:pPr marL="285750" indent="-285750">
              <a:buFont typeface="Arial" panose="020B0604020202020204" pitchFamily="34" charset="0"/>
              <a:buChar char="•"/>
            </a:pPr>
            <a:r>
              <a:rPr lang="en-US" altLang="ja-JP" dirty="0">
                <a:solidFill>
                  <a:srgbClr val="FF0000"/>
                </a:solidFill>
              </a:rPr>
              <a:t>RF</a:t>
            </a:r>
            <a:r>
              <a:rPr lang="ja-JP" altLang="en-US" dirty="0">
                <a:solidFill>
                  <a:srgbClr val="FF0000"/>
                </a:solidFill>
              </a:rPr>
              <a:t>同軸</a:t>
            </a:r>
            <a:r>
              <a:rPr lang="en-US" altLang="ja-JP" dirty="0">
                <a:solidFill>
                  <a:srgbClr val="FF0000"/>
                </a:solidFill>
              </a:rPr>
              <a:t>: </a:t>
            </a:r>
            <a:r>
              <a:rPr lang="en-US" altLang="ja-JP" b="1" dirty="0"/>
              <a:t>RF/</a:t>
            </a:r>
            <a:r>
              <a:rPr lang="ja-JP" altLang="en-US" b="1" dirty="0"/>
              <a:t>同軸コネクタ</a:t>
            </a:r>
          </a:p>
          <a:p>
            <a:pPr marL="285750" indent="-285750">
              <a:buFont typeface="Arial" panose="020B0604020202020204" pitchFamily="34" charset="0"/>
              <a:buChar char="•"/>
            </a:pPr>
            <a:endParaRPr lang="ja-JP" altLang="en-US" dirty="0"/>
          </a:p>
          <a:p>
            <a:pPr marL="285750" indent="-285750">
              <a:buFont typeface="Arial" panose="020B0604020202020204" pitchFamily="34" charset="0"/>
              <a:buChar char="•"/>
            </a:pPr>
            <a:r>
              <a:rPr kumimoji="1" lang="en-US" altLang="ja-JP" dirty="0"/>
              <a:t>chipset</a:t>
            </a:r>
          </a:p>
          <a:p>
            <a:pPr marL="742950" lvl="1" indent="-285750">
              <a:buFont typeface="Arial" panose="020B0604020202020204" pitchFamily="34" charset="0"/>
              <a:buChar char="•"/>
            </a:pPr>
            <a:r>
              <a:rPr lang="en-US" altLang="ja-JP" dirty="0">
                <a:solidFill>
                  <a:srgbClr val="FF0000"/>
                </a:solidFill>
              </a:rPr>
              <a:t>Qualcomm</a:t>
            </a:r>
            <a:r>
              <a:rPr lang="en-US" altLang="ja-JP" dirty="0"/>
              <a:t> Snapdragon 602A </a:t>
            </a:r>
            <a:r>
              <a:rPr lang="ja-JP" altLang="en-US" dirty="0"/>
              <a:t>車用處理器 </a:t>
            </a:r>
            <a:r>
              <a:rPr lang="en-US" altLang="ja-JP" dirty="0"/>
              <a:t>– 18MY</a:t>
            </a:r>
          </a:p>
          <a:p>
            <a:pPr marL="742950" lvl="1"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dirty="0"/>
              <a:t>Mobile Industry Processor Interface</a:t>
            </a:r>
            <a:r>
              <a:rPr lang="ja-JP" altLang="en-US" dirty="0"/>
              <a:t>　</a:t>
            </a:r>
            <a:r>
              <a:rPr lang="en-US" altLang="ja-JP" dirty="0"/>
              <a:t>(</a:t>
            </a:r>
            <a:r>
              <a:rPr lang="en-US" altLang="ja-JP" dirty="0">
                <a:solidFill>
                  <a:srgbClr val="FF0000"/>
                </a:solidFill>
              </a:rPr>
              <a:t>MIPI</a:t>
            </a:r>
            <a:r>
              <a:rPr lang="en-US" altLang="ja-JP" dirty="0"/>
              <a:t>)</a:t>
            </a:r>
          </a:p>
          <a:p>
            <a:pPr marL="742950" lvl="1" indent="-285750">
              <a:buFont typeface="Arial" panose="020B0604020202020204" pitchFamily="34" charset="0"/>
              <a:buChar char="•"/>
            </a:pPr>
            <a:r>
              <a:rPr lang="ja-JP" altLang="en-US" dirty="0"/>
              <a:t>カメラ・シリアル・インターフェイス</a:t>
            </a:r>
            <a:r>
              <a:rPr lang="en-US" altLang="ja-JP" dirty="0"/>
              <a:t>(</a:t>
            </a:r>
            <a:r>
              <a:rPr lang="en-US" altLang="ja-JP" dirty="0">
                <a:solidFill>
                  <a:srgbClr val="FF0000"/>
                </a:solidFill>
              </a:rPr>
              <a:t>CSI</a:t>
            </a:r>
            <a:r>
              <a:rPr lang="en-US" altLang="ja-JP" dirty="0"/>
              <a:t>)</a:t>
            </a:r>
          </a:p>
          <a:p>
            <a:pPr marL="742950" lvl="1" indent="-285750">
              <a:buFont typeface="Arial" panose="020B0604020202020204" pitchFamily="34" charset="0"/>
              <a:buChar char="•"/>
            </a:pPr>
            <a:r>
              <a:rPr lang="ja-JP" altLang="en-US" dirty="0"/>
              <a:t>ディスプレイ・シリアル・インターフェイス</a:t>
            </a:r>
            <a:r>
              <a:rPr lang="en-US" altLang="ja-JP" dirty="0"/>
              <a:t>(</a:t>
            </a:r>
            <a:r>
              <a:rPr lang="en-US" altLang="ja-JP" dirty="0">
                <a:solidFill>
                  <a:srgbClr val="FF0000"/>
                </a:solidFill>
              </a:rPr>
              <a:t>DSI</a:t>
            </a:r>
            <a:r>
              <a:rPr lang="en-US" altLang="ja-JP" dirty="0"/>
              <a:t>)</a:t>
            </a:r>
          </a:p>
          <a:p>
            <a:pPr marL="285750" indent="-285750">
              <a:buFont typeface="Arial" panose="020B0604020202020204" pitchFamily="34" charset="0"/>
              <a:buChar char="•"/>
            </a:pPr>
            <a:endParaRPr kumimoji="1" lang="ja-JP" altLang="en-US" dirty="0"/>
          </a:p>
        </p:txBody>
      </p:sp>
      <p:pic>
        <p:nvPicPr>
          <p:cNvPr id="1026" name="Picture 2" descr="C:\Users\CHEN Feiyu\Desktop\FPD_Link_I_serializer_exampl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24190" y="-684584"/>
            <a:ext cx="6781800" cy="4857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89038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DDR</a:t>
            </a:r>
            <a:r>
              <a:rPr lang="en-US" altLang="ja-JP" b="1" dirty="0"/>
              <a:t> SDRAM</a:t>
            </a:r>
            <a:r>
              <a:rPr lang="ja-JP" altLang="en-US" dirty="0"/>
              <a:t> </a:t>
            </a:r>
            <a:r>
              <a:rPr lang="en-US" altLang="ja-JP" dirty="0"/>
              <a:t>(Double-Data-Rate SDRAM)</a:t>
            </a:r>
            <a:r>
              <a:rPr lang="ja-JP" altLang="en-US" dirty="0"/>
              <a:t>は、</a:t>
            </a:r>
            <a:r>
              <a:rPr lang="en-US" altLang="ja-JP" dirty="0"/>
              <a:t>SDRAM</a:t>
            </a:r>
            <a:r>
              <a:rPr lang="ja-JP" altLang="en-US" dirty="0"/>
              <a:t>の一種で、クロックの</a:t>
            </a:r>
            <a:r>
              <a:rPr lang="ja-JP" altLang="en-US" dirty="0">
                <a:solidFill>
                  <a:srgbClr val="FF0000"/>
                </a:solidFill>
              </a:rPr>
              <a:t>立ち上がり</a:t>
            </a:r>
            <a:r>
              <a:rPr lang="en-US" altLang="ja-JP" dirty="0">
                <a:solidFill>
                  <a:srgbClr val="FF0000"/>
                </a:solidFill>
              </a:rPr>
              <a:t>/</a:t>
            </a:r>
            <a:r>
              <a:rPr lang="ja-JP" altLang="en-US" dirty="0">
                <a:solidFill>
                  <a:srgbClr val="FF0000"/>
                </a:solidFill>
              </a:rPr>
              <a:t>立ち下がり</a:t>
            </a:r>
            <a:r>
              <a:rPr lang="ja-JP" altLang="en-US" dirty="0"/>
              <a:t>の両方を使うことで、通常の</a:t>
            </a:r>
            <a:r>
              <a:rPr lang="en-US" altLang="ja-JP" dirty="0"/>
              <a:t>SDRAM</a:t>
            </a:r>
            <a:r>
              <a:rPr lang="ja-JP" altLang="en-US" dirty="0"/>
              <a:t>の倍速（</a:t>
            </a:r>
            <a:r>
              <a:rPr lang="en-US" altLang="ja-JP" dirty="0"/>
              <a:t>Double-Data-Rate</a:t>
            </a:r>
            <a:r>
              <a:rPr lang="ja-JP" altLang="en-US" dirty="0"/>
              <a:t>）でデータを転送する。</a:t>
            </a:r>
            <a:endParaRPr lang="en-US" altLang="ja-JP" dirty="0"/>
          </a:p>
          <a:p>
            <a:pPr marL="742950" lvl="1" indent="-285750">
              <a:buFont typeface="Arial" panose="020B0604020202020204" pitchFamily="34" charset="0"/>
              <a:buChar char="•"/>
            </a:pPr>
            <a:r>
              <a:rPr lang="en-US" altLang="ja-JP" b="1" dirty="0"/>
              <a:t>SDRAM</a:t>
            </a:r>
            <a:r>
              <a:rPr lang="en-US" altLang="ja-JP" dirty="0"/>
              <a:t> (Synchronous Dynamic Random Access Memory) </a:t>
            </a:r>
            <a:r>
              <a:rPr lang="ja-JP" altLang="en-US" dirty="0"/>
              <a:t>は、</a:t>
            </a:r>
            <a:r>
              <a:rPr lang="ja-JP" altLang="en-US" dirty="0">
                <a:solidFill>
                  <a:srgbClr val="FF0000"/>
                </a:solidFill>
              </a:rPr>
              <a:t>システムバスに同期</a:t>
            </a:r>
            <a:r>
              <a:rPr lang="ja-JP" altLang="en-US" dirty="0"/>
              <a:t>して動作する</a:t>
            </a:r>
            <a:r>
              <a:rPr lang="en-US" altLang="ja-JP" dirty="0"/>
              <a:t>DRAM</a:t>
            </a:r>
          </a:p>
          <a:p>
            <a:pPr marL="742950" lvl="1" indent="-285750">
              <a:buFont typeface="Arial" panose="020B0604020202020204" pitchFamily="34" charset="0"/>
              <a:buChar char="•"/>
            </a:pPr>
            <a:endParaRPr lang="en-US" altLang="ja-JP" dirty="0"/>
          </a:p>
        </p:txBody>
      </p:sp>
      <p:sp>
        <p:nvSpPr>
          <p:cNvPr id="3" name="テキスト ボックス 2"/>
          <p:cNvSpPr txBox="1"/>
          <p:nvPr/>
        </p:nvSpPr>
        <p:spPr>
          <a:xfrm>
            <a:off x="0" y="1619672"/>
            <a:ext cx="6858000" cy="2031325"/>
          </a:xfrm>
          <a:prstGeom prst="rect">
            <a:avLst/>
          </a:prstGeom>
          <a:noFill/>
        </p:spPr>
        <p:txBody>
          <a:bodyPr wrap="square" rtlCol="0">
            <a:spAutoFit/>
          </a:bodyPr>
          <a:lstStyle/>
          <a:p>
            <a:pPr marL="285750" indent="-285750">
              <a:buFont typeface="Arial" panose="020B0604020202020204" pitchFamily="34" charset="0"/>
              <a:buChar char="•"/>
            </a:pPr>
            <a:r>
              <a:rPr lang="en-US" altLang="ja-JP" b="1" dirty="0">
                <a:solidFill>
                  <a:srgbClr val="FF0000"/>
                </a:solidFill>
              </a:rPr>
              <a:t>Flash memory</a:t>
            </a:r>
            <a:r>
              <a:rPr lang="en-US" altLang="ja-JP" dirty="0"/>
              <a:t> is an electronic </a:t>
            </a:r>
            <a:r>
              <a:rPr lang="en-US" altLang="ja-JP" b="1" dirty="0"/>
              <a:t>non-volatile</a:t>
            </a:r>
            <a:r>
              <a:rPr lang="en-US" altLang="ja-JP" dirty="0"/>
              <a:t> computer storage medium that can be electrically erased and reprogrammed. (mainly </a:t>
            </a:r>
            <a:r>
              <a:rPr lang="en-US" altLang="ja-JP" dirty="0">
                <a:solidFill>
                  <a:srgbClr val="FF0000"/>
                </a:solidFill>
              </a:rPr>
              <a:t>NAND</a:t>
            </a:r>
            <a:r>
              <a:rPr lang="en-US" altLang="ja-JP" dirty="0"/>
              <a:t> and </a:t>
            </a:r>
            <a:r>
              <a:rPr lang="en-US" altLang="ja-JP" dirty="0">
                <a:solidFill>
                  <a:srgbClr val="FF0000"/>
                </a:solidFill>
              </a:rPr>
              <a:t>NOR</a:t>
            </a:r>
            <a:r>
              <a:rPr lang="en-US" altLang="ja-JP" dirty="0"/>
              <a:t>)</a:t>
            </a:r>
          </a:p>
          <a:p>
            <a:pPr marL="742950" lvl="1" indent="-285750">
              <a:buFont typeface="Arial" panose="020B0604020202020204" pitchFamily="34" charset="0"/>
              <a:buChar char="•"/>
            </a:pPr>
            <a:r>
              <a:rPr lang="en-US" altLang="ja-JP" b="1" dirty="0" err="1">
                <a:solidFill>
                  <a:srgbClr val="FF0000"/>
                </a:solidFill>
              </a:rPr>
              <a:t>eMMC</a:t>
            </a:r>
            <a:r>
              <a:rPr lang="ja-JP" altLang="en-US" dirty="0"/>
              <a:t>とは</a:t>
            </a:r>
            <a:r>
              <a:rPr lang="en-US" altLang="ja-JP" dirty="0"/>
              <a:t>Embedded Multi Media Card </a:t>
            </a:r>
            <a:r>
              <a:rPr lang="ja-JP" altLang="en-US" dirty="0" err="1"/>
              <a:t>、</a:t>
            </a:r>
            <a:r>
              <a:rPr lang="ja-JP" altLang="en-US" dirty="0"/>
              <a:t>フラッシュメモリを利用した、組み込み機器向けの外部記憶装置の規格の一つ。</a:t>
            </a:r>
            <a:r>
              <a:rPr lang="en-US" altLang="ja-JP" dirty="0"/>
              <a:t>(NAND)</a:t>
            </a:r>
            <a:endParaRPr lang="ja-JP" altLang="en-US" dirty="0"/>
          </a:p>
          <a:p>
            <a:pPr marL="742950" lvl="1" indent="-285750">
              <a:buFont typeface="Arial" panose="020B0604020202020204" pitchFamily="34" charset="0"/>
              <a:buChar char="•"/>
            </a:pPr>
            <a:endParaRPr kumimoji="1" lang="ja-JP" altLang="en-US" dirty="0"/>
          </a:p>
        </p:txBody>
      </p:sp>
      <p:pic>
        <p:nvPicPr>
          <p:cNvPr id="2050"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5225" y="4730367"/>
            <a:ext cx="11134725" cy="441960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0" y="4291358"/>
            <a:ext cx="258634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something about </a:t>
            </a:r>
            <a:r>
              <a:rPr kumimoji="1" lang="ja-JP" altLang="en-US" dirty="0"/>
              <a:t>電源</a:t>
            </a:r>
          </a:p>
        </p:txBody>
      </p:sp>
      <p:sp>
        <p:nvSpPr>
          <p:cNvPr id="5" name="正方形/長方形 4"/>
          <p:cNvSpPr/>
          <p:nvPr/>
        </p:nvSpPr>
        <p:spPr>
          <a:xfrm>
            <a:off x="7533456" y="0"/>
            <a:ext cx="4968552" cy="4524315"/>
          </a:xfrm>
          <a:prstGeom prst="rect">
            <a:avLst/>
          </a:prstGeom>
          <a:solidFill>
            <a:schemeClr val="bg1"/>
          </a:solidFill>
        </p:spPr>
        <p:txBody>
          <a:bodyPr wrap="square">
            <a:spAutoFit/>
          </a:bodyPr>
          <a:lstStyle/>
          <a:p>
            <a:r>
              <a:rPr lang="en-US" altLang="ja-JP" b="1" dirty="0">
                <a:solidFill>
                  <a:srgbClr val="FF0000"/>
                </a:solidFill>
              </a:rPr>
              <a:t>NAND</a:t>
            </a:r>
            <a:r>
              <a:rPr lang="en-US" altLang="ja-JP" dirty="0">
                <a:solidFill>
                  <a:srgbClr val="FF0000"/>
                </a:solidFill>
              </a:rPr>
              <a:t> </a:t>
            </a:r>
            <a:r>
              <a:rPr lang="en-US" altLang="ja-JP" dirty="0"/>
              <a:t>and </a:t>
            </a:r>
            <a:r>
              <a:rPr lang="en-US" altLang="ja-JP" b="1" dirty="0">
                <a:solidFill>
                  <a:srgbClr val="FF0000"/>
                </a:solidFill>
              </a:rPr>
              <a:t>NOR</a:t>
            </a:r>
            <a:r>
              <a:rPr lang="en-US" altLang="ja-JP" dirty="0">
                <a:solidFill>
                  <a:srgbClr val="FF0000"/>
                </a:solidFill>
              </a:rPr>
              <a:t> </a:t>
            </a:r>
            <a:r>
              <a:rPr lang="en-US" altLang="ja-JP" dirty="0"/>
              <a:t>Flash meet completely different design needs based on their individual attributes. </a:t>
            </a:r>
          </a:p>
          <a:p>
            <a:pPr marL="285750" indent="-285750">
              <a:buFont typeface="Arial" panose="020B0604020202020204" pitchFamily="34" charset="0"/>
              <a:buChar char="•"/>
            </a:pPr>
            <a:r>
              <a:rPr lang="en-US" altLang="ja-JP" dirty="0"/>
              <a:t>NOR offers faster read speed and random access capabilities, making it suitable for code storage in devices such as PDAs and cell phones.  </a:t>
            </a:r>
          </a:p>
          <a:p>
            <a:pPr marL="285750" indent="-285750">
              <a:buFont typeface="Arial" panose="020B0604020202020204" pitchFamily="34" charset="0"/>
              <a:buChar char="•"/>
            </a:pPr>
            <a:r>
              <a:rPr lang="en-US" altLang="ja-JP" dirty="0"/>
              <a:t>However, with NOR technology, write and erase functions are slow compared to NAND. </a:t>
            </a:r>
          </a:p>
          <a:p>
            <a:pPr marL="285750" indent="-285750">
              <a:buFont typeface="Arial" panose="020B0604020202020204" pitchFamily="34" charset="0"/>
              <a:buChar char="•"/>
            </a:pPr>
            <a:r>
              <a:rPr lang="en-US" altLang="ja-JP" dirty="0"/>
              <a:t>NAND’s fast write/erase speed combined with its higher available densities and a lower cost-per-bit than NOR.  NADN offers users the ability to rewrite data quickly and repeatedly.</a:t>
            </a:r>
          </a:p>
          <a:p>
            <a:pPr marL="285750" indent="-285750">
              <a:buFont typeface="Arial" panose="020B0604020202020204" pitchFamily="34" charset="0"/>
              <a:buChar char="•"/>
            </a:pPr>
            <a:r>
              <a:rPr lang="en-US" altLang="ja-JP" dirty="0"/>
              <a:t>NAND is typically used for storing large quantities of information in devices such as Flash drives, MP3 players, multi-function cell phones, digital cameras and USB drives. </a:t>
            </a:r>
            <a:endParaRPr lang="ja-JP" altLang="en-US" dirty="0"/>
          </a:p>
        </p:txBody>
      </p:sp>
      <p:sp>
        <p:nvSpPr>
          <p:cNvPr id="6" name="AutoShape 2" descr="https://qph.ec.quoracdn.net/main-qimg-1d844073994cbe51186d4519c4244164.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7" name="AutoShape 4" descr="https://qph.ec.quoracdn.net/main-qimg-1d844073994cbe51186d4519c4244164.webp"/>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graphicFrame>
        <p:nvGraphicFramePr>
          <p:cNvPr id="9" name="表 8"/>
          <p:cNvGraphicFramePr>
            <a:graphicFrameLocks noGrp="1"/>
          </p:cNvGraphicFramePr>
          <p:nvPr>
            <p:extLst>
              <p:ext uri="{D42A27DB-BD31-4B8C-83A1-F6EECF244321}">
                <p14:modId xmlns:p14="http://schemas.microsoft.com/office/powerpoint/2010/main" val="3497678112"/>
              </p:ext>
            </p:extLst>
          </p:nvPr>
        </p:nvGraphicFramePr>
        <p:xfrm>
          <a:off x="12862048" y="7937"/>
          <a:ext cx="6172200" cy="4629150"/>
        </p:xfrm>
        <a:graphic>
          <a:graphicData uri="http://schemas.openxmlformats.org/drawingml/2006/table">
            <a:tbl>
              <a:tblPr/>
              <a:tblGrid>
                <a:gridCol w="2057400">
                  <a:extLst>
                    <a:ext uri="{9D8B030D-6E8A-4147-A177-3AD203B41FA5}">
                      <a16:colId xmlns:a16="http://schemas.microsoft.com/office/drawing/2014/main" xmlns="" val="20000"/>
                    </a:ext>
                  </a:extLst>
                </a:gridCol>
                <a:gridCol w="2057400">
                  <a:extLst>
                    <a:ext uri="{9D8B030D-6E8A-4147-A177-3AD203B41FA5}">
                      <a16:colId xmlns:a16="http://schemas.microsoft.com/office/drawing/2014/main" xmlns="" val="20001"/>
                    </a:ext>
                  </a:extLst>
                </a:gridCol>
                <a:gridCol w="2057400">
                  <a:extLst>
                    <a:ext uri="{9D8B030D-6E8A-4147-A177-3AD203B41FA5}">
                      <a16:colId xmlns:a16="http://schemas.microsoft.com/office/drawing/2014/main" xmlns="" val="20002"/>
                    </a:ext>
                  </a:extLst>
                </a:gridCol>
              </a:tblGrid>
              <a:tr h="0">
                <a:tc>
                  <a:txBody>
                    <a:bodyPr/>
                    <a:lstStyle/>
                    <a:p>
                      <a:pPr algn="l"/>
                      <a:r>
                        <a:rPr lang="en-US" dirty="0">
                          <a:solidFill>
                            <a:srgbClr val="0000FF"/>
                          </a:solidFill>
                          <a:effectLst/>
                        </a:rPr>
                        <a:t>PARAMETER</a:t>
                      </a:r>
                    </a:p>
                  </a:txBody>
                  <a:tcPr marL="28575" marR="28575" marT="28575" marB="28575" anchor="ctr">
                    <a:lnL>
                      <a:noFill/>
                    </a:lnL>
                    <a:lnR>
                      <a:noFill/>
                    </a:lnR>
                    <a:lnT>
                      <a:noFill/>
                    </a:lnT>
                    <a:lnB>
                      <a:noFill/>
                    </a:lnB>
                    <a:solidFill>
                      <a:srgbClr val="FFFFFF"/>
                    </a:solidFill>
                  </a:tcPr>
                </a:tc>
                <a:tc>
                  <a:txBody>
                    <a:bodyPr/>
                    <a:lstStyle/>
                    <a:p>
                      <a:pPr algn="l"/>
                      <a:r>
                        <a:rPr lang="en-US">
                          <a:solidFill>
                            <a:srgbClr val="0000FF"/>
                          </a:solidFill>
                          <a:effectLst/>
                        </a:rPr>
                        <a:t>NOR</a:t>
                      </a:r>
                    </a:p>
                  </a:txBody>
                  <a:tcPr marL="28575" marR="28575" marT="28575" marB="28575" anchor="ctr">
                    <a:lnL>
                      <a:noFill/>
                    </a:lnL>
                    <a:lnR>
                      <a:noFill/>
                    </a:lnR>
                    <a:lnT>
                      <a:noFill/>
                    </a:lnT>
                    <a:lnB>
                      <a:noFill/>
                    </a:lnB>
                    <a:solidFill>
                      <a:srgbClr val="FFFFFF"/>
                    </a:solidFill>
                  </a:tcPr>
                </a:tc>
                <a:tc>
                  <a:txBody>
                    <a:bodyPr/>
                    <a:lstStyle/>
                    <a:p>
                      <a:pPr algn="l"/>
                      <a:r>
                        <a:rPr lang="en-US">
                          <a:solidFill>
                            <a:srgbClr val="0000FF"/>
                          </a:solidFill>
                          <a:effectLst/>
                        </a:rPr>
                        <a:t>NAND</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0"/>
                  </a:ext>
                </a:extLst>
              </a:tr>
              <a:tr h="0">
                <a:tc>
                  <a:txBody>
                    <a:bodyPr/>
                    <a:lstStyle/>
                    <a:p>
                      <a:r>
                        <a:rPr lang="en-US">
                          <a:effectLst/>
                        </a:rPr>
                        <a:t>Capacity</a:t>
                      </a:r>
                    </a:p>
                  </a:txBody>
                  <a:tcPr marL="28575" marR="28575" marT="28575" marB="28575" anchor="ctr">
                    <a:lnL>
                      <a:noFill/>
                    </a:lnL>
                    <a:lnR>
                      <a:noFill/>
                    </a:lnR>
                    <a:lnT>
                      <a:noFill/>
                    </a:lnT>
                    <a:lnB>
                      <a:noFill/>
                    </a:lnB>
                    <a:solidFill>
                      <a:srgbClr val="FFFFFF"/>
                    </a:solidFill>
                  </a:tcPr>
                </a:tc>
                <a:tc>
                  <a:txBody>
                    <a:bodyPr/>
                    <a:lstStyle/>
                    <a:p>
                      <a:r>
                        <a:rPr lang="en-US">
                          <a:effectLst/>
                        </a:rPr>
                        <a:t>1 to 16 Mbytes</a:t>
                      </a:r>
                    </a:p>
                  </a:txBody>
                  <a:tcPr marL="28575" marR="28575" marT="28575" marB="28575" anchor="ctr">
                    <a:lnL>
                      <a:noFill/>
                    </a:lnL>
                    <a:lnR>
                      <a:noFill/>
                    </a:lnR>
                    <a:lnT>
                      <a:noFill/>
                    </a:lnT>
                    <a:lnB>
                      <a:noFill/>
                    </a:lnB>
                    <a:solidFill>
                      <a:srgbClr val="FFFFFF"/>
                    </a:solidFill>
                  </a:tcPr>
                </a:tc>
                <a:tc>
                  <a:txBody>
                    <a:bodyPr/>
                    <a:lstStyle/>
                    <a:p>
                      <a:r>
                        <a:rPr lang="en-US">
                          <a:effectLst/>
                        </a:rPr>
                        <a:t>8 to 128 Mbytes</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1"/>
                  </a:ext>
                </a:extLst>
              </a:tr>
              <a:tr h="0">
                <a:tc>
                  <a:txBody>
                    <a:bodyPr/>
                    <a:lstStyle/>
                    <a:p>
                      <a:r>
                        <a:rPr lang="en-US">
                          <a:effectLst/>
                        </a:rPr>
                        <a:t>XIP (code execution)</a:t>
                      </a:r>
                    </a:p>
                  </a:txBody>
                  <a:tcPr marL="28575" marR="28575" marT="28575" marB="28575" anchor="ctr">
                    <a:lnL>
                      <a:noFill/>
                    </a:lnL>
                    <a:lnR>
                      <a:noFill/>
                    </a:lnR>
                    <a:lnT>
                      <a:noFill/>
                    </a:lnT>
                    <a:lnB>
                      <a:noFill/>
                    </a:lnB>
                    <a:solidFill>
                      <a:srgbClr val="FFFFFF"/>
                    </a:solidFill>
                  </a:tcPr>
                </a:tc>
                <a:tc>
                  <a:txBody>
                    <a:bodyPr/>
                    <a:lstStyle/>
                    <a:p>
                      <a:r>
                        <a:rPr lang="en-US">
                          <a:effectLst/>
                        </a:rPr>
                        <a:t>Yes</a:t>
                      </a:r>
                    </a:p>
                  </a:txBody>
                  <a:tcPr marL="28575" marR="28575" marT="28575" marB="28575" anchor="ctr">
                    <a:lnL>
                      <a:noFill/>
                    </a:lnL>
                    <a:lnR>
                      <a:noFill/>
                    </a:lnR>
                    <a:lnT>
                      <a:noFill/>
                    </a:lnT>
                    <a:lnB>
                      <a:noFill/>
                    </a:lnB>
                    <a:solidFill>
                      <a:srgbClr val="FFFFFF"/>
                    </a:solidFill>
                  </a:tcPr>
                </a:tc>
                <a:tc>
                  <a:txBody>
                    <a:bodyPr/>
                    <a:lstStyle/>
                    <a:p>
                      <a:r>
                        <a:rPr lang="en-US">
                          <a:effectLst/>
                        </a:rPr>
                        <a:t>No</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2"/>
                  </a:ext>
                </a:extLst>
              </a:tr>
              <a:tr h="0">
                <a:tc>
                  <a:txBody>
                    <a:bodyPr/>
                    <a:lstStyle/>
                    <a:p>
                      <a:r>
                        <a:rPr lang="en-US">
                          <a:effectLst/>
                        </a:rPr>
                        <a:t>Performance  Erase</a:t>
                      </a:r>
                      <a:br>
                        <a:rPr lang="en-US">
                          <a:effectLst/>
                        </a:rPr>
                      </a:br>
                      <a:r>
                        <a:rPr lang="en-US">
                          <a:effectLst/>
                        </a:rPr>
                        <a:t>                       Write</a:t>
                      </a:r>
                      <a:br>
                        <a:rPr lang="en-US">
                          <a:effectLst/>
                        </a:rPr>
                      </a:br>
                      <a:r>
                        <a:rPr lang="en-US">
                          <a:effectLst/>
                        </a:rPr>
                        <a:t>                       Read</a:t>
                      </a:r>
                    </a:p>
                  </a:txBody>
                  <a:tcPr marL="28575" marR="28575" marT="28575" marB="28575" anchor="ctr">
                    <a:lnL>
                      <a:noFill/>
                    </a:lnL>
                    <a:lnR>
                      <a:noFill/>
                    </a:lnR>
                    <a:lnT>
                      <a:noFill/>
                    </a:lnT>
                    <a:lnB>
                      <a:noFill/>
                    </a:lnB>
                    <a:solidFill>
                      <a:srgbClr val="FFFFFF"/>
                    </a:solidFill>
                  </a:tcPr>
                </a:tc>
                <a:tc>
                  <a:txBody>
                    <a:bodyPr/>
                    <a:lstStyle/>
                    <a:p>
                      <a:r>
                        <a:rPr lang="en-US">
                          <a:effectLst/>
                        </a:rPr>
                        <a:t>Very Slow (5 s)</a:t>
                      </a:r>
                      <a:br>
                        <a:rPr lang="en-US">
                          <a:effectLst/>
                        </a:rPr>
                      </a:br>
                      <a:r>
                        <a:rPr lang="en-US">
                          <a:effectLst/>
                        </a:rPr>
                        <a:t>Slow</a:t>
                      </a:r>
                      <a:br>
                        <a:rPr lang="en-US">
                          <a:effectLst/>
                        </a:rPr>
                      </a:br>
                      <a:r>
                        <a:rPr lang="en-US">
                          <a:effectLst/>
                        </a:rPr>
                        <a:t>Fast</a:t>
                      </a:r>
                    </a:p>
                  </a:txBody>
                  <a:tcPr marL="28575" marR="28575" marT="28575" marB="28575" anchor="ctr">
                    <a:lnL>
                      <a:noFill/>
                    </a:lnL>
                    <a:lnR>
                      <a:noFill/>
                    </a:lnR>
                    <a:lnT>
                      <a:noFill/>
                    </a:lnT>
                    <a:lnB>
                      <a:noFill/>
                    </a:lnB>
                    <a:solidFill>
                      <a:srgbClr val="FFFFFF"/>
                    </a:solidFill>
                  </a:tcPr>
                </a:tc>
                <a:tc>
                  <a:txBody>
                    <a:bodyPr/>
                    <a:lstStyle/>
                    <a:p>
                      <a:r>
                        <a:rPr lang="en-US">
                          <a:effectLst/>
                        </a:rPr>
                        <a:t>Fast (3 ms)</a:t>
                      </a:r>
                      <a:br>
                        <a:rPr lang="en-US">
                          <a:effectLst/>
                        </a:rPr>
                      </a:br>
                      <a:r>
                        <a:rPr lang="en-US">
                          <a:effectLst/>
                        </a:rPr>
                        <a:t>Fast</a:t>
                      </a:r>
                      <a:br>
                        <a:rPr lang="en-US">
                          <a:effectLst/>
                        </a:rPr>
                      </a:br>
                      <a:r>
                        <a:rPr lang="en-US">
                          <a:effectLst/>
                        </a:rPr>
                        <a:t>Fast</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3"/>
                  </a:ext>
                </a:extLst>
              </a:tr>
              <a:tr h="0">
                <a:tc>
                  <a:txBody>
                    <a:bodyPr/>
                    <a:lstStyle/>
                    <a:p>
                      <a:r>
                        <a:rPr lang="en-US" dirty="0">
                          <a:effectLst/>
                        </a:rPr>
                        <a:t>Strengths</a:t>
                      </a:r>
                    </a:p>
                  </a:txBody>
                  <a:tcPr marL="28575" marR="28575" marT="28575" marB="28575" anchor="ctr">
                    <a:lnL>
                      <a:noFill/>
                    </a:lnL>
                    <a:lnR>
                      <a:noFill/>
                    </a:lnR>
                    <a:lnT>
                      <a:noFill/>
                    </a:lnT>
                    <a:lnB>
                      <a:noFill/>
                    </a:lnB>
                    <a:solidFill>
                      <a:srgbClr val="FFFFFF"/>
                    </a:solidFill>
                  </a:tcPr>
                </a:tc>
                <a:tc>
                  <a:txBody>
                    <a:bodyPr/>
                    <a:lstStyle/>
                    <a:p>
                      <a:r>
                        <a:rPr lang="en-US">
                          <a:effectLst/>
                        </a:rPr>
                        <a:t>Addressable to every byte</a:t>
                      </a:r>
                    </a:p>
                  </a:txBody>
                  <a:tcPr marL="28575" marR="28575" marT="28575" marB="28575" anchor="ctr">
                    <a:lnL>
                      <a:noFill/>
                    </a:lnL>
                    <a:lnR>
                      <a:noFill/>
                    </a:lnR>
                    <a:lnT>
                      <a:noFill/>
                    </a:lnT>
                    <a:lnB>
                      <a:noFill/>
                    </a:lnB>
                    <a:solidFill>
                      <a:srgbClr val="FFFFFF"/>
                    </a:solidFill>
                  </a:tcPr>
                </a:tc>
                <a:tc>
                  <a:txBody>
                    <a:bodyPr/>
                    <a:lstStyle/>
                    <a:p>
                      <a:r>
                        <a:rPr lang="en-US">
                          <a:effectLst/>
                        </a:rPr>
                        <a:t>More than 10% higher life expectancy</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4"/>
                  </a:ext>
                </a:extLst>
              </a:tr>
              <a:tr h="0">
                <a:tc>
                  <a:txBody>
                    <a:bodyPr/>
                    <a:lstStyle/>
                    <a:p>
                      <a:r>
                        <a:rPr lang="en-US">
                          <a:effectLst/>
                        </a:rPr>
                        <a:t>Erase cycle range</a:t>
                      </a:r>
                    </a:p>
                  </a:txBody>
                  <a:tcPr marL="28575" marR="28575" marT="28575" marB="28575" anchor="ctr">
                    <a:lnL>
                      <a:noFill/>
                    </a:lnL>
                    <a:lnR>
                      <a:noFill/>
                    </a:lnR>
                    <a:lnT>
                      <a:noFill/>
                    </a:lnT>
                    <a:lnB>
                      <a:noFill/>
                    </a:lnB>
                    <a:solidFill>
                      <a:srgbClr val="FFFFFF"/>
                    </a:solidFill>
                  </a:tcPr>
                </a:tc>
                <a:tc>
                  <a:txBody>
                    <a:bodyPr/>
                    <a:lstStyle/>
                    <a:p>
                      <a:r>
                        <a:rPr lang="en-US">
                          <a:effectLst/>
                        </a:rPr>
                        <a:t>10,000 to 100,000</a:t>
                      </a:r>
                    </a:p>
                  </a:txBody>
                  <a:tcPr marL="28575" marR="28575" marT="28575" marB="28575" anchor="ctr">
                    <a:lnL>
                      <a:noFill/>
                    </a:lnL>
                    <a:lnR>
                      <a:noFill/>
                    </a:lnR>
                    <a:lnT>
                      <a:noFill/>
                    </a:lnT>
                    <a:lnB>
                      <a:noFill/>
                    </a:lnB>
                    <a:solidFill>
                      <a:srgbClr val="FFFFFF"/>
                    </a:solidFill>
                  </a:tcPr>
                </a:tc>
                <a:tc>
                  <a:txBody>
                    <a:bodyPr/>
                    <a:lstStyle/>
                    <a:p>
                      <a:r>
                        <a:rPr lang="en-US">
                          <a:effectLst/>
                        </a:rPr>
                        <a:t>100,000 to1,000,000</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5"/>
                  </a:ext>
                </a:extLst>
              </a:tr>
              <a:tr h="0">
                <a:tc>
                  <a:txBody>
                    <a:bodyPr/>
                    <a:lstStyle/>
                    <a:p>
                      <a:r>
                        <a:rPr lang="en-US">
                          <a:effectLst/>
                        </a:rPr>
                        <a:t>Interface</a:t>
                      </a:r>
                    </a:p>
                  </a:txBody>
                  <a:tcPr marL="28575" marR="28575" marT="28575" marB="28575" anchor="ctr">
                    <a:lnL>
                      <a:noFill/>
                    </a:lnL>
                    <a:lnR>
                      <a:noFill/>
                    </a:lnR>
                    <a:lnT>
                      <a:noFill/>
                    </a:lnT>
                    <a:lnB>
                      <a:noFill/>
                    </a:lnB>
                    <a:solidFill>
                      <a:srgbClr val="FFFFFF"/>
                    </a:solidFill>
                  </a:tcPr>
                </a:tc>
                <a:tc>
                  <a:txBody>
                    <a:bodyPr/>
                    <a:lstStyle/>
                    <a:p>
                      <a:r>
                        <a:rPr lang="en-US">
                          <a:effectLst/>
                        </a:rPr>
                        <a:t>SRAM-like, memory mapped</a:t>
                      </a:r>
                    </a:p>
                  </a:txBody>
                  <a:tcPr marL="28575" marR="28575" marT="28575" marB="28575" anchor="ctr">
                    <a:lnL>
                      <a:noFill/>
                    </a:lnL>
                    <a:lnR>
                      <a:noFill/>
                    </a:lnR>
                    <a:lnT>
                      <a:noFill/>
                    </a:lnT>
                    <a:lnB>
                      <a:noFill/>
                    </a:lnB>
                    <a:solidFill>
                      <a:srgbClr val="FFFFFF"/>
                    </a:solidFill>
                  </a:tcPr>
                </a:tc>
                <a:tc>
                  <a:txBody>
                    <a:bodyPr/>
                    <a:lstStyle/>
                    <a:p>
                      <a:r>
                        <a:rPr lang="en-US">
                          <a:effectLst/>
                        </a:rPr>
                        <a:t>Accessed in bursts of 512 bytes; I/O mapped</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6"/>
                  </a:ext>
                </a:extLst>
              </a:tr>
              <a:tr h="0">
                <a:tc>
                  <a:txBody>
                    <a:bodyPr/>
                    <a:lstStyle/>
                    <a:p>
                      <a:r>
                        <a:rPr lang="en-US">
                          <a:effectLst/>
                        </a:rPr>
                        <a:t>Access method</a:t>
                      </a:r>
                    </a:p>
                  </a:txBody>
                  <a:tcPr marL="28575" marR="28575" marT="28575" marB="28575" anchor="ctr">
                    <a:lnL>
                      <a:noFill/>
                    </a:lnL>
                    <a:lnR>
                      <a:noFill/>
                    </a:lnR>
                    <a:lnT>
                      <a:noFill/>
                    </a:lnT>
                    <a:lnB>
                      <a:noFill/>
                    </a:lnB>
                    <a:solidFill>
                      <a:srgbClr val="FFFFFF"/>
                    </a:solidFill>
                  </a:tcPr>
                </a:tc>
                <a:tc>
                  <a:txBody>
                    <a:bodyPr/>
                    <a:lstStyle/>
                    <a:p>
                      <a:r>
                        <a:rPr lang="en-US">
                          <a:effectLst/>
                        </a:rPr>
                        <a:t>Random</a:t>
                      </a:r>
                    </a:p>
                  </a:txBody>
                  <a:tcPr marL="28575" marR="28575" marT="28575" marB="28575" anchor="ctr">
                    <a:lnL>
                      <a:noFill/>
                    </a:lnL>
                    <a:lnR>
                      <a:noFill/>
                    </a:lnR>
                    <a:lnT>
                      <a:noFill/>
                    </a:lnT>
                    <a:lnB>
                      <a:noFill/>
                    </a:lnB>
                    <a:solidFill>
                      <a:srgbClr val="FFFFFF"/>
                    </a:solidFill>
                  </a:tcPr>
                </a:tc>
                <a:tc>
                  <a:txBody>
                    <a:bodyPr/>
                    <a:lstStyle/>
                    <a:p>
                      <a:r>
                        <a:rPr lang="en-US">
                          <a:effectLst/>
                        </a:rPr>
                        <a:t>Sequential</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7"/>
                  </a:ext>
                </a:extLst>
              </a:tr>
              <a:tr h="0">
                <a:tc>
                  <a:txBody>
                    <a:bodyPr/>
                    <a:lstStyle/>
                    <a:p>
                      <a:r>
                        <a:rPr lang="en-US">
                          <a:effectLst/>
                        </a:rPr>
                        <a:t>Price</a:t>
                      </a:r>
                    </a:p>
                  </a:txBody>
                  <a:tcPr marL="28575" marR="28575" marT="28575" marB="28575" anchor="ctr">
                    <a:lnL>
                      <a:noFill/>
                    </a:lnL>
                    <a:lnR>
                      <a:noFill/>
                    </a:lnR>
                    <a:lnT>
                      <a:noFill/>
                    </a:lnT>
                    <a:lnB>
                      <a:noFill/>
                    </a:lnB>
                    <a:solidFill>
                      <a:srgbClr val="FFFFFF"/>
                    </a:solidFill>
                  </a:tcPr>
                </a:tc>
                <a:tc>
                  <a:txBody>
                    <a:bodyPr/>
                    <a:lstStyle/>
                    <a:p>
                      <a:r>
                        <a:rPr lang="en-US">
                          <a:effectLst/>
                        </a:rPr>
                        <a:t>High</a:t>
                      </a:r>
                    </a:p>
                  </a:txBody>
                  <a:tcPr marL="28575" marR="28575" marT="28575" marB="28575" anchor="ctr">
                    <a:lnL>
                      <a:noFill/>
                    </a:lnL>
                    <a:lnR>
                      <a:noFill/>
                    </a:lnR>
                    <a:lnT>
                      <a:noFill/>
                    </a:lnT>
                    <a:lnB>
                      <a:noFill/>
                    </a:lnB>
                    <a:solidFill>
                      <a:srgbClr val="FFFFFF"/>
                    </a:solidFill>
                  </a:tcPr>
                </a:tc>
                <a:tc>
                  <a:txBody>
                    <a:bodyPr/>
                    <a:lstStyle/>
                    <a:p>
                      <a:r>
                        <a:rPr lang="en-US" dirty="0">
                          <a:effectLst/>
                        </a:rPr>
                        <a:t>Very low</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8"/>
                  </a:ext>
                </a:extLst>
              </a:tr>
            </a:tbl>
          </a:graphicData>
        </a:graphic>
      </p:graphicFrame>
    </p:spTree>
    <p:extLst>
      <p:ext uri="{BB962C8B-B14F-4D97-AF65-F5344CB8AC3E}">
        <p14:creationId xmlns:p14="http://schemas.microsoft.com/office/powerpoint/2010/main" val="3981691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99392" y="0"/>
            <a:ext cx="6957392" cy="1200329"/>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Runtime Permission </a:t>
            </a:r>
            <a:r>
              <a:rPr lang="ja-JP" altLang="en-US" dirty="0"/>
              <a:t>とは？ </a:t>
            </a:r>
            <a:r>
              <a:rPr lang="en-US" altLang="ja-JP" dirty="0"/>
              <a:t>android</a:t>
            </a:r>
            <a:endParaRPr lang="ja-JP" altLang="en-US" dirty="0"/>
          </a:p>
          <a:p>
            <a:pPr marL="742950" lvl="1" indent="-285750">
              <a:buFont typeface="Arial" panose="020B0604020202020204" pitchFamily="34" charset="0"/>
              <a:buChar char="•"/>
            </a:pPr>
            <a:r>
              <a:rPr lang="ja-JP" altLang="en-US" dirty="0"/>
              <a:t>アプリ使用時のパーミッションの使用許可をユーザーに求めることをなくして、アプリインストール後、必要となったタイミングでユーザにパーミッションの使用許可を求めるようにする仕組み</a:t>
            </a: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0648" y="3275856"/>
            <a:ext cx="5581650" cy="45720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C:\Users\CHEN Feiyu\Desktop\キャプチャ.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37312" y="4427984"/>
            <a:ext cx="8829676" cy="308610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1" y="7956376"/>
            <a:ext cx="6858000"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if the </a:t>
            </a:r>
            <a:r>
              <a:rPr kumimoji="1" lang="en-US" altLang="ja-JP" dirty="0">
                <a:solidFill>
                  <a:srgbClr val="00B0F0"/>
                </a:solidFill>
              </a:rPr>
              <a:t>blue key</a:t>
            </a:r>
            <a:r>
              <a:rPr kumimoji="1" lang="en-US" altLang="ja-JP" dirty="0"/>
              <a:t> is leaked at time </a:t>
            </a:r>
            <a:r>
              <a:rPr kumimoji="1" lang="en-US" altLang="ja-JP" i="1" dirty="0"/>
              <a:t>t</a:t>
            </a:r>
            <a:r>
              <a:rPr kumimoji="1" lang="en-US" altLang="ja-JP" dirty="0"/>
              <a:t> , all messages before </a:t>
            </a:r>
            <a:r>
              <a:rPr kumimoji="1" lang="en-US" altLang="ja-JP" i="1" dirty="0"/>
              <a:t>t</a:t>
            </a:r>
            <a:r>
              <a:rPr kumimoji="1" lang="en-US" altLang="ja-JP" dirty="0"/>
              <a:t> can be decrypted by the key holder, which is not desirable. </a:t>
            </a:r>
          </a:p>
          <a:p>
            <a:pPr marL="285750" indent="-285750">
              <a:buFont typeface="Arial" panose="020B0604020202020204" pitchFamily="34" charset="0"/>
              <a:buChar char="•"/>
            </a:pPr>
            <a:r>
              <a:rPr lang="en-US" altLang="ja-JP" dirty="0"/>
              <a:t>To solve this problem, </a:t>
            </a:r>
            <a:r>
              <a:rPr lang="en-US" altLang="ja-JP" b="1" dirty="0"/>
              <a:t>DHE-RSA</a:t>
            </a:r>
            <a:r>
              <a:rPr lang="en-US" altLang="ja-JP" dirty="0"/>
              <a:t> is introduced. But the question is, WTF is DHE?</a:t>
            </a:r>
            <a:endParaRPr kumimoji="1" lang="ja-JP" altLang="en-US" dirty="0"/>
          </a:p>
        </p:txBody>
      </p:sp>
      <p:pic>
        <p:nvPicPr>
          <p:cNvPr id="2050" name="Picture 2" descr="C:\Users\CHEN Feiyu\Desktop\732b01e4-4004-382c-97af-f59e9b4ac0d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00413" y="3376580"/>
            <a:ext cx="8191501" cy="5400676"/>
          </a:xfrm>
          <a:prstGeom prst="rect">
            <a:avLst/>
          </a:prstGeom>
          <a:noFill/>
          <a:ln w="57150">
            <a:solidFill>
              <a:srgbClr val="FF0000"/>
            </a:solidFill>
          </a:ln>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3429001" y="2114983"/>
            <a:ext cx="318837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refer to </a:t>
            </a:r>
            <a:r>
              <a:rPr kumimoji="1" lang="en-US" altLang="ja-JP" dirty="0">
                <a:hlinkClick r:id="rId5" action="ppaction://hlinkfile"/>
              </a:rPr>
              <a:t>[what is]SSL&amp;TSL.pdf</a:t>
            </a:r>
            <a:endParaRPr kumimoji="1" lang="en-US" altLang="ja-JP" dirty="0"/>
          </a:p>
        </p:txBody>
      </p:sp>
      <p:grpSp>
        <p:nvGrpSpPr>
          <p:cNvPr id="6" name="グループ化 5"/>
          <p:cNvGrpSpPr/>
          <p:nvPr/>
        </p:nvGrpSpPr>
        <p:grpSpPr>
          <a:xfrm>
            <a:off x="6826969" y="-469415"/>
            <a:ext cx="8458200" cy="4495802"/>
            <a:chOff x="-933242" y="2192407"/>
            <a:chExt cx="8458200" cy="4495802"/>
          </a:xfrm>
        </p:grpSpPr>
        <p:sp>
          <p:nvSpPr>
            <p:cNvPr id="8" name="正方形/長方形 7"/>
            <p:cNvSpPr/>
            <p:nvPr/>
          </p:nvSpPr>
          <p:spPr bwMode="auto">
            <a:xfrm>
              <a:off x="-933242" y="2316232"/>
              <a:ext cx="8458200" cy="4371977"/>
            </a:xfrm>
            <a:prstGeom prst="rect">
              <a:avLst/>
            </a:prstGeom>
            <a:solidFill>
              <a:sysClr val="window" lastClr="FFFFFF"/>
            </a:solidFill>
            <a:ln w="3175"/>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ja-JP" altLang="en-US"/>
            </a:p>
          </p:txBody>
        </p:sp>
        <p:sp>
          <p:nvSpPr>
            <p:cNvPr id="9" name="テキスト ボックス 39"/>
            <p:cNvSpPr txBox="1"/>
            <p:nvPr/>
          </p:nvSpPr>
          <p:spPr bwMode="auto">
            <a:xfrm>
              <a:off x="3867360" y="2982982"/>
              <a:ext cx="1000124" cy="390526"/>
            </a:xfrm>
            <a:prstGeom prst="rect">
              <a:avLst/>
            </a:prstGeom>
            <a:ln w="9525"/>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lnSpc>
                  <a:spcPts val="1100"/>
                </a:lnSpc>
              </a:pPr>
              <a:r>
                <a:rPr kumimoji="1" lang="en-US" altLang="ja-JP" sz="900">
                  <a:latin typeface="HGPｺﾞｼｯｸM" panose="020B0600000000000000" pitchFamily="50" charset="-128"/>
                  <a:ea typeface="HGPｺﾞｼｯｸM" panose="020B0600000000000000" pitchFamily="50" charset="-128"/>
                </a:rPr>
                <a:t>HGT</a:t>
              </a:r>
              <a:r>
                <a:rPr kumimoji="1" lang="ja-JP" altLang="en-US" sz="900">
                  <a:latin typeface="HGPｺﾞｼｯｸM" panose="020B0600000000000000" pitchFamily="50" charset="-128"/>
                  <a:ea typeface="HGPｺﾞｼｯｸM" panose="020B0600000000000000" pitchFamily="50" charset="-128"/>
                </a:rPr>
                <a:t>様サーバ</a:t>
              </a:r>
              <a:endParaRPr kumimoji="1" lang="en-US" altLang="ja-JP" sz="900">
                <a:latin typeface="HGPｺﾞｼｯｸM" panose="020B0600000000000000" pitchFamily="50" charset="-128"/>
                <a:ea typeface="HGPｺﾞｼｯｸM" panose="020B0600000000000000" pitchFamily="50" charset="-128"/>
              </a:endParaRPr>
            </a:p>
            <a:p>
              <a:pPr marL="0" marR="0" indent="0" algn="ctr" defTabSz="914400" eaLnBrk="1" fontAlgn="auto" latinLnBrk="0" hangingPunct="1">
                <a:lnSpc>
                  <a:spcPts val="1100"/>
                </a:lnSpc>
                <a:spcBef>
                  <a:spcPts val="0"/>
                </a:spcBef>
                <a:spcAft>
                  <a:spcPts val="0"/>
                </a:spcAft>
                <a:buClrTx/>
                <a:buSzTx/>
                <a:buFontTx/>
                <a:buNone/>
                <a:tabLst/>
                <a:defRPr/>
              </a:pPr>
              <a:r>
                <a:rPr kumimoji="1" lang="ja-JP" altLang="en-US" sz="900">
                  <a:solidFill>
                    <a:schemeClr val="dk1"/>
                  </a:solidFill>
                  <a:effectLst/>
                  <a:latin typeface="HGPｺﾞｼｯｸM" panose="020B0600000000000000" pitchFamily="50" charset="-128"/>
                  <a:ea typeface="HGPｺﾞｼｯｸM" panose="020B0600000000000000" pitchFamily="50" charset="-128"/>
                  <a:cs typeface="+mn-cs"/>
                </a:rPr>
                <a:t>認証局</a:t>
              </a:r>
              <a:endParaRPr lang="ja-JP" altLang="ja-JP" sz="900">
                <a:effectLst/>
                <a:latin typeface="HGPｺﾞｼｯｸM" panose="020B0600000000000000" pitchFamily="50" charset="-128"/>
                <a:ea typeface="HGPｺﾞｼｯｸM" panose="020B0600000000000000" pitchFamily="50" charset="-128"/>
              </a:endParaRPr>
            </a:p>
          </p:txBody>
        </p:sp>
        <p:sp>
          <p:nvSpPr>
            <p:cNvPr id="10" name="テキスト ボックス 40"/>
            <p:cNvSpPr txBox="1"/>
            <p:nvPr/>
          </p:nvSpPr>
          <p:spPr bwMode="auto">
            <a:xfrm>
              <a:off x="3800684" y="5097532"/>
              <a:ext cx="1114423" cy="390526"/>
            </a:xfrm>
            <a:prstGeom prst="rect">
              <a:avLst/>
            </a:prstGeom>
            <a:solidFill>
              <a:srgbClr val="FFCCFF"/>
            </a:solidFill>
            <a:ln w="12700">
              <a:solidFill>
                <a:srgbClr val="FF0000"/>
              </a:solidFill>
            </a:ln>
          </p:spPr>
          <p:style>
            <a:lnRef idx="2">
              <a:schemeClr val="accent2"/>
            </a:lnRef>
            <a:fillRef idx="1">
              <a:schemeClr val="lt1"/>
            </a:fillRef>
            <a:effectRef idx="0">
              <a:schemeClr val="accent2"/>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lnSpc>
                  <a:spcPts val="1000"/>
                </a:lnSpc>
              </a:pPr>
              <a:r>
                <a:rPr kumimoji="1" lang="en-US" altLang="ja-JP" sz="900" dirty="0">
                  <a:solidFill>
                    <a:schemeClr val="dk1"/>
                  </a:solidFill>
                  <a:latin typeface="HGｺﾞｼｯｸM" panose="020B0609000000000000" pitchFamily="49" charset="-128"/>
                  <a:ea typeface="HGｺﾞｼｯｸM" panose="020B0609000000000000" pitchFamily="49" charset="-128"/>
                  <a:cs typeface="+mn-cs"/>
                </a:rPr>
                <a:t>Android</a:t>
              </a:r>
              <a:r>
                <a:rPr kumimoji="1" lang="ja-JP" altLang="en-US" sz="900" dirty="0">
                  <a:solidFill>
                    <a:schemeClr val="dk1"/>
                  </a:solidFill>
                  <a:latin typeface="HGｺﾞｼｯｸM" panose="020B0609000000000000" pitchFamily="49" charset="-128"/>
                  <a:ea typeface="HGｺﾞｼｯｸM" panose="020B0609000000000000" pitchFamily="49" charset="-128"/>
                  <a:cs typeface="+mn-cs"/>
                </a:rPr>
                <a:t>端末</a:t>
              </a:r>
              <a:r>
                <a:rPr kumimoji="1" lang="en-US" altLang="ja-JP" sz="900" dirty="0">
                  <a:solidFill>
                    <a:schemeClr val="dk1"/>
                  </a:solidFill>
                  <a:latin typeface="HGｺﾞｼｯｸM" panose="020B0609000000000000" pitchFamily="49" charset="-128"/>
                  <a:ea typeface="HGｺﾞｼｯｸM" panose="020B0609000000000000" pitchFamily="49" charset="-128"/>
                  <a:cs typeface="+mn-cs"/>
                </a:rPr>
                <a:t>(MD)</a:t>
              </a:r>
            </a:p>
            <a:p>
              <a:pPr marL="0" indent="0" algn="ctr">
                <a:lnSpc>
                  <a:spcPts val="1000"/>
                </a:lnSpc>
              </a:pPr>
              <a:r>
                <a:rPr kumimoji="1" lang="en-US" altLang="ja-JP" sz="900" dirty="0" err="1">
                  <a:solidFill>
                    <a:schemeClr val="dk1"/>
                  </a:solidFill>
                  <a:latin typeface="HGｺﾞｼｯｸM" panose="020B0609000000000000" pitchFamily="49" charset="-128"/>
                  <a:ea typeface="HGｺﾞｼｯｸM" panose="020B0609000000000000" pitchFamily="49" charset="-128"/>
                  <a:cs typeface="+mn-cs"/>
                </a:rPr>
                <a:t>MDVEService</a:t>
              </a:r>
              <a:endParaRPr kumimoji="1" lang="ja-JP" altLang="en-US" sz="900" dirty="0">
                <a:solidFill>
                  <a:schemeClr val="dk1"/>
                </a:solidFill>
                <a:latin typeface="HGｺﾞｼｯｸM" panose="020B0609000000000000" pitchFamily="49" charset="-128"/>
                <a:ea typeface="HGｺﾞｼｯｸM" panose="020B0609000000000000" pitchFamily="49" charset="-128"/>
                <a:cs typeface="+mn-cs"/>
              </a:endParaRPr>
            </a:p>
          </p:txBody>
        </p:sp>
        <p:sp>
          <p:nvSpPr>
            <p:cNvPr id="11" name="テキスト ボックス 41"/>
            <p:cNvSpPr txBox="1"/>
            <p:nvPr/>
          </p:nvSpPr>
          <p:spPr bwMode="auto">
            <a:xfrm>
              <a:off x="628860" y="5097532"/>
              <a:ext cx="1000124" cy="390526"/>
            </a:xfrm>
            <a:prstGeom prst="rect">
              <a:avLst/>
            </a:prstGeom>
            <a:solidFill>
              <a:srgbClr val="FFCCFF"/>
            </a:solidFill>
            <a:ln w="12700">
              <a:solidFill>
                <a:srgbClr val="FF0000"/>
              </a:solidFill>
            </a:ln>
          </p:spPr>
          <p:style>
            <a:lnRef idx="2">
              <a:schemeClr val="accent2"/>
            </a:lnRef>
            <a:fillRef idx="1">
              <a:schemeClr val="lt1"/>
            </a:fillRef>
            <a:effectRef idx="0">
              <a:schemeClr val="accent2"/>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lnSpc>
                  <a:spcPts val="1000"/>
                </a:lnSpc>
              </a:pP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車載器</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(HU)</a:t>
              </a:r>
            </a:p>
            <a:p>
              <a:pPr marL="0" indent="0" algn="ctr">
                <a:lnSpc>
                  <a:spcPts val="1000"/>
                </a:lnSpc>
              </a:pP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HUVELib</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cxnSp>
          <p:nvCxnSpPr>
            <p:cNvPr id="12" name="直線矢印コネクタ 11"/>
            <p:cNvCxnSpPr>
              <a:stCxn id="11" idx="3"/>
              <a:endCxn id="10" idx="1"/>
            </p:cNvCxnSpPr>
            <p:nvPr/>
          </p:nvCxnSpPr>
          <p:spPr>
            <a:xfrm>
              <a:off x="1628984" y="5292795"/>
              <a:ext cx="2171700" cy="0"/>
            </a:xfrm>
            <a:prstGeom prst="straightConnector1">
              <a:avLst/>
            </a:prstGeom>
            <a:ln>
              <a:headEnd type="arrow"/>
              <a:tailEnd type="none"/>
            </a:ln>
          </p:spPr>
          <p:style>
            <a:lnRef idx="1">
              <a:schemeClr val="accent1"/>
            </a:lnRef>
            <a:fillRef idx="0">
              <a:schemeClr val="accent1"/>
            </a:fillRef>
            <a:effectRef idx="0">
              <a:schemeClr val="accent1"/>
            </a:effectRef>
            <a:fontRef idx="minor">
              <a:schemeClr val="tx1"/>
            </a:fontRef>
          </p:style>
        </p:cxnSp>
        <p:sp>
          <p:nvSpPr>
            <p:cNvPr id="13" name="四角形吹き出し 12"/>
            <p:cNvSpPr/>
            <p:nvPr/>
          </p:nvSpPr>
          <p:spPr>
            <a:xfrm>
              <a:off x="5172284" y="4859406"/>
              <a:ext cx="1590674" cy="590551"/>
            </a:xfrm>
            <a:prstGeom prst="wedgeRectCallout">
              <a:avLst>
                <a:gd name="adj1" fmla="val -75606"/>
                <a:gd name="adj2" fmla="val 3715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(1)HU</a:t>
              </a:r>
              <a:r>
                <a:rPr kumimoji="1" lang="ja-JP" altLang="en-US" sz="900">
                  <a:solidFill>
                    <a:sysClr val="windowText" lastClr="000000"/>
                  </a:solidFill>
                </a:rPr>
                <a:t>側からの通信開始要求を受けて、</a:t>
              </a:r>
              <a:r>
                <a:rPr kumimoji="1" lang="en-US" altLang="ja-JP" sz="900">
                  <a:solidFill>
                    <a:sysClr val="windowText" lastClr="000000"/>
                  </a:solidFill>
                </a:rPr>
                <a:t>MD</a:t>
              </a:r>
              <a:r>
                <a:rPr kumimoji="1" lang="ja-JP" altLang="en-US" sz="900">
                  <a:solidFill>
                    <a:sysClr val="windowText" lastClr="000000"/>
                  </a:solidFill>
                </a:rPr>
                <a:t>側で秘密鍵</a:t>
              </a:r>
              <a:r>
                <a:rPr kumimoji="1" lang="en-US" altLang="ja-JP" sz="900">
                  <a:solidFill>
                    <a:sysClr val="windowText" lastClr="000000"/>
                  </a:solidFill>
                </a:rPr>
                <a:t>/</a:t>
              </a:r>
              <a:r>
                <a:rPr kumimoji="1" lang="ja-JP" altLang="en-US" sz="900">
                  <a:solidFill>
                    <a:sysClr val="windowText" lastClr="000000"/>
                  </a:solidFill>
                </a:rPr>
                <a:t>公開鍵を作成</a:t>
              </a:r>
            </a:p>
          </p:txBody>
        </p:sp>
        <p:sp>
          <p:nvSpPr>
            <p:cNvPr id="15" name="角丸四角形 14"/>
            <p:cNvSpPr/>
            <p:nvPr/>
          </p:nvSpPr>
          <p:spPr>
            <a:xfrm>
              <a:off x="4657932" y="4145032"/>
              <a:ext cx="1000126" cy="257175"/>
            </a:xfrm>
            <a:prstGeom prst="roundRect">
              <a:avLst/>
            </a:prstGeom>
            <a:ln w="19050"/>
          </p:spPr>
          <p:style>
            <a:lnRef idx="2">
              <a:schemeClr val="accent4"/>
            </a:lnRef>
            <a:fillRef idx="1">
              <a:schemeClr val="lt1"/>
            </a:fillRef>
            <a:effectRef idx="0">
              <a:schemeClr val="accent4"/>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(MD</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側</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16" name="四角形吹き出し 15"/>
            <p:cNvSpPr/>
            <p:nvPr/>
          </p:nvSpPr>
          <p:spPr>
            <a:xfrm>
              <a:off x="5553282" y="3459232"/>
              <a:ext cx="1524001" cy="428626"/>
            </a:xfrm>
            <a:prstGeom prst="wedgeRectCallout">
              <a:avLst>
                <a:gd name="adj1" fmla="val -57035"/>
                <a:gd name="adj2" fmla="val 103071"/>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(2)MD</a:t>
              </a:r>
              <a:r>
                <a:rPr kumimoji="1" lang="ja-JP" altLang="en-US" sz="900">
                  <a:solidFill>
                    <a:sysClr val="windowText" lastClr="000000"/>
                  </a:solidFill>
                </a:rPr>
                <a:t>側は認証局へ公開鍵を通知</a:t>
              </a:r>
            </a:p>
          </p:txBody>
        </p:sp>
        <p:sp>
          <p:nvSpPr>
            <p:cNvPr id="17" name="四角形吹き出し 16"/>
            <p:cNvSpPr/>
            <p:nvPr/>
          </p:nvSpPr>
          <p:spPr>
            <a:xfrm>
              <a:off x="2886283" y="5745232"/>
              <a:ext cx="1571625" cy="409575"/>
            </a:xfrm>
            <a:prstGeom prst="wedgeRectCallout">
              <a:avLst>
                <a:gd name="adj1" fmla="val -50352"/>
                <a:gd name="adj2" fmla="val -9980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(5)MD</a:t>
              </a:r>
              <a:r>
                <a:rPr kumimoji="1" lang="ja-JP" altLang="en-US" sz="900">
                  <a:solidFill>
                    <a:sysClr val="windowText" lastClr="000000"/>
                  </a:solidFill>
                </a:rPr>
                <a:t>側は</a:t>
              </a:r>
              <a:r>
                <a:rPr kumimoji="1" lang="en-US" altLang="ja-JP" sz="900">
                  <a:solidFill>
                    <a:sysClr val="windowText" lastClr="000000"/>
                  </a:solidFill>
                </a:rPr>
                <a:t>HU</a:t>
              </a:r>
              <a:r>
                <a:rPr kumimoji="1" lang="ja-JP" altLang="en-US" sz="900">
                  <a:solidFill>
                    <a:sysClr val="windowText" lastClr="000000"/>
                  </a:solidFill>
                </a:rPr>
                <a:t>側へ公開鍵（証明書）を通知</a:t>
              </a:r>
            </a:p>
          </p:txBody>
        </p:sp>
        <p:grpSp>
          <p:nvGrpSpPr>
            <p:cNvPr id="18" name="グループ化 17"/>
            <p:cNvGrpSpPr/>
            <p:nvPr/>
          </p:nvGrpSpPr>
          <p:grpSpPr>
            <a:xfrm>
              <a:off x="2781508" y="3640208"/>
              <a:ext cx="1123950" cy="1209674"/>
              <a:chOff x="3714750" y="1447801"/>
              <a:chExt cx="1123950" cy="1209674"/>
            </a:xfrm>
            <a:solidFill>
              <a:schemeClr val="bg1"/>
            </a:solidFill>
          </p:grpSpPr>
          <p:sp>
            <p:nvSpPr>
              <p:cNvPr id="32" name="正方形/長方形 31"/>
              <p:cNvSpPr/>
              <p:nvPr/>
            </p:nvSpPr>
            <p:spPr bwMode="auto">
              <a:xfrm>
                <a:off x="3714750" y="1447801"/>
                <a:ext cx="1123950" cy="1209674"/>
              </a:xfrm>
              <a:prstGeom prst="rect">
                <a:avLst/>
              </a:prstGeom>
              <a:grpFill/>
              <a:ln w="3175"/>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ja-JP" altLang="en-US" sz="1000">
                    <a:solidFill>
                      <a:sysClr val="windowText" lastClr="000000"/>
                    </a:solidFill>
                    <a:latin typeface="HGPｺﾞｼｯｸM" panose="020B0600000000000000" pitchFamily="50" charset="-128"/>
                    <a:ea typeface="HGPｺﾞｼｯｸM" panose="020B0600000000000000" pitchFamily="50" charset="-128"/>
                  </a:rPr>
                  <a:t>証明書</a:t>
                </a:r>
              </a:p>
            </p:txBody>
          </p:sp>
          <p:sp>
            <p:nvSpPr>
              <p:cNvPr id="33" name="角丸四角形 32"/>
              <p:cNvSpPr/>
              <p:nvPr/>
            </p:nvSpPr>
            <p:spPr>
              <a:xfrm>
                <a:off x="3781424" y="1733550"/>
                <a:ext cx="1000126" cy="257175"/>
              </a:xfrm>
              <a:prstGeom prst="roundRect">
                <a:avLst/>
              </a:prstGeom>
              <a:ln w="19050"/>
            </p:spPr>
            <p:style>
              <a:lnRef idx="2">
                <a:schemeClr val="accent4"/>
              </a:lnRef>
              <a:fillRef idx="1">
                <a:schemeClr val="lt1"/>
              </a:fillRef>
              <a:effectRef idx="0">
                <a:schemeClr val="accent4"/>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(MD</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側</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34" name="角丸四角形 33"/>
              <p:cNvSpPr/>
              <p:nvPr/>
            </p:nvSpPr>
            <p:spPr>
              <a:xfrm>
                <a:off x="3781424" y="2066926"/>
                <a:ext cx="1000126" cy="447674"/>
              </a:xfrm>
              <a:prstGeom prst="roundRect">
                <a:avLst/>
              </a:prstGeom>
              <a:ln w="19050"/>
            </p:spPr>
            <p:style>
              <a:lnRef idx="2">
                <a:schemeClr val="accent3"/>
              </a:lnRef>
              <a:fillRef idx="1">
                <a:schemeClr val="lt1"/>
              </a:fillRef>
              <a:effectRef idx="0">
                <a:schemeClr val="accent3"/>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認証局の</a:t>
                </a:r>
                <a:endParaRPr kumimoji="1" lang="en-US" altLang="ja-JP" sz="900">
                  <a:solidFill>
                    <a:schemeClr val="dk1"/>
                  </a:solidFill>
                  <a:latin typeface="HGｺﾞｼｯｸM" panose="020B0609000000000000" pitchFamily="49" charset="-128"/>
                  <a:ea typeface="HGｺﾞｼｯｸM" panose="020B0609000000000000" pitchFamily="49" charset="-128"/>
                  <a:cs typeface="+mn-cs"/>
                </a:endParaRPr>
              </a:p>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デジタル署名</a:t>
                </a:r>
              </a:p>
            </p:txBody>
          </p:sp>
        </p:grpSp>
        <p:sp>
          <p:nvSpPr>
            <p:cNvPr id="19" name="四角形吹き出し 18"/>
            <p:cNvSpPr/>
            <p:nvPr/>
          </p:nvSpPr>
          <p:spPr>
            <a:xfrm>
              <a:off x="-647492" y="4173607"/>
              <a:ext cx="1647825" cy="647699"/>
            </a:xfrm>
            <a:prstGeom prst="wedgeRectCallout">
              <a:avLst>
                <a:gd name="adj1" fmla="val 50675"/>
                <a:gd name="adj2" fmla="val 8915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(6)HU</a:t>
              </a:r>
              <a:r>
                <a:rPr kumimoji="1" lang="ja-JP" altLang="en-US" sz="900">
                  <a:solidFill>
                    <a:sysClr val="windowText" lastClr="000000"/>
                  </a:solidFill>
                </a:rPr>
                <a:t>側は認証局の公開鍵でデジタル署名を検証し、</a:t>
              </a:r>
              <a:r>
                <a:rPr kumimoji="1" lang="en-US" altLang="ja-JP" sz="900">
                  <a:solidFill>
                    <a:sysClr val="windowText" lastClr="000000"/>
                  </a:solidFill>
                </a:rPr>
                <a:t>MD</a:t>
              </a:r>
              <a:r>
                <a:rPr kumimoji="1" lang="ja-JP" altLang="en-US" sz="900">
                  <a:solidFill>
                    <a:sysClr val="windowText" lastClr="000000"/>
                  </a:solidFill>
                </a:rPr>
                <a:t>側の公開鍵が正しいことを確認</a:t>
              </a:r>
              <a:endParaRPr kumimoji="1" lang="en-US" altLang="ja-JP" sz="900">
                <a:solidFill>
                  <a:sysClr val="windowText" lastClr="000000"/>
                </a:solidFill>
              </a:endParaRPr>
            </a:p>
            <a:p>
              <a:pPr algn="l"/>
              <a:endParaRPr kumimoji="1" lang="ja-JP" altLang="en-US" sz="900">
                <a:solidFill>
                  <a:sysClr val="windowText" lastClr="000000"/>
                </a:solidFill>
              </a:endParaRPr>
            </a:p>
          </p:txBody>
        </p:sp>
        <p:sp>
          <p:nvSpPr>
            <p:cNvPr id="20" name="テキスト ボックス 57"/>
            <p:cNvSpPr txBox="1"/>
            <p:nvPr/>
          </p:nvSpPr>
          <p:spPr bwMode="auto">
            <a:xfrm>
              <a:off x="2114757" y="5297557"/>
              <a:ext cx="1190625" cy="257175"/>
            </a:xfrm>
            <a:prstGeom prst="rect">
              <a:avLst/>
            </a:prstGeom>
            <a:no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900">
                  <a:latin typeface="HGｺﾞｼｯｸM" panose="020B0609000000000000" pitchFamily="49" charset="-128"/>
                  <a:ea typeface="HGｺﾞｼｯｸM" panose="020B0609000000000000" pitchFamily="49" charset="-128"/>
                </a:rPr>
                <a:t>証明書</a:t>
              </a:r>
            </a:p>
          </p:txBody>
        </p:sp>
        <p:cxnSp>
          <p:nvCxnSpPr>
            <p:cNvPr id="21" name="直線矢印コネクタ 20"/>
            <p:cNvCxnSpPr/>
            <p:nvPr/>
          </p:nvCxnSpPr>
          <p:spPr>
            <a:xfrm flipV="1">
              <a:off x="4600783" y="3363982"/>
              <a:ext cx="0" cy="17335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直線矢印コネクタ 21"/>
            <p:cNvCxnSpPr/>
            <p:nvPr/>
          </p:nvCxnSpPr>
          <p:spPr>
            <a:xfrm flipV="1">
              <a:off x="4115008" y="3383032"/>
              <a:ext cx="0" cy="1724025"/>
            </a:xfrm>
            <a:prstGeom prst="straightConnector1">
              <a:avLst/>
            </a:prstGeom>
            <a:ln>
              <a:headEnd type="arrow"/>
              <a:tailEnd type="none"/>
            </a:ln>
          </p:spPr>
          <p:style>
            <a:lnRef idx="1">
              <a:schemeClr val="accent1"/>
            </a:lnRef>
            <a:fillRef idx="0">
              <a:schemeClr val="accent1"/>
            </a:fillRef>
            <a:effectRef idx="0">
              <a:schemeClr val="accent1"/>
            </a:effectRef>
            <a:fontRef idx="minor">
              <a:schemeClr val="tx1"/>
            </a:fontRef>
          </p:style>
        </p:cxnSp>
        <p:sp>
          <p:nvSpPr>
            <p:cNvPr id="23" name="四角形吹き出し 22"/>
            <p:cNvSpPr/>
            <p:nvPr/>
          </p:nvSpPr>
          <p:spPr>
            <a:xfrm>
              <a:off x="1943308" y="2725807"/>
              <a:ext cx="1704976" cy="561974"/>
            </a:xfrm>
            <a:prstGeom prst="wedgeRectCallout">
              <a:avLst>
                <a:gd name="adj1" fmla="val 67646"/>
                <a:gd name="adj2" fmla="val 36228"/>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(3)</a:t>
              </a:r>
              <a:r>
                <a:rPr kumimoji="1" lang="ja-JP" altLang="en-US" sz="900">
                  <a:solidFill>
                    <a:sysClr val="windowText" lastClr="000000"/>
                  </a:solidFill>
                </a:rPr>
                <a:t>認証局は</a:t>
              </a:r>
              <a:r>
                <a:rPr kumimoji="1" lang="en-US" altLang="ja-JP" sz="900">
                  <a:solidFill>
                    <a:sysClr val="windowText" lastClr="000000"/>
                  </a:solidFill>
                </a:rPr>
                <a:t>MD</a:t>
              </a:r>
              <a:r>
                <a:rPr kumimoji="1" lang="ja-JP" altLang="en-US" sz="900">
                  <a:solidFill>
                    <a:sysClr val="windowText" lastClr="000000"/>
                  </a:solidFill>
                </a:rPr>
                <a:t>側の公開鍵に自身の秘密鍵でデジタル署名を行い証明書を作成</a:t>
              </a:r>
            </a:p>
          </p:txBody>
        </p:sp>
        <p:sp>
          <p:nvSpPr>
            <p:cNvPr id="24" name="四角形吹き出し 23"/>
            <p:cNvSpPr/>
            <p:nvPr/>
          </p:nvSpPr>
          <p:spPr>
            <a:xfrm>
              <a:off x="1343233" y="3611632"/>
              <a:ext cx="1285876" cy="447674"/>
            </a:xfrm>
            <a:prstGeom prst="wedgeRectCallout">
              <a:avLst>
                <a:gd name="adj1" fmla="val 59856"/>
                <a:gd name="adj2" fmla="val 125266"/>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(4)</a:t>
              </a:r>
              <a:r>
                <a:rPr kumimoji="1" lang="ja-JP" altLang="en-US" sz="900">
                  <a:solidFill>
                    <a:sysClr val="windowText" lastClr="000000"/>
                  </a:solidFill>
                </a:rPr>
                <a:t>認証局は</a:t>
              </a:r>
              <a:r>
                <a:rPr kumimoji="1" lang="en-US" altLang="ja-JP" sz="900">
                  <a:solidFill>
                    <a:sysClr val="windowText" lastClr="000000"/>
                  </a:solidFill>
                </a:rPr>
                <a:t>MD</a:t>
              </a:r>
              <a:r>
                <a:rPr kumimoji="1" lang="ja-JP" altLang="en-US" sz="900">
                  <a:solidFill>
                    <a:sysClr val="windowText" lastClr="000000"/>
                  </a:solidFill>
                </a:rPr>
                <a:t>側へ公開鍵（証明書）を通知</a:t>
              </a:r>
            </a:p>
          </p:txBody>
        </p:sp>
        <p:sp>
          <p:nvSpPr>
            <p:cNvPr id="25" name="雲形吹き出し 24"/>
            <p:cNvSpPr/>
            <p:nvPr/>
          </p:nvSpPr>
          <p:spPr>
            <a:xfrm>
              <a:off x="5191332" y="2535307"/>
              <a:ext cx="1504951" cy="838200"/>
            </a:xfrm>
            <a:prstGeom prst="cloudCallout">
              <a:avLst>
                <a:gd name="adj1" fmla="val -78007"/>
                <a:gd name="adj2" fmla="val 23516"/>
              </a:avLst>
            </a:prstGeom>
            <a:solidFill>
              <a:schemeClr val="bg1"/>
            </a:solidFill>
            <a:ln w="9525">
              <a:solidFill>
                <a:sysClr val="windowText" lastClr="0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900">
                <a:solidFill>
                  <a:sysClr val="windowText" lastClr="000000"/>
                </a:solidFill>
              </a:endParaRPr>
            </a:p>
          </p:txBody>
        </p:sp>
        <p:sp>
          <p:nvSpPr>
            <p:cNvPr id="26" name="角丸四角形 25"/>
            <p:cNvSpPr/>
            <p:nvPr/>
          </p:nvSpPr>
          <p:spPr>
            <a:xfrm>
              <a:off x="5467557" y="2821057"/>
              <a:ext cx="1038226" cy="257175"/>
            </a:xfrm>
            <a:prstGeom prst="roundRect">
              <a:avLst/>
            </a:prstGeom>
            <a:ln w="19050"/>
          </p:spPr>
          <p:style>
            <a:lnRef idx="2">
              <a:schemeClr val="accent6"/>
            </a:lnRef>
            <a:fillRef idx="1">
              <a:schemeClr val="lt1"/>
            </a:fillRef>
            <a:effectRef idx="0">
              <a:schemeClr val="accent6"/>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秘密鍵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27" name="雲形吹き出し 26"/>
            <p:cNvSpPr/>
            <p:nvPr/>
          </p:nvSpPr>
          <p:spPr>
            <a:xfrm>
              <a:off x="-637968" y="5678557"/>
              <a:ext cx="1504951" cy="838200"/>
            </a:xfrm>
            <a:prstGeom prst="cloudCallout">
              <a:avLst>
                <a:gd name="adj1" fmla="val 48575"/>
                <a:gd name="adj2" fmla="val -75348"/>
              </a:avLst>
            </a:prstGeom>
            <a:solidFill>
              <a:schemeClr val="bg1"/>
            </a:solidFill>
            <a:ln w="9525">
              <a:solidFill>
                <a:sysClr val="windowText" lastClr="0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8" name="角丸四角形 27"/>
            <p:cNvSpPr/>
            <p:nvPr/>
          </p:nvSpPr>
          <p:spPr>
            <a:xfrm>
              <a:off x="-409367" y="6030982"/>
              <a:ext cx="1047749" cy="257175"/>
            </a:xfrm>
            <a:prstGeom prst="roundRect">
              <a:avLst/>
            </a:prstGeom>
            <a:ln w="19050"/>
          </p:spPr>
          <p:style>
            <a:lnRef idx="2">
              <a:schemeClr val="accent6"/>
            </a:lnRef>
            <a:fillRef idx="1">
              <a:schemeClr val="lt1"/>
            </a:fillRef>
            <a:effectRef idx="0">
              <a:schemeClr val="accent6"/>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29" name="テキスト ボックス 87"/>
            <p:cNvSpPr txBox="1"/>
            <p:nvPr/>
          </p:nvSpPr>
          <p:spPr bwMode="auto">
            <a:xfrm>
              <a:off x="-818944" y="2192407"/>
              <a:ext cx="1924051" cy="257175"/>
            </a:xfrm>
            <a:prstGeom prst="rect">
              <a:avLst/>
            </a:prstGeom>
            <a:solidFill>
              <a:schemeClr val="bg1"/>
            </a:solid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000">
                  <a:latin typeface="HGｺﾞｼｯｸM" panose="020B0609000000000000" pitchFamily="49" charset="-128"/>
                  <a:ea typeface="HGｺﾞｼｯｸM" panose="020B0609000000000000" pitchFamily="49" charset="-128"/>
                </a:rPr>
                <a:t>認証局による公開鍵暗号方式</a:t>
              </a:r>
            </a:p>
          </p:txBody>
        </p:sp>
        <p:sp>
          <p:nvSpPr>
            <p:cNvPr id="30" name="テキスト ボックス 91"/>
            <p:cNvSpPr txBox="1"/>
            <p:nvPr/>
          </p:nvSpPr>
          <p:spPr bwMode="auto">
            <a:xfrm>
              <a:off x="-628443" y="5811907"/>
              <a:ext cx="1581151" cy="257175"/>
            </a:xfrm>
            <a:prstGeom prst="rect">
              <a:avLst/>
            </a:prstGeom>
            <a:no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900">
                  <a:latin typeface="HGｺﾞｼｯｸM" panose="020B0609000000000000" pitchFamily="49" charset="-128"/>
                  <a:ea typeface="HGｺﾞｼｯｸM" panose="020B0609000000000000" pitchFamily="49" charset="-128"/>
                </a:rPr>
                <a:t>ソースコード埋め込み</a:t>
              </a:r>
            </a:p>
          </p:txBody>
        </p:sp>
        <p:sp>
          <p:nvSpPr>
            <p:cNvPr id="31" name="正方形/長方形 30"/>
            <p:cNvSpPr/>
            <p:nvPr/>
          </p:nvSpPr>
          <p:spPr>
            <a:xfrm>
              <a:off x="3762584" y="2868682"/>
              <a:ext cx="1200150" cy="590550"/>
            </a:xfrm>
            <a:prstGeom prst="rect">
              <a:avLst/>
            </a:prstGeom>
            <a:noFill/>
            <a:ln w="190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7" name="テキスト ボックス 6"/>
          <p:cNvSpPr txBox="1"/>
          <p:nvPr/>
        </p:nvSpPr>
        <p:spPr>
          <a:xfrm>
            <a:off x="14803609" y="-301359"/>
            <a:ext cx="9093130" cy="923330"/>
          </a:xfrm>
          <a:prstGeom prst="rect">
            <a:avLst/>
          </a:prstGeom>
          <a:solidFill>
            <a:schemeClr val="bg1"/>
          </a:solidFill>
        </p:spPr>
        <p:txBody>
          <a:bodyPr wrap="none" rtlCol="0">
            <a:spAutoFit/>
          </a:bodyPr>
          <a:lstStyle/>
          <a:p>
            <a:r>
              <a:rPr kumimoji="1" lang="en-US" altLang="ja-JP" dirty="0"/>
              <a:t>This figure comes form Honda, it gives me a better understanding of what CA is (chain of trust).</a:t>
            </a:r>
          </a:p>
          <a:p>
            <a:r>
              <a:rPr kumimoji="1" lang="en-US" altLang="ja-JP" dirty="0"/>
              <a:t>MD = mobile device</a:t>
            </a:r>
          </a:p>
          <a:p>
            <a:pPr marL="342900" indent="-342900">
              <a:buFont typeface="Arial" panose="020B0604020202020204" pitchFamily="34" charset="0"/>
              <a:buChar char="•"/>
            </a:pPr>
            <a:r>
              <a:rPr kumimoji="1" lang="en-US" altLang="ja-JP" dirty="0"/>
              <a:t>the</a:t>
            </a:r>
            <a:r>
              <a:rPr lang="ja-JP" altLang="en-US" dirty="0"/>
              <a:t> 証明書 </a:t>
            </a:r>
            <a:r>
              <a:rPr lang="en-US" altLang="ja-JP" dirty="0"/>
              <a:t>is used to </a:t>
            </a:r>
            <a:r>
              <a:rPr lang="en-US" altLang="ja-JP" u="sng" dirty="0"/>
              <a:t>tell </a:t>
            </a:r>
            <a:r>
              <a:rPr lang="en-US" altLang="ja-JP" b="1" u="sng" dirty="0"/>
              <a:t>HU</a:t>
            </a:r>
            <a:r>
              <a:rPr lang="en-US" altLang="ja-JP" dirty="0"/>
              <a:t> that the </a:t>
            </a:r>
            <a:r>
              <a:rPr lang="en-US" altLang="ja-JP" b="1" u="sng" dirty="0"/>
              <a:t>MD </a:t>
            </a:r>
            <a:r>
              <a:rPr lang="en-US" altLang="ja-JP" dirty="0"/>
              <a:t>is legitimate </a:t>
            </a:r>
            <a:endParaRPr kumimoji="1" lang="ja-JP" altLang="en-US" dirty="0"/>
          </a:p>
        </p:txBody>
      </p:sp>
      <p:sp>
        <p:nvSpPr>
          <p:cNvPr id="2048" name="正方形/長方形 2047"/>
          <p:cNvSpPr/>
          <p:nvPr/>
        </p:nvSpPr>
        <p:spPr>
          <a:xfrm>
            <a:off x="9268768" y="3626335"/>
            <a:ext cx="2677914" cy="6381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100" dirty="0"/>
              <a:t>How to make the CA digital </a:t>
            </a:r>
            <a:r>
              <a:rPr kumimoji="1" lang="en-US" altLang="ja-JP" sz="1100" dirty="0" err="1"/>
              <a:t>signiture</a:t>
            </a:r>
            <a:endParaRPr kumimoji="1" lang="en-US" altLang="ja-JP" sz="1100" dirty="0"/>
          </a:p>
          <a:p>
            <a:pPr marL="342900" indent="-342900">
              <a:buFont typeface="+mj-lt"/>
              <a:buAutoNum type="arabicPeriod"/>
            </a:pPr>
            <a:r>
              <a:rPr kumimoji="1" lang="en-US" altLang="ja-JP" sz="1100" dirty="0"/>
              <a:t>digest = Hash(</a:t>
            </a:r>
            <a:r>
              <a:rPr kumimoji="1" lang="en-US" altLang="ja-JP" sz="1100" dirty="0" err="1"/>
              <a:t>pub_MD</a:t>
            </a:r>
            <a:r>
              <a:rPr kumimoji="1" lang="en-US" altLang="ja-JP" sz="1100" dirty="0"/>
              <a:t>)</a:t>
            </a:r>
          </a:p>
          <a:p>
            <a:pPr marL="342900" indent="-342900">
              <a:buFont typeface="+mj-lt"/>
              <a:buAutoNum type="arabicPeriod"/>
            </a:pPr>
            <a:r>
              <a:rPr lang="en-US" altLang="ja-JP" sz="1100" dirty="0"/>
              <a:t>digital sign = encrypt(digest, </a:t>
            </a:r>
            <a:r>
              <a:rPr lang="en-US" altLang="ja-JP" sz="1100" dirty="0" err="1"/>
              <a:t>priv_CA</a:t>
            </a:r>
            <a:r>
              <a:rPr lang="en-US" altLang="ja-JP" sz="1100" dirty="0"/>
              <a:t>)</a:t>
            </a:r>
            <a:endParaRPr kumimoji="1" lang="en-US" altLang="ja-JP" sz="1100" dirty="0"/>
          </a:p>
        </p:txBody>
      </p:sp>
      <p:cxnSp>
        <p:nvCxnSpPr>
          <p:cNvPr id="2051" name="カギ線コネクタ 2050"/>
          <p:cNvCxnSpPr>
            <a:stCxn id="2048" idx="0"/>
            <a:endCxn id="34" idx="2"/>
          </p:cNvCxnSpPr>
          <p:nvPr/>
        </p:nvCxnSpPr>
        <p:spPr>
          <a:xfrm rot="5400000" flipH="1" flipV="1">
            <a:off x="10067515" y="2585395"/>
            <a:ext cx="1581150" cy="500731"/>
          </a:xfrm>
          <a:prstGeom prst="bentConnector3">
            <a:avLst>
              <a:gd name="adj1" fmla="val 81928"/>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 name="正方形/長方形 13"/>
          <p:cNvSpPr/>
          <p:nvPr/>
        </p:nvSpPr>
        <p:spPr>
          <a:xfrm>
            <a:off x="980728" y="2579656"/>
            <a:ext cx="2957348" cy="646331"/>
          </a:xfrm>
          <a:prstGeom prst="rect">
            <a:avLst/>
          </a:prstGeom>
        </p:spPr>
        <p:txBody>
          <a:bodyPr wrap="none">
            <a:spAutoFit/>
          </a:bodyPr>
          <a:lstStyle/>
          <a:p>
            <a:r>
              <a:rPr lang="en-US" altLang="ja-JP" dirty="0"/>
              <a:t>Transport Layer Security (</a:t>
            </a:r>
            <a:r>
              <a:rPr lang="en-US" altLang="ja-JP" b="1" dirty="0">
                <a:solidFill>
                  <a:srgbClr val="FF0000"/>
                </a:solidFill>
              </a:rPr>
              <a:t>TLS</a:t>
            </a:r>
            <a:r>
              <a:rPr lang="en-US" altLang="ja-JP" dirty="0"/>
              <a:t>)</a:t>
            </a:r>
          </a:p>
          <a:p>
            <a:r>
              <a:rPr lang="en-US" altLang="ja-JP" dirty="0"/>
              <a:t>Secure Sockets Layer (</a:t>
            </a:r>
            <a:r>
              <a:rPr lang="en-US" altLang="ja-JP" b="1" dirty="0">
                <a:solidFill>
                  <a:srgbClr val="FF0000"/>
                </a:solidFill>
              </a:rPr>
              <a:t>SSL</a:t>
            </a:r>
            <a:r>
              <a:rPr lang="en-US" altLang="ja-JP" dirty="0"/>
              <a:t>)</a:t>
            </a:r>
            <a:endParaRPr lang="ja-JP" altLang="en-US" dirty="0"/>
          </a:p>
        </p:txBody>
      </p:sp>
      <p:sp>
        <p:nvSpPr>
          <p:cNvPr id="2049" name="テキスト ボックス 2048"/>
          <p:cNvSpPr txBox="1"/>
          <p:nvPr/>
        </p:nvSpPr>
        <p:spPr>
          <a:xfrm>
            <a:off x="-4419872" y="1979712"/>
            <a:ext cx="2532937" cy="369332"/>
          </a:xfrm>
          <a:prstGeom prst="rect">
            <a:avLst/>
          </a:prstGeom>
          <a:solidFill>
            <a:schemeClr val="bg1"/>
          </a:solidFill>
        </p:spPr>
        <p:txBody>
          <a:bodyPr wrap="none" rtlCol="0">
            <a:spAutoFit/>
          </a:bodyPr>
          <a:lstStyle/>
          <a:p>
            <a:r>
              <a:rPr kumimoji="1" lang="en-US" altLang="zh-CN" b="1" dirty="0">
                <a:solidFill>
                  <a:srgbClr val="FF0000"/>
                </a:solidFill>
              </a:rPr>
              <a:t>CA</a:t>
            </a:r>
            <a:r>
              <a:rPr kumimoji="1" lang="zh-CN" altLang="en-US" dirty="0"/>
              <a:t>：</a:t>
            </a:r>
            <a:r>
              <a:rPr lang="en-US" altLang="zh-CN" dirty="0"/>
              <a:t>certificate authority</a:t>
            </a:r>
            <a:endParaRPr kumimoji="1" lang="en-US" altLang="zh-CN" dirty="0"/>
          </a:p>
        </p:txBody>
      </p:sp>
    </p:spTree>
    <p:extLst>
      <p:ext uri="{BB962C8B-B14F-4D97-AF65-F5344CB8AC3E}">
        <p14:creationId xmlns:p14="http://schemas.microsoft.com/office/powerpoint/2010/main" val="22349140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http://itpro.nikkeibp.co.jp/article/COLUMN/20060704/242422/zu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8720" y="369332"/>
            <a:ext cx="5143500" cy="3209926"/>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15577" y="0"/>
            <a:ext cx="4344459" cy="369332"/>
          </a:xfrm>
          <a:prstGeom prst="rect">
            <a:avLst/>
          </a:prstGeom>
          <a:noFill/>
        </p:spPr>
        <p:txBody>
          <a:bodyPr wrap="none" rtlCol="0">
            <a:spAutoFit/>
          </a:bodyPr>
          <a:lstStyle/>
          <a:p>
            <a:r>
              <a:rPr kumimoji="1" lang="en-US" altLang="ja-JP" dirty="0"/>
              <a:t>A detailed explanation of </a:t>
            </a:r>
            <a:r>
              <a:rPr kumimoji="1" lang="ja-JP" altLang="en-US" b="1" dirty="0">
                <a:solidFill>
                  <a:srgbClr val="FF0000"/>
                </a:solidFill>
              </a:rPr>
              <a:t>デジタル署名認証</a:t>
            </a:r>
          </a:p>
        </p:txBody>
      </p:sp>
      <p:pic>
        <p:nvPicPr>
          <p:cNvPr id="4098" name="Picture 2" descr="C:\Users\CHEN Feiyu\Desktop\Vault\[figures]\fil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93895" y="4572000"/>
            <a:ext cx="1238019" cy="1673081"/>
          </a:xfrm>
          <a:prstGeom prst="rect">
            <a:avLst/>
          </a:prstGeom>
          <a:noFill/>
          <a:extLst>
            <a:ext uri="{909E8E84-426E-40DD-AFC4-6F175D3DCCD1}">
              <a14:hiddenFill xmlns:a14="http://schemas.microsoft.com/office/drawing/2010/main">
                <a:solidFill>
                  <a:srgbClr val="FFFFFF"/>
                </a:solidFill>
              </a14:hiddenFill>
            </a:ext>
          </a:extLst>
        </p:spPr>
      </p:pic>
      <p:pic>
        <p:nvPicPr>
          <p:cNvPr id="4099" name="Picture 3" descr="C:\Users\CHEN Feiyu\Desktop\Vault\[figures]\key.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64973" y="7771886"/>
            <a:ext cx="520444" cy="266204"/>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p:cNvSpPr/>
          <p:nvPr/>
        </p:nvSpPr>
        <p:spPr>
          <a:xfrm>
            <a:off x="1641313" y="7122993"/>
            <a:ext cx="943183"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t>digest</a:t>
            </a:r>
            <a:endParaRPr kumimoji="1" lang="ja-JP" altLang="en-US" sz="1600" dirty="0"/>
          </a:p>
        </p:txBody>
      </p:sp>
      <p:sp>
        <p:nvSpPr>
          <p:cNvPr id="5" name="角丸四角形 4"/>
          <p:cNvSpPr/>
          <p:nvPr/>
        </p:nvSpPr>
        <p:spPr>
          <a:xfrm>
            <a:off x="1791039" y="6446505"/>
            <a:ext cx="643732" cy="3491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t>Hash </a:t>
            </a:r>
            <a:r>
              <a:rPr lang="en-US" altLang="ja-JP" sz="1400" dirty="0" err="1"/>
              <a:t>Func</a:t>
            </a:r>
            <a:endParaRPr kumimoji="1" lang="ja-JP" altLang="en-US" sz="1400" dirty="0"/>
          </a:p>
        </p:txBody>
      </p:sp>
      <p:cxnSp>
        <p:nvCxnSpPr>
          <p:cNvPr id="7" name="直線矢印コネクタ 6"/>
          <p:cNvCxnSpPr>
            <a:stCxn id="4098" idx="2"/>
            <a:endCxn id="5" idx="0"/>
          </p:cNvCxnSpPr>
          <p:nvPr/>
        </p:nvCxnSpPr>
        <p:spPr>
          <a:xfrm>
            <a:off x="2112905" y="6245081"/>
            <a:ext cx="0" cy="20142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直線矢印コネクタ 10"/>
          <p:cNvCxnSpPr>
            <a:stCxn id="5" idx="2"/>
            <a:endCxn id="4" idx="0"/>
          </p:cNvCxnSpPr>
          <p:nvPr/>
        </p:nvCxnSpPr>
        <p:spPr>
          <a:xfrm>
            <a:off x="2112905" y="6795631"/>
            <a:ext cx="0" cy="32736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4" name="角丸四角形 13"/>
          <p:cNvSpPr/>
          <p:nvPr/>
        </p:nvSpPr>
        <p:spPr>
          <a:xfrm>
            <a:off x="1791039" y="7730425"/>
            <a:ext cx="643732" cy="3491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100" dirty="0"/>
              <a:t>Encryption</a:t>
            </a:r>
            <a:endParaRPr kumimoji="1" lang="ja-JP" altLang="en-US" sz="1100" dirty="0"/>
          </a:p>
        </p:txBody>
      </p:sp>
      <p:cxnSp>
        <p:nvCxnSpPr>
          <p:cNvPr id="15" name="直線矢印コネクタ 14"/>
          <p:cNvCxnSpPr>
            <a:stCxn id="4" idx="2"/>
            <a:endCxn id="14" idx="0"/>
          </p:cNvCxnSpPr>
          <p:nvPr/>
        </p:nvCxnSpPr>
        <p:spPr>
          <a:xfrm>
            <a:off x="2112905" y="7555041"/>
            <a:ext cx="0" cy="17538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直線矢印コネクタ 17"/>
          <p:cNvCxnSpPr>
            <a:stCxn id="4099" idx="3"/>
            <a:endCxn id="14" idx="1"/>
          </p:cNvCxnSpPr>
          <p:nvPr/>
        </p:nvCxnSpPr>
        <p:spPr>
          <a:xfrm>
            <a:off x="1385417" y="7904988"/>
            <a:ext cx="405622"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2" name="正方形/長方形 21"/>
          <p:cNvSpPr/>
          <p:nvPr/>
        </p:nvSpPr>
        <p:spPr>
          <a:xfrm>
            <a:off x="1600974" y="8318713"/>
            <a:ext cx="1023861"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b="1" dirty="0"/>
              <a:t>Signature</a:t>
            </a:r>
            <a:endParaRPr kumimoji="1" lang="ja-JP" altLang="en-US" sz="1600" b="1" dirty="0"/>
          </a:p>
        </p:txBody>
      </p:sp>
      <p:cxnSp>
        <p:nvCxnSpPr>
          <p:cNvPr id="25" name="直線矢印コネクタ 24"/>
          <p:cNvCxnSpPr>
            <a:stCxn id="14" idx="2"/>
            <a:endCxn id="22" idx="0"/>
          </p:cNvCxnSpPr>
          <p:nvPr/>
        </p:nvCxnSpPr>
        <p:spPr>
          <a:xfrm>
            <a:off x="2112905" y="8079551"/>
            <a:ext cx="0" cy="23916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29" name="Picture 2" descr="C:\Users\CHEN Feiyu\Desktop\Vault\[figures]\fil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05064" y="4904009"/>
            <a:ext cx="1384350" cy="1870835"/>
          </a:xfrm>
          <a:prstGeom prst="rect">
            <a:avLst/>
          </a:prstGeom>
          <a:noFill/>
          <a:extLst>
            <a:ext uri="{909E8E84-426E-40DD-AFC4-6F175D3DCCD1}">
              <a14:hiddenFill xmlns:a14="http://schemas.microsoft.com/office/drawing/2010/main">
                <a:solidFill>
                  <a:srgbClr val="FFFFFF"/>
                </a:solidFill>
              </a14:hiddenFill>
            </a:ext>
          </a:extLst>
        </p:spPr>
      </p:pic>
      <p:sp>
        <p:nvSpPr>
          <p:cNvPr id="30" name="正方形/長方形 29"/>
          <p:cNvSpPr/>
          <p:nvPr/>
        </p:nvSpPr>
        <p:spPr>
          <a:xfrm>
            <a:off x="4018260" y="6743288"/>
            <a:ext cx="1371154"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b="1" dirty="0"/>
              <a:t>Signature</a:t>
            </a:r>
            <a:endParaRPr kumimoji="1" lang="ja-JP" altLang="en-US" sz="1100" b="1" dirty="0"/>
          </a:p>
        </p:txBody>
      </p:sp>
      <p:sp>
        <p:nvSpPr>
          <p:cNvPr id="27" name="テキスト ボックス 26"/>
          <p:cNvSpPr txBox="1"/>
          <p:nvPr/>
        </p:nvSpPr>
        <p:spPr>
          <a:xfrm>
            <a:off x="-22448" y="3965198"/>
            <a:ext cx="6197979" cy="646331"/>
          </a:xfrm>
          <a:prstGeom prst="rect">
            <a:avLst/>
          </a:prstGeom>
          <a:noFill/>
        </p:spPr>
        <p:txBody>
          <a:bodyPr wrap="none" rtlCol="0">
            <a:spAutoFit/>
          </a:bodyPr>
          <a:lstStyle/>
          <a:p>
            <a:r>
              <a:rPr kumimoji="1" lang="en-US" altLang="ja-JP" dirty="0"/>
              <a:t>WTF is </a:t>
            </a:r>
            <a:r>
              <a:rPr kumimoji="1" lang="en-US" altLang="ja-JP" b="1" dirty="0">
                <a:solidFill>
                  <a:srgbClr val="FF0000"/>
                </a:solidFill>
              </a:rPr>
              <a:t>Digital Certificate</a:t>
            </a:r>
            <a:r>
              <a:rPr kumimoji="1" lang="en-US" altLang="ja-JP" dirty="0"/>
              <a:t>:</a:t>
            </a:r>
          </a:p>
          <a:p>
            <a:r>
              <a:rPr lang="en-US" altLang="ja-JP" u="sng" dirty="0"/>
              <a:t>The purpose of DC is to prove that the </a:t>
            </a:r>
            <a:r>
              <a:rPr lang="en-US" altLang="ja-JP" b="1" u="sng" dirty="0"/>
              <a:t>public key</a:t>
            </a:r>
            <a:r>
              <a:rPr lang="en-US" altLang="ja-JP" u="sng" dirty="0"/>
              <a:t> belong to Bob.</a:t>
            </a:r>
            <a:endParaRPr kumimoji="1" lang="ja-JP" altLang="en-US" u="sng" dirty="0"/>
          </a:p>
        </p:txBody>
      </p:sp>
      <p:sp>
        <p:nvSpPr>
          <p:cNvPr id="4096" name="テキスト ボックス 4095"/>
          <p:cNvSpPr txBox="1"/>
          <p:nvPr/>
        </p:nvSpPr>
        <p:spPr>
          <a:xfrm>
            <a:off x="1573772" y="4669876"/>
            <a:ext cx="1357103" cy="1600438"/>
          </a:xfrm>
          <a:prstGeom prst="rect">
            <a:avLst/>
          </a:prstGeom>
          <a:noFill/>
        </p:spPr>
        <p:txBody>
          <a:bodyPr wrap="none" rtlCol="0">
            <a:spAutoFit/>
          </a:bodyPr>
          <a:lstStyle/>
          <a:p>
            <a:r>
              <a:rPr kumimoji="1" lang="en-US" altLang="ja-JP" sz="1400" dirty="0">
                <a:solidFill>
                  <a:srgbClr val="FF0000"/>
                </a:solidFill>
              </a:rPr>
              <a:t>Bob info:</a:t>
            </a:r>
          </a:p>
          <a:p>
            <a:r>
              <a:rPr lang="en-US" altLang="ja-JP" sz="1400" dirty="0">
                <a:solidFill>
                  <a:srgbClr val="FF0000"/>
                </a:solidFill>
              </a:rPr>
              <a:t>Name</a:t>
            </a:r>
          </a:p>
          <a:p>
            <a:r>
              <a:rPr kumimoji="1" lang="en-US" altLang="ja-JP" sz="1400" dirty="0">
                <a:solidFill>
                  <a:srgbClr val="FF0000"/>
                </a:solidFill>
              </a:rPr>
              <a:t>Address</a:t>
            </a:r>
          </a:p>
          <a:p>
            <a:r>
              <a:rPr lang="en-US" altLang="ja-JP" sz="1400" dirty="0">
                <a:solidFill>
                  <a:srgbClr val="FF0000"/>
                </a:solidFill>
              </a:rPr>
              <a:t>…</a:t>
            </a:r>
          </a:p>
          <a:p>
            <a:endParaRPr kumimoji="1" lang="en-US" altLang="ja-JP" sz="1400" dirty="0">
              <a:solidFill>
                <a:srgbClr val="FF0000"/>
              </a:solidFill>
            </a:endParaRPr>
          </a:p>
          <a:p>
            <a:endParaRPr lang="en-US" altLang="ja-JP" sz="1400" dirty="0">
              <a:solidFill>
                <a:srgbClr val="FF0000"/>
              </a:solidFill>
            </a:endParaRPr>
          </a:p>
          <a:p>
            <a:r>
              <a:rPr kumimoji="1" lang="en-US" altLang="ja-JP" sz="1400" dirty="0">
                <a:solidFill>
                  <a:srgbClr val="FF0000"/>
                </a:solidFill>
              </a:rPr>
              <a:t>Bob’s Public Key</a:t>
            </a:r>
            <a:endParaRPr kumimoji="1" lang="ja-JP" altLang="en-US" sz="1400" dirty="0">
              <a:solidFill>
                <a:srgbClr val="FF0000"/>
              </a:solidFill>
            </a:endParaRPr>
          </a:p>
        </p:txBody>
      </p:sp>
      <p:pic>
        <p:nvPicPr>
          <p:cNvPr id="35" name="Picture 3" descr="C:\Users\CHEN Feiyu\Desktop\Vault\[figures]\key.png"/>
          <p:cNvPicPr>
            <a:picLocks noChangeAspect="1" noChangeArrowheads="1"/>
          </p:cNvPicPr>
          <p:nvPr/>
        </p:nvPicPr>
        <p:blipFill>
          <a:blip r:embed="rId4" cstate="print">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1841814" y="5573223"/>
            <a:ext cx="520444" cy="266204"/>
          </a:xfrm>
          <a:prstGeom prst="rect">
            <a:avLst/>
          </a:prstGeom>
          <a:noFill/>
          <a:extLst>
            <a:ext uri="{909E8E84-426E-40DD-AFC4-6F175D3DCCD1}">
              <a14:hiddenFill xmlns:a14="http://schemas.microsoft.com/office/drawing/2010/main">
                <a:solidFill>
                  <a:srgbClr val="FFFFFF"/>
                </a:solidFill>
              </a14:hiddenFill>
            </a:ext>
          </a:extLst>
        </p:spPr>
      </p:pic>
      <p:sp>
        <p:nvSpPr>
          <p:cNvPr id="36" name="テキスト ボックス 35"/>
          <p:cNvSpPr txBox="1"/>
          <p:nvPr/>
        </p:nvSpPr>
        <p:spPr>
          <a:xfrm>
            <a:off x="4032311" y="5039207"/>
            <a:ext cx="1357103" cy="1600438"/>
          </a:xfrm>
          <a:prstGeom prst="rect">
            <a:avLst/>
          </a:prstGeom>
          <a:noFill/>
        </p:spPr>
        <p:txBody>
          <a:bodyPr wrap="none" rtlCol="0">
            <a:spAutoFit/>
          </a:bodyPr>
          <a:lstStyle/>
          <a:p>
            <a:r>
              <a:rPr kumimoji="1" lang="en-US" altLang="ja-JP" sz="1400" dirty="0">
                <a:solidFill>
                  <a:srgbClr val="FF0000"/>
                </a:solidFill>
              </a:rPr>
              <a:t>Bob info:</a:t>
            </a:r>
          </a:p>
          <a:p>
            <a:r>
              <a:rPr lang="en-US" altLang="ja-JP" sz="1400" dirty="0">
                <a:solidFill>
                  <a:srgbClr val="FF0000"/>
                </a:solidFill>
              </a:rPr>
              <a:t>Name</a:t>
            </a:r>
          </a:p>
          <a:p>
            <a:r>
              <a:rPr kumimoji="1" lang="en-US" altLang="ja-JP" sz="1400" dirty="0">
                <a:solidFill>
                  <a:srgbClr val="FF0000"/>
                </a:solidFill>
              </a:rPr>
              <a:t>Address</a:t>
            </a:r>
          </a:p>
          <a:p>
            <a:r>
              <a:rPr lang="en-US" altLang="ja-JP" sz="1400" dirty="0">
                <a:solidFill>
                  <a:srgbClr val="FF0000"/>
                </a:solidFill>
              </a:rPr>
              <a:t>…</a:t>
            </a:r>
          </a:p>
          <a:p>
            <a:endParaRPr kumimoji="1" lang="en-US" altLang="ja-JP" sz="1400" dirty="0">
              <a:solidFill>
                <a:srgbClr val="FF0000"/>
              </a:solidFill>
            </a:endParaRPr>
          </a:p>
          <a:p>
            <a:endParaRPr lang="en-US" altLang="ja-JP" sz="1400" dirty="0">
              <a:solidFill>
                <a:srgbClr val="FF0000"/>
              </a:solidFill>
            </a:endParaRPr>
          </a:p>
          <a:p>
            <a:r>
              <a:rPr kumimoji="1" lang="en-US" altLang="ja-JP" sz="1400" dirty="0">
                <a:solidFill>
                  <a:srgbClr val="FF0000"/>
                </a:solidFill>
              </a:rPr>
              <a:t>Bob’s Public Key</a:t>
            </a:r>
            <a:endParaRPr kumimoji="1" lang="ja-JP" altLang="en-US" sz="1400" dirty="0">
              <a:solidFill>
                <a:srgbClr val="FF0000"/>
              </a:solidFill>
            </a:endParaRPr>
          </a:p>
        </p:txBody>
      </p:sp>
      <p:sp>
        <p:nvSpPr>
          <p:cNvPr id="4097" name="テキスト ボックス 4096"/>
          <p:cNvSpPr txBox="1"/>
          <p:nvPr/>
        </p:nvSpPr>
        <p:spPr>
          <a:xfrm>
            <a:off x="252304" y="8079551"/>
            <a:ext cx="1313180" cy="923330"/>
          </a:xfrm>
          <a:prstGeom prst="rect">
            <a:avLst/>
          </a:prstGeom>
          <a:noFill/>
        </p:spPr>
        <p:txBody>
          <a:bodyPr wrap="none" rtlCol="0">
            <a:spAutoFit/>
          </a:bodyPr>
          <a:lstStyle/>
          <a:p>
            <a:r>
              <a:rPr kumimoji="1" lang="en-US" altLang="ja-JP" b="1" dirty="0">
                <a:solidFill>
                  <a:schemeClr val="bg2">
                    <a:lumMod val="75000"/>
                  </a:schemeClr>
                </a:solidFill>
              </a:rPr>
              <a:t>Certificate</a:t>
            </a:r>
          </a:p>
          <a:p>
            <a:r>
              <a:rPr lang="en-US" altLang="ja-JP" b="1" dirty="0">
                <a:solidFill>
                  <a:schemeClr val="bg2">
                    <a:lumMod val="75000"/>
                  </a:schemeClr>
                </a:solidFill>
              </a:rPr>
              <a:t>Authorities</a:t>
            </a:r>
            <a:r>
              <a:rPr lang="en-US" altLang="ja-JP" dirty="0">
                <a:solidFill>
                  <a:schemeClr val="bg2">
                    <a:lumMod val="75000"/>
                  </a:schemeClr>
                </a:solidFill>
              </a:rPr>
              <a:t>’</a:t>
            </a:r>
          </a:p>
          <a:p>
            <a:r>
              <a:rPr kumimoji="1" lang="en-US" altLang="ja-JP" dirty="0">
                <a:solidFill>
                  <a:schemeClr val="bg2">
                    <a:lumMod val="75000"/>
                  </a:schemeClr>
                </a:solidFill>
              </a:rPr>
              <a:t>Private Key</a:t>
            </a:r>
            <a:endParaRPr kumimoji="1" lang="ja-JP" altLang="en-US" dirty="0">
              <a:solidFill>
                <a:schemeClr val="bg2">
                  <a:lumMod val="75000"/>
                </a:schemeClr>
              </a:solidFill>
            </a:endParaRPr>
          </a:p>
        </p:txBody>
      </p:sp>
      <p:sp>
        <p:nvSpPr>
          <p:cNvPr id="4100" name="右矢印 4099"/>
          <p:cNvSpPr/>
          <p:nvPr/>
        </p:nvSpPr>
        <p:spPr>
          <a:xfrm>
            <a:off x="3232408" y="5496576"/>
            <a:ext cx="288032" cy="26551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01" name="テキスト ボックス 4100"/>
          <p:cNvSpPr txBox="1"/>
          <p:nvPr/>
        </p:nvSpPr>
        <p:spPr>
          <a:xfrm>
            <a:off x="3878723" y="7175336"/>
            <a:ext cx="2979277" cy="2308324"/>
          </a:xfrm>
          <a:prstGeom prst="rect">
            <a:avLst/>
          </a:prstGeom>
          <a:noFill/>
        </p:spPr>
        <p:txBody>
          <a:bodyPr wrap="square" rtlCol="0">
            <a:spAutoFit/>
          </a:bodyPr>
          <a:lstStyle/>
          <a:p>
            <a:r>
              <a:rPr kumimoji="1" lang="en-US" altLang="ja-JP" dirty="0"/>
              <a:t>This is Bob’s Digital Certificate.</a:t>
            </a:r>
          </a:p>
          <a:p>
            <a:r>
              <a:rPr lang="en-US" altLang="ja-JP" dirty="0"/>
              <a:t>Need </a:t>
            </a:r>
            <a:r>
              <a:rPr lang="en-US" altLang="ja-JP" b="1" dirty="0">
                <a:solidFill>
                  <a:schemeClr val="bg2">
                    <a:lumMod val="75000"/>
                  </a:schemeClr>
                </a:solidFill>
              </a:rPr>
              <a:t>Certificate Authorities</a:t>
            </a:r>
            <a:r>
              <a:rPr lang="en-US" altLang="ja-JP" dirty="0">
                <a:solidFill>
                  <a:schemeClr val="bg2">
                    <a:lumMod val="75000"/>
                  </a:schemeClr>
                </a:solidFill>
              </a:rPr>
              <a:t>' public key </a:t>
            </a:r>
            <a:r>
              <a:rPr lang="en-US" altLang="ja-JP" dirty="0"/>
              <a:t>to verify it.</a:t>
            </a:r>
          </a:p>
          <a:p>
            <a:r>
              <a:rPr lang="en-US" altLang="ja-JP" dirty="0"/>
              <a:t>Attention, </a:t>
            </a:r>
            <a:r>
              <a:rPr lang="en-US" altLang="zh-CN" dirty="0"/>
              <a:t>CA</a:t>
            </a:r>
            <a:r>
              <a:rPr lang="zh-CN" altLang="en-US" dirty="0"/>
              <a:t>生成</a:t>
            </a:r>
            <a:r>
              <a:rPr lang="en-US" altLang="zh-CN" dirty="0"/>
              <a:t>Bob</a:t>
            </a:r>
            <a:r>
              <a:rPr lang="zh-CN" altLang="en-US" dirty="0"/>
              <a:t>的</a:t>
            </a:r>
            <a:r>
              <a:rPr lang="en-US" altLang="zh-CN" dirty="0"/>
              <a:t>DC</a:t>
            </a:r>
            <a:r>
              <a:rPr lang="zh-CN" altLang="en-US" dirty="0"/>
              <a:t>，并且所有的</a:t>
            </a:r>
            <a:r>
              <a:rPr lang="en-US" altLang="zh-CN" dirty="0"/>
              <a:t>player</a:t>
            </a:r>
            <a:r>
              <a:rPr lang="zh-CN" altLang="en-US" dirty="0"/>
              <a:t>都拥有</a:t>
            </a:r>
            <a:r>
              <a:rPr lang="en-US" altLang="zh-CN" dirty="0"/>
              <a:t>CA</a:t>
            </a:r>
            <a:r>
              <a:rPr lang="zh-CN" altLang="en-US" dirty="0"/>
              <a:t>的</a:t>
            </a:r>
            <a:r>
              <a:rPr lang="en-US" altLang="zh-CN" dirty="0" err="1"/>
              <a:t>PublicKey</a:t>
            </a:r>
            <a:r>
              <a:rPr lang="zh-CN" altLang="en-US" dirty="0"/>
              <a:t>；</a:t>
            </a:r>
            <a:r>
              <a:rPr lang="en-US" altLang="zh-CN" dirty="0"/>
              <a:t>CA</a:t>
            </a:r>
            <a:r>
              <a:rPr lang="zh-CN" altLang="en-US" dirty="0"/>
              <a:t>的存在目的就是证明</a:t>
            </a:r>
            <a:r>
              <a:rPr lang="en-US" altLang="zh-CN" dirty="0"/>
              <a:t>Bob</a:t>
            </a:r>
            <a:r>
              <a:rPr lang="zh-CN" altLang="en-US" dirty="0"/>
              <a:t>的</a:t>
            </a:r>
            <a:r>
              <a:rPr lang="en-US" altLang="zh-CN" dirty="0" err="1"/>
              <a:t>PublicKey</a:t>
            </a:r>
            <a:r>
              <a:rPr lang="zh-CN" altLang="en-US" dirty="0"/>
              <a:t>是真的</a:t>
            </a:r>
            <a:endParaRPr lang="en-US" altLang="ja-JP" dirty="0"/>
          </a:p>
        </p:txBody>
      </p:sp>
    </p:spTree>
    <p:extLst>
      <p:ext uri="{BB962C8B-B14F-4D97-AF65-F5344CB8AC3E}">
        <p14:creationId xmlns:p14="http://schemas.microsoft.com/office/powerpoint/2010/main" val="30966744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1"/>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Transport Layer Security (TLS)</a:t>
            </a:r>
            <a:r>
              <a:rPr lang="en-US" altLang="ja-JP" dirty="0"/>
              <a:t> and its predecessor, Secure Sockets Layer (SSL), both of which are frequently referred to as 'SSL', are cryptographic protocols that provide communications security over a computer network.</a:t>
            </a:r>
          </a:p>
          <a:p>
            <a:pPr marL="742950" lvl="1" indent="-285750">
              <a:buFont typeface="Arial" panose="020B0604020202020204" pitchFamily="34" charset="0"/>
              <a:buChar char="•"/>
            </a:pPr>
            <a:r>
              <a:rPr lang="en-US" altLang="ja-JP" dirty="0"/>
              <a:t>The TLS protocol is composed of two layers: the </a:t>
            </a:r>
            <a:r>
              <a:rPr lang="en-US" altLang="ja-JP" b="1" dirty="0"/>
              <a:t>TLS record protocol</a:t>
            </a:r>
            <a:r>
              <a:rPr lang="en-US" altLang="ja-JP" dirty="0"/>
              <a:t> and the </a:t>
            </a:r>
            <a:r>
              <a:rPr lang="en-US" altLang="ja-JP" b="1" dirty="0"/>
              <a:t>TLS handshake protocol</a:t>
            </a:r>
            <a:r>
              <a:rPr lang="en-US" altLang="ja-JP" dirty="0"/>
              <a:t>.</a:t>
            </a:r>
            <a:endParaRPr lang="ja-JP" altLang="en-US" dirty="0"/>
          </a:p>
        </p:txBody>
      </p:sp>
      <p:sp>
        <p:nvSpPr>
          <p:cNvPr id="5" name="正方形/長方形 4"/>
          <p:cNvSpPr/>
          <p:nvPr/>
        </p:nvSpPr>
        <p:spPr>
          <a:xfrm>
            <a:off x="0" y="3851920"/>
            <a:ext cx="6858000" cy="4801314"/>
          </a:xfrm>
          <a:prstGeom prst="rect">
            <a:avLst/>
          </a:prstGeom>
        </p:spPr>
        <p:txBody>
          <a:bodyPr wrap="square">
            <a:spAutoFit/>
          </a:bodyPr>
          <a:lstStyle/>
          <a:p>
            <a:r>
              <a:rPr lang="ja-JP" altLang="en-US" dirty="0"/>
              <a:t>サーバーの秘密鍵に頼っている場合、その鍵が読まれてしまえば、データの機密は保持できません。</a:t>
            </a:r>
          </a:p>
          <a:p>
            <a:r>
              <a:rPr lang="en-US" altLang="ja-JP" b="1" dirty="0">
                <a:solidFill>
                  <a:srgbClr val="FF0000"/>
                </a:solidFill>
              </a:rPr>
              <a:t>Forward Secrecy</a:t>
            </a:r>
            <a:r>
              <a:rPr lang="ja-JP" altLang="en-US" dirty="0"/>
              <a:t>とは、サーバーの秘密鍵が暴露された場合でも、過去に暗号化によって通信されたデータの安全性を守ろうとする考え方で、実用化されているのは</a:t>
            </a:r>
            <a:r>
              <a:rPr lang="en-US" altLang="ja-JP" dirty="0"/>
              <a:t>DHE</a:t>
            </a:r>
            <a:r>
              <a:rPr lang="ja-JP" altLang="en-US" dirty="0"/>
              <a:t>（ディフィー・ヘルマン鍵共有）と、</a:t>
            </a:r>
            <a:r>
              <a:rPr lang="en-US" altLang="ja-JP" dirty="0"/>
              <a:t>ECDHE</a:t>
            </a:r>
            <a:r>
              <a:rPr lang="ja-JP" altLang="en-US" dirty="0"/>
              <a:t>（楕円曲線ディフィー・ヘルマン鍵共有）です。</a:t>
            </a:r>
          </a:p>
          <a:p>
            <a:r>
              <a:rPr lang="ja-JP" altLang="en-US" dirty="0"/>
              <a:t>この方法では、データの暗号化の際、サーバーの秘密鍵・公開鍵を利用するのではなくクライアントとサーバーそれぞれに秘密鍵を持たせるようにします。</a:t>
            </a:r>
          </a:p>
          <a:p>
            <a:r>
              <a:rPr lang="ja-JP" altLang="en-US" dirty="0"/>
              <a:t>公開されている二つのデータとクライアントとサーバーそれぞれの秘密鍵から作成したデータをもとに、相手の秘密鍵を知ることなく暗号化した通信が可能です。</a:t>
            </a:r>
          </a:p>
          <a:p>
            <a:r>
              <a:rPr lang="ja-JP" altLang="en-US" dirty="0"/>
              <a:t>第三者がこの方式で暗号化されたデータの復号を行うためには</a:t>
            </a:r>
            <a:r>
              <a:rPr lang="ja-JP" altLang="en-US" dirty="0">
                <a:solidFill>
                  <a:srgbClr val="FF0000"/>
                </a:solidFill>
              </a:rPr>
              <a:t>クライアントとサーバー両方の秘密鍵を知る必要がある</a:t>
            </a:r>
            <a:r>
              <a:rPr lang="ja-JP" altLang="en-US" dirty="0"/>
              <a:t>ため、仮に一方の秘密鍵が露呈したとしてもデータの安全性は守られます。</a:t>
            </a:r>
          </a:p>
          <a:p>
            <a:r>
              <a:rPr lang="ja-JP" altLang="en-US" dirty="0"/>
              <a:t>しかも</a:t>
            </a:r>
            <a:r>
              <a:rPr lang="en-US" altLang="ja-JP" dirty="0"/>
              <a:t>DHE</a:t>
            </a:r>
            <a:r>
              <a:rPr lang="ja-JP" altLang="en-US" dirty="0"/>
              <a:t>と</a:t>
            </a:r>
            <a:r>
              <a:rPr lang="en-US" altLang="ja-JP" dirty="0"/>
              <a:t>ECDHE</a:t>
            </a:r>
            <a:r>
              <a:rPr lang="ja-JP" altLang="en-US" dirty="0"/>
              <a:t>では秘密鍵は固定ではなく随時変更されるので、事実上、第三者による解読は不可能とされています。</a:t>
            </a:r>
          </a:p>
        </p:txBody>
      </p:sp>
      <p:sp>
        <p:nvSpPr>
          <p:cNvPr id="6" name="角丸四角形 5"/>
          <p:cNvSpPr/>
          <p:nvPr/>
        </p:nvSpPr>
        <p:spPr>
          <a:xfrm>
            <a:off x="6858000" y="4932040"/>
            <a:ext cx="4176464" cy="2088232"/>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altLang="ja-JP" b="1" dirty="0" err="1">
                <a:solidFill>
                  <a:schemeClr val="tx1"/>
                </a:solidFill>
              </a:rPr>
              <a:t>Diffie</a:t>
            </a:r>
            <a:r>
              <a:rPr lang="en-US" altLang="ja-JP" b="1" dirty="0">
                <a:solidFill>
                  <a:schemeClr val="tx1"/>
                </a:solidFill>
              </a:rPr>
              <a:t>–Hellman key exchange </a:t>
            </a:r>
            <a:r>
              <a:rPr lang="en-US" altLang="ja-JP" dirty="0">
                <a:solidFill>
                  <a:schemeClr val="tx1"/>
                </a:solidFill>
              </a:rPr>
              <a:t>(D–H) is a specific method of securely exchanging cryptographic keys over a public channel </a:t>
            </a:r>
          </a:p>
          <a:p>
            <a:pPr marL="285750" indent="-285750">
              <a:buFont typeface="Arial" panose="020B0604020202020204" pitchFamily="34" charset="0"/>
              <a:buChar char="•"/>
            </a:pPr>
            <a:r>
              <a:rPr kumimoji="1" lang="en-US" altLang="ja-JP" dirty="0">
                <a:solidFill>
                  <a:schemeClr val="tx1"/>
                </a:solidFill>
              </a:rPr>
              <a:t>DHE, E stands for </a:t>
            </a:r>
            <a:r>
              <a:rPr kumimoji="1" lang="en-US" altLang="ja-JP" dirty="0">
                <a:solidFill>
                  <a:srgbClr val="FF0000"/>
                </a:solidFill>
              </a:rPr>
              <a:t>Ephemeral</a:t>
            </a:r>
            <a:r>
              <a:rPr kumimoji="1" lang="en-US" altLang="ja-JP" dirty="0">
                <a:solidFill>
                  <a:schemeClr val="tx1"/>
                </a:solidFill>
              </a:rPr>
              <a:t> </a:t>
            </a:r>
            <a:r>
              <a:rPr kumimoji="1" lang="ja-JP" altLang="en-US" dirty="0">
                <a:solidFill>
                  <a:schemeClr val="tx1"/>
                </a:solidFill>
              </a:rPr>
              <a:t>一時的なもの</a:t>
            </a:r>
            <a:endParaRPr kumimoji="1" lang="en-US" altLang="ja-JP" dirty="0">
              <a:solidFill>
                <a:schemeClr val="tx1"/>
              </a:solidFill>
            </a:endParaRPr>
          </a:p>
          <a:p>
            <a:pPr marL="285750" indent="-285750">
              <a:buFont typeface="Arial" panose="020B0604020202020204" pitchFamily="34" charset="0"/>
              <a:buChar char="•"/>
            </a:pPr>
            <a:r>
              <a:rPr lang="en-US" altLang="ja-JP" dirty="0">
                <a:solidFill>
                  <a:schemeClr val="tx1"/>
                </a:solidFill>
              </a:rPr>
              <a:t>below is an easy example of DH</a:t>
            </a:r>
            <a:endParaRPr kumimoji="1" lang="ja-JP" altLang="en-US" dirty="0">
              <a:solidFill>
                <a:schemeClr val="tx1"/>
              </a:solidFill>
            </a:endParaRP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15136" y="7036940"/>
            <a:ext cx="6927032" cy="3610453"/>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CHEN Feiyu\Desktop\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74760" y="7049416"/>
            <a:ext cx="6522368" cy="29725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62536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5355312"/>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TOMOYO Linux </a:t>
            </a:r>
            <a:r>
              <a:rPr lang="ja-JP" altLang="en-US" dirty="0"/>
              <a:t>は </a:t>
            </a:r>
            <a:r>
              <a:rPr lang="en-US" altLang="ja-JP" dirty="0"/>
              <a:t>Linux </a:t>
            </a:r>
            <a:r>
              <a:rPr lang="ja-JP" altLang="en-US" dirty="0"/>
              <a:t>向けの強制アクセス制御（ </a:t>
            </a:r>
            <a:r>
              <a:rPr lang="en-US" altLang="ja-JP" dirty="0"/>
              <a:t>MAC </a:t>
            </a:r>
            <a:r>
              <a:rPr lang="ja-JP" altLang="en-US" dirty="0"/>
              <a:t>）の実装で、システムのセキュリティを高める用途は勿論、システムの解析を行う用途でも使えるツールです。このプロジェクトは２００３年３月に始まり、２０１２年３月までは株式会社ＮＴＴデータがスポンサーとなって開発されました。</a:t>
            </a:r>
            <a:endParaRPr lang="en-US" altLang="ja-JP" dirty="0"/>
          </a:p>
          <a:p>
            <a:pPr marL="742950" lvl="1" indent="-285750">
              <a:buFont typeface="Arial" panose="020B0604020202020204" pitchFamily="34" charset="0"/>
              <a:buChar char="•"/>
            </a:pPr>
            <a:r>
              <a:rPr lang="en-US" altLang="ja-JP" dirty="0"/>
              <a:t>TOMOYO Linux </a:t>
            </a:r>
            <a:r>
              <a:rPr lang="ja-JP" altLang="en-US" dirty="0"/>
              <a:t>はシステムの振る舞いに注目します。プロセスは何かの目的を達成するために生成されます。 </a:t>
            </a:r>
            <a:r>
              <a:rPr lang="en-US" altLang="ja-JP" dirty="0"/>
              <a:t>TOMOYO Linux </a:t>
            </a:r>
            <a:r>
              <a:rPr lang="ja-JP" altLang="en-US" dirty="0"/>
              <a:t>は（出入国審査官のように）それぞれのプロセスに対して目的を達成するのに必要な振る舞いや資源について報告させることができます。また、保護モードを有効にすることにより、（運用監視人のように）システム管理者により承認された振る舞いと資源へのアクセスのみを許可することもできます。</a:t>
            </a:r>
            <a:endParaRPr lang="en-US" altLang="ja-JP" dirty="0"/>
          </a:p>
          <a:p>
            <a:pPr marL="742950" lvl="1" indent="-285750">
              <a:buFont typeface="Arial" panose="020B0604020202020204" pitchFamily="34" charset="0"/>
              <a:buChar char="•"/>
            </a:pPr>
            <a:r>
              <a:rPr lang="en-US" altLang="ja-JP" dirty="0"/>
              <a:t>TOMOYO Linux </a:t>
            </a:r>
            <a:r>
              <a:rPr lang="ja-JP" altLang="en-US" dirty="0"/>
              <a:t>を導入することにより、個々のアプリケーションを監視することができるようになり、何をしているのかを逐一観測することができます。また、観測された結果をポリシー設定として自動的に生成することができます。アプリケーションが行った動作は自動的にアクセス許可リスト（ </a:t>
            </a:r>
            <a:r>
              <a:rPr lang="en-US" altLang="ja-JP" dirty="0"/>
              <a:t>ACL </a:t>
            </a:r>
            <a:r>
              <a:rPr lang="ja-JP" altLang="en-US" dirty="0"/>
              <a:t>）へと追加されます。アクセス許可リストを確認することにより、アプリケーションが何をしているのかを知ることができるようになります。</a:t>
            </a:r>
          </a:p>
        </p:txBody>
      </p:sp>
    </p:spTree>
    <p:extLst>
      <p:ext uri="{BB962C8B-B14F-4D97-AF65-F5344CB8AC3E}">
        <p14:creationId xmlns:p14="http://schemas.microsoft.com/office/powerpoint/2010/main" val="10264821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5753"/>
            <a:ext cx="6858000" cy="1477328"/>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FPGA</a:t>
            </a:r>
            <a:r>
              <a:rPr lang="en-US" altLang="ja-JP" dirty="0"/>
              <a:t>: Field-programmable gate array. The FPGA configuration is generally specified using a hardware description language (HDL).</a:t>
            </a:r>
          </a:p>
          <a:p>
            <a:pPr marL="285750" indent="-285750">
              <a:buFont typeface="Arial" panose="020B0604020202020204" pitchFamily="34" charset="0"/>
              <a:buChar char="•"/>
            </a:pPr>
            <a:r>
              <a:rPr lang="en-US" altLang="ja-JP" dirty="0"/>
              <a:t>In contrast, An application-specific integrated circuit (</a:t>
            </a:r>
            <a:r>
              <a:rPr lang="en-US" altLang="ja-JP" dirty="0">
                <a:solidFill>
                  <a:srgbClr val="FF0000"/>
                </a:solidFill>
              </a:rPr>
              <a:t>ASIC</a:t>
            </a:r>
            <a:r>
              <a:rPr lang="en-US" altLang="ja-JP" dirty="0"/>
              <a:t>) /ˈ</a:t>
            </a:r>
            <a:r>
              <a:rPr lang="en-US" altLang="ja-JP" dirty="0" err="1"/>
              <a:t>eɪsɪk</a:t>
            </a:r>
            <a:r>
              <a:rPr lang="en-US" altLang="ja-JP" dirty="0"/>
              <a:t>/, is an integrated circuit (IC) customized for a particular use</a:t>
            </a:r>
            <a:endParaRPr lang="ja-JP" altLang="en-US" dirty="0"/>
          </a:p>
          <a:p>
            <a:pPr marL="285750" indent="-285750">
              <a:buFont typeface="Arial" panose="020B0604020202020204" pitchFamily="34" charset="0"/>
              <a:buChar char="•"/>
            </a:pPr>
            <a:endParaRPr lang="en-US" altLang="ja-JP" dirty="0"/>
          </a:p>
        </p:txBody>
      </p:sp>
      <p:sp>
        <p:nvSpPr>
          <p:cNvPr id="2" name="テキスト ボックス 1"/>
          <p:cNvSpPr txBox="1"/>
          <p:nvPr/>
        </p:nvSpPr>
        <p:spPr>
          <a:xfrm>
            <a:off x="-12576" y="1483081"/>
            <a:ext cx="6858000" cy="923330"/>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t>some thing about </a:t>
            </a:r>
            <a:r>
              <a:rPr kumimoji="1" lang="en-US" altLang="ja-JP" b="1" dirty="0" err="1"/>
              <a:t>WiFi</a:t>
            </a:r>
            <a:endParaRPr kumimoji="1" lang="en-US" altLang="ja-JP" b="1" dirty="0"/>
          </a:p>
          <a:p>
            <a:pPr marL="742950" lvl="1" indent="-285750">
              <a:buFont typeface="Arial" panose="020B0604020202020204" pitchFamily="34" charset="0"/>
              <a:buChar char="•"/>
            </a:pPr>
            <a:r>
              <a:rPr kumimoji="1" lang="en-US" altLang="ja-JP" b="1" dirty="0">
                <a:solidFill>
                  <a:srgbClr val="FF0000"/>
                </a:solidFill>
              </a:rPr>
              <a:t>SSID</a:t>
            </a:r>
            <a:r>
              <a:rPr kumimoji="1" lang="en-US" altLang="ja-JP" dirty="0">
                <a:solidFill>
                  <a:srgbClr val="FF0000"/>
                </a:solidFill>
              </a:rPr>
              <a:t> </a:t>
            </a:r>
            <a:r>
              <a:rPr kumimoji="1" lang="en-US" altLang="ja-JP" dirty="0"/>
              <a:t>(</a:t>
            </a:r>
            <a:r>
              <a:rPr lang="en-US" altLang="ja-JP" dirty="0"/>
              <a:t>Service Set </a:t>
            </a:r>
            <a:r>
              <a:rPr lang="en-US" altLang="ja-JP" dirty="0" err="1"/>
              <a:t>IDentifier</a:t>
            </a:r>
            <a:r>
              <a:rPr kumimoji="1" lang="en-US" altLang="ja-JP" dirty="0"/>
              <a:t>)</a:t>
            </a:r>
          </a:p>
          <a:p>
            <a:pPr marL="742950" lvl="1" indent="-285750">
              <a:buFont typeface="Arial" panose="020B0604020202020204" pitchFamily="34" charset="0"/>
              <a:buChar char="•"/>
            </a:pPr>
            <a:r>
              <a:rPr lang="en-US" altLang="ja-JP" b="1" dirty="0">
                <a:solidFill>
                  <a:srgbClr val="FF0000"/>
                </a:solidFill>
              </a:rPr>
              <a:t>PSK</a:t>
            </a:r>
            <a:r>
              <a:rPr lang="en-US" altLang="ja-JP" dirty="0">
                <a:solidFill>
                  <a:srgbClr val="FF0000"/>
                </a:solidFill>
              </a:rPr>
              <a:t> </a:t>
            </a:r>
            <a:r>
              <a:rPr lang="en-US" altLang="ja-JP" dirty="0"/>
              <a:t>(pre shared key)</a:t>
            </a:r>
            <a:endParaRPr lang="ja-JP" altLang="en-US" dirty="0"/>
          </a:p>
        </p:txBody>
      </p:sp>
      <p:sp>
        <p:nvSpPr>
          <p:cNvPr id="5" name="正方形/長方形 4"/>
          <p:cNvSpPr/>
          <p:nvPr/>
        </p:nvSpPr>
        <p:spPr>
          <a:xfrm>
            <a:off x="0" y="2771800"/>
            <a:ext cx="6870576" cy="1200329"/>
          </a:xfrm>
          <a:prstGeom prst="rect">
            <a:avLst/>
          </a:prstGeom>
        </p:spPr>
        <p:txBody>
          <a:bodyPr wrap="square">
            <a:spAutoFit/>
          </a:bodyPr>
          <a:lstStyle/>
          <a:p>
            <a:pPr marL="285750" indent="-285750">
              <a:buFont typeface="Arial" panose="020B0604020202020204" pitchFamily="34" charset="0"/>
              <a:buChar char="•"/>
            </a:pPr>
            <a:r>
              <a:rPr lang="en-US" altLang="ja-JP" b="1" dirty="0" err="1">
                <a:solidFill>
                  <a:srgbClr val="FF0000"/>
                </a:solidFill>
              </a:rPr>
              <a:t>WiGLE</a:t>
            </a:r>
            <a:r>
              <a:rPr lang="en-US" altLang="ja-JP" dirty="0"/>
              <a:t>, or (Wireless Geographic Logging Engine), is a website for collecting information about the different wireless hotspots around the world. </a:t>
            </a:r>
          </a:p>
          <a:p>
            <a:pPr marL="742950" lvl="1" indent="-285750">
              <a:buFont typeface="Arial" panose="020B0604020202020204" pitchFamily="34" charset="0"/>
              <a:buChar char="•"/>
            </a:pPr>
            <a:r>
              <a:rPr lang="en-US" altLang="ja-JP" b="1" u="sng" dirty="0"/>
              <a:t>wigle.net</a:t>
            </a:r>
            <a:endParaRPr lang="ja-JP" altLang="en-US" b="1" u="sng" dirty="0"/>
          </a:p>
        </p:txBody>
      </p:sp>
      <p:sp>
        <p:nvSpPr>
          <p:cNvPr id="4" name="テキスト ボックス 3"/>
          <p:cNvSpPr txBox="1"/>
          <p:nvPr/>
        </p:nvSpPr>
        <p:spPr>
          <a:xfrm>
            <a:off x="4842545" y="4427984"/>
            <a:ext cx="4248472" cy="2585323"/>
          </a:xfrm>
          <a:prstGeom prst="rect">
            <a:avLst/>
          </a:prstGeom>
          <a:solidFill>
            <a:schemeClr val="bg1"/>
          </a:solidFill>
        </p:spPr>
        <p:txBody>
          <a:bodyPr wrap="square" rtlCol="0">
            <a:spAutoFit/>
          </a:bodyPr>
          <a:lstStyle/>
          <a:p>
            <a:r>
              <a:rPr lang="en-US" altLang="ja-JP" dirty="0"/>
              <a:t>Pretty Good Privacy (</a:t>
            </a:r>
            <a:r>
              <a:rPr lang="en-US" altLang="ja-JP" b="1" dirty="0">
                <a:solidFill>
                  <a:srgbClr val="FF0000"/>
                </a:solidFill>
              </a:rPr>
              <a:t>PGP</a:t>
            </a:r>
            <a:r>
              <a:rPr lang="en-US" altLang="ja-JP" dirty="0"/>
              <a:t>) is a data encryption and decryption computer program that provides cryptographic privacy and authentication for data communication. PGP is often used for signing, encrypting, and decrypting texts, e-mails, files, directories, and whole disk partitions and to increase the security of e-mail communications.</a:t>
            </a:r>
            <a:endParaRPr kumimoji="1" lang="ja-JP" altLang="en-US" dirty="0"/>
          </a:p>
        </p:txBody>
      </p:sp>
      <p:pic>
        <p:nvPicPr>
          <p:cNvPr id="2050" name="Picture 2" descr="https://upload.wikimedia.org/wikipedia/commons/thumb/4/4d/PGP_diagram.svg/500px-PGP_diagram.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76" y="4183637"/>
            <a:ext cx="4762500" cy="49625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89989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764704" y="539552"/>
            <a:ext cx="2089611"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PTWAS</a:t>
            </a:r>
            <a:r>
              <a:rPr lang="ja-JP" altLang="en-US" dirty="0"/>
              <a:t> </a:t>
            </a:r>
            <a:r>
              <a:rPr lang="en-US" altLang="ja-JP" dirty="0"/>
              <a:t>= Taiwan</a:t>
            </a:r>
          </a:p>
          <a:p>
            <a:pPr marL="285750" indent="-285750">
              <a:buFont typeface="Arial" panose="020B0604020202020204" pitchFamily="34" charset="0"/>
              <a:buChar char="•"/>
            </a:pPr>
            <a:r>
              <a:rPr kumimoji="1" lang="en-US" altLang="ja-JP" dirty="0"/>
              <a:t>PASAP = Thailand</a:t>
            </a:r>
            <a:endParaRPr kumimoji="1" lang="ja-JP" altLang="en-US" dirty="0"/>
          </a:p>
        </p:txBody>
      </p:sp>
      <p:sp>
        <p:nvSpPr>
          <p:cNvPr id="3" name="テキスト ボックス 2"/>
          <p:cNvSpPr txBox="1"/>
          <p:nvPr/>
        </p:nvSpPr>
        <p:spPr>
          <a:xfrm>
            <a:off x="1" y="3419872"/>
            <a:ext cx="6858000" cy="2308324"/>
          </a:xfrm>
          <a:prstGeom prst="rect">
            <a:avLst/>
          </a:prstGeom>
          <a:noFill/>
        </p:spPr>
        <p:txBody>
          <a:bodyPr wrap="square" rtlCol="0">
            <a:spAutoFit/>
          </a:bodyPr>
          <a:lstStyle/>
          <a:p>
            <a:r>
              <a:rPr lang="en-US" altLang="ja-JP" dirty="0">
                <a:solidFill>
                  <a:srgbClr val="FF0000"/>
                </a:solidFill>
              </a:rPr>
              <a:t>OEM</a:t>
            </a:r>
            <a:r>
              <a:rPr lang="en-US" altLang="ja-JP" dirty="0"/>
              <a:t> (Original Equipment Manufacturer) is quite different from an </a:t>
            </a:r>
            <a:r>
              <a:rPr lang="en-US" altLang="ja-JP" dirty="0">
                <a:solidFill>
                  <a:srgbClr val="FF0000"/>
                </a:solidFill>
              </a:rPr>
              <a:t>ODM</a:t>
            </a:r>
            <a:r>
              <a:rPr lang="en-US" altLang="ja-JP" dirty="0"/>
              <a:t> (Original Design Manufacturer)</a:t>
            </a:r>
          </a:p>
          <a:p>
            <a:pPr marL="742950" lvl="1" indent="-285750">
              <a:buFont typeface="Arial" panose="020B0604020202020204" pitchFamily="34" charset="0"/>
              <a:buChar char="•"/>
            </a:pPr>
            <a:r>
              <a:rPr lang="en-US" altLang="ja-JP" dirty="0"/>
              <a:t>Apple spends on R&amp;D and innovations with their own product lines and lets </a:t>
            </a:r>
            <a:r>
              <a:rPr lang="en-US" altLang="ja-JP" dirty="0" err="1"/>
              <a:t>Foxconn</a:t>
            </a:r>
            <a:r>
              <a:rPr lang="en-US" altLang="ja-JP" dirty="0"/>
              <a:t>(OEM) fabricate everything from scratch</a:t>
            </a:r>
          </a:p>
          <a:p>
            <a:pPr marL="742950" lvl="1" indent="-285750">
              <a:buFont typeface="Arial" panose="020B0604020202020204" pitchFamily="34" charset="0"/>
              <a:buChar char="•"/>
            </a:pPr>
            <a:r>
              <a:rPr lang="en-US" altLang="ja-JP" dirty="0"/>
              <a:t>Tell them what you need and the expectations of your company’s customers and stakeholders. In this approach, the ODMs take care of the R&amp;D, product concepts, testing and manufacturing.</a:t>
            </a:r>
            <a:endParaRPr kumimoji="1" lang="ja-JP" altLang="en-US" dirty="0"/>
          </a:p>
        </p:txBody>
      </p:sp>
      <p:sp>
        <p:nvSpPr>
          <p:cNvPr id="4" name="テキスト ボックス 3"/>
          <p:cNvSpPr txBox="1"/>
          <p:nvPr/>
        </p:nvSpPr>
        <p:spPr>
          <a:xfrm>
            <a:off x="0" y="6444208"/>
            <a:ext cx="6858001" cy="646331"/>
          </a:xfrm>
          <a:prstGeom prst="rect">
            <a:avLst/>
          </a:prstGeom>
          <a:noFill/>
        </p:spPr>
        <p:txBody>
          <a:bodyPr wrap="square" rtlCol="0">
            <a:spAutoFit/>
          </a:bodyPr>
          <a:lstStyle/>
          <a:p>
            <a:r>
              <a:rPr lang="ja-JP" altLang="en-US" dirty="0"/>
              <a:t>「不再現</a:t>
            </a:r>
            <a:r>
              <a:rPr lang="en-US" altLang="ja-JP" dirty="0"/>
              <a:t>(</a:t>
            </a:r>
            <a:r>
              <a:rPr lang="ja-JP" altLang="en-US" dirty="0"/>
              <a:t>ふさい</a:t>
            </a:r>
            <a:r>
              <a:rPr lang="ja-JP" altLang="en-US" dirty="0" err="1"/>
              <a:t>げん</a:t>
            </a:r>
            <a:r>
              <a:rPr lang="en-US" altLang="ja-JP" dirty="0"/>
              <a:t>)</a:t>
            </a:r>
            <a:r>
              <a:rPr lang="ja-JP" altLang="en-US" dirty="0"/>
              <a:t>」や「</a:t>
            </a:r>
            <a:r>
              <a:rPr lang="en-US" altLang="ja-JP" dirty="0">
                <a:solidFill>
                  <a:srgbClr val="FF0000"/>
                </a:solidFill>
              </a:rPr>
              <a:t>NTF</a:t>
            </a:r>
            <a:r>
              <a:rPr lang="en-US" altLang="ja-JP" dirty="0"/>
              <a:t>(No Trouble Found)</a:t>
            </a:r>
            <a:r>
              <a:rPr lang="ja-JP" altLang="en-US" dirty="0"/>
              <a:t>」などと呼ばれる、「</a:t>
            </a:r>
            <a:r>
              <a:rPr lang="ja-JP" altLang="en-US" dirty="0">
                <a:solidFill>
                  <a:srgbClr val="FF0000"/>
                </a:solidFill>
              </a:rPr>
              <a:t>再現しない不良</a:t>
            </a:r>
            <a:r>
              <a:rPr lang="ja-JP" altLang="en-US" dirty="0"/>
              <a:t>」をあらかじめ取り除くという</a:t>
            </a:r>
            <a:endParaRPr kumimoji="1" lang="ja-JP" altLang="en-US" dirty="0"/>
          </a:p>
        </p:txBody>
      </p:sp>
      <p:sp>
        <p:nvSpPr>
          <p:cNvPr id="5" name="テキスト ボックス 4"/>
          <p:cNvSpPr txBox="1"/>
          <p:nvPr/>
        </p:nvSpPr>
        <p:spPr>
          <a:xfrm>
            <a:off x="0" y="7452320"/>
            <a:ext cx="5579987" cy="369332"/>
          </a:xfrm>
          <a:prstGeom prst="rect">
            <a:avLst/>
          </a:prstGeom>
          <a:noFill/>
        </p:spPr>
        <p:txBody>
          <a:bodyPr wrap="square" rtlCol="0">
            <a:spAutoFit/>
          </a:bodyPr>
          <a:lstStyle/>
          <a:p>
            <a:r>
              <a:rPr lang="ja-JP" altLang="en-US" b="1" dirty="0">
                <a:solidFill>
                  <a:srgbClr val="FF0000"/>
                </a:solidFill>
              </a:rPr>
              <a:t>ナレッジ</a:t>
            </a:r>
            <a:r>
              <a:rPr lang="ja-JP" altLang="en-US" b="1" dirty="0"/>
              <a:t>マネジメント</a:t>
            </a:r>
            <a:r>
              <a:rPr lang="ja-JP" altLang="en-US" dirty="0"/>
              <a:t>（英語</a:t>
            </a:r>
            <a:r>
              <a:rPr lang="en-US" altLang="ja-JP" dirty="0"/>
              <a:t>: knowledge management</a:t>
            </a:r>
            <a:r>
              <a:rPr lang="ja-JP" altLang="en-US" dirty="0"/>
              <a:t>）</a:t>
            </a:r>
            <a:endParaRPr kumimoji="1" lang="ja-JP" altLang="en-US" dirty="0"/>
          </a:p>
        </p:txBody>
      </p:sp>
      <p:sp>
        <p:nvSpPr>
          <p:cNvPr id="6" name="テキスト ボックス 5"/>
          <p:cNvSpPr txBox="1"/>
          <p:nvPr/>
        </p:nvSpPr>
        <p:spPr>
          <a:xfrm>
            <a:off x="2" y="7956376"/>
            <a:ext cx="6858000" cy="1200329"/>
          </a:xfrm>
          <a:prstGeom prst="rect">
            <a:avLst/>
          </a:prstGeom>
          <a:noFill/>
        </p:spPr>
        <p:txBody>
          <a:bodyPr wrap="square" rtlCol="0">
            <a:spAutoFit/>
          </a:bodyPr>
          <a:lstStyle/>
          <a:p>
            <a:pPr marL="285750" indent="-285750">
              <a:buFont typeface="Arial" panose="020B0604020202020204" pitchFamily="34" charset="0"/>
              <a:buChar char="•"/>
            </a:pPr>
            <a:r>
              <a:rPr lang="ja-JP" altLang="en-US" dirty="0"/>
              <a:t>国際財務報告基準（こくさい</a:t>
            </a:r>
            <a:r>
              <a:rPr lang="ja-JP" altLang="en-US" dirty="0" err="1"/>
              <a:t>ざい</a:t>
            </a:r>
            <a:r>
              <a:rPr lang="ja-JP" altLang="en-US" dirty="0"/>
              <a:t>むほうこくきじゅん、</a:t>
            </a:r>
            <a:r>
              <a:rPr lang="en-US" altLang="ja-JP" dirty="0"/>
              <a:t>International Financial Reporting Standards</a:t>
            </a:r>
            <a:r>
              <a:rPr lang="ja-JP" altLang="en-US" dirty="0" err="1"/>
              <a:t>、</a:t>
            </a:r>
            <a:r>
              <a:rPr lang="en-US" altLang="ja-JP" dirty="0"/>
              <a:t>IFRSs</a:t>
            </a:r>
            <a:r>
              <a:rPr lang="ja-JP" altLang="en-US" dirty="0" err="1"/>
              <a:t>、</a:t>
            </a:r>
            <a:r>
              <a:rPr lang="en-US" altLang="ja-JP" b="1" dirty="0">
                <a:solidFill>
                  <a:srgbClr val="FF0000"/>
                </a:solidFill>
              </a:rPr>
              <a:t>IFRS</a:t>
            </a:r>
            <a:r>
              <a:rPr lang="ja-JP" altLang="en-US" dirty="0"/>
              <a:t>）</a:t>
            </a:r>
            <a:endParaRPr lang="en-US" altLang="ja-JP" dirty="0"/>
          </a:p>
          <a:p>
            <a:pPr marL="285750" indent="-285750">
              <a:buFont typeface="Arial" panose="020B0604020202020204" pitchFamily="34" charset="0"/>
              <a:buChar char="•"/>
            </a:pPr>
            <a:r>
              <a:rPr lang="ja-JP" altLang="en-US" b="1" dirty="0"/>
              <a:t>限界利益</a:t>
            </a:r>
            <a:r>
              <a:rPr lang="ja-JP" altLang="en-US" dirty="0"/>
              <a:t>（げんかいりえき、</a:t>
            </a:r>
            <a:r>
              <a:rPr lang="en-US" altLang="ja-JP" dirty="0"/>
              <a:t>contribution margin</a:t>
            </a:r>
            <a:r>
              <a:rPr lang="ja-JP" altLang="en-US" dirty="0"/>
              <a:t>）</a:t>
            </a:r>
            <a:endParaRPr lang="en-US" altLang="ja-JP" dirty="0"/>
          </a:p>
          <a:p>
            <a:pPr marL="285750" indent="-285750">
              <a:buFont typeface="Arial" panose="020B0604020202020204" pitchFamily="34" charset="0"/>
              <a:buChar char="•"/>
            </a:pPr>
            <a:r>
              <a:rPr lang="ja-JP" altLang="en-US" b="1" dirty="0"/>
              <a:t>限界利益率</a:t>
            </a:r>
            <a:r>
              <a:rPr lang="ja-JP" altLang="en-US" dirty="0"/>
              <a:t> </a:t>
            </a:r>
            <a:r>
              <a:rPr lang="en-US" altLang="ja-JP" dirty="0"/>
              <a:t>(</a:t>
            </a:r>
            <a:r>
              <a:rPr lang="en-US" altLang="ja-JP" dirty="0">
                <a:solidFill>
                  <a:srgbClr val="FF0000"/>
                </a:solidFill>
              </a:rPr>
              <a:t>marginal profit</a:t>
            </a:r>
            <a:r>
              <a:rPr lang="en-US" altLang="ja-JP" dirty="0"/>
              <a:t>)</a:t>
            </a:r>
            <a:endParaRPr kumimoji="1" lang="ja-JP" altLang="en-US" dirty="0"/>
          </a:p>
        </p:txBody>
      </p:sp>
    </p:spTree>
    <p:extLst>
      <p:ext uri="{BB962C8B-B14F-4D97-AF65-F5344CB8AC3E}">
        <p14:creationId xmlns:p14="http://schemas.microsoft.com/office/powerpoint/2010/main" val="2785949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1426590"/>
            <a:ext cx="6857999" cy="2308324"/>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Message queue(</a:t>
            </a:r>
            <a:r>
              <a:rPr lang="en-US" altLang="ja-JP" dirty="0" err="1">
                <a:solidFill>
                  <a:srgbClr val="FF0000"/>
                </a:solidFill>
              </a:rPr>
              <a:t>mqueue</a:t>
            </a:r>
            <a:r>
              <a:rPr lang="en-US" altLang="ja-JP" dirty="0">
                <a:solidFill>
                  <a:srgbClr val="FF0000"/>
                </a:solidFill>
              </a:rPr>
              <a:t>):</a:t>
            </a:r>
          </a:p>
          <a:p>
            <a:pPr marL="742950" lvl="1" indent="-285750">
              <a:buFont typeface="Arial" panose="020B0604020202020204" pitchFamily="34" charset="0"/>
              <a:buChar char="•"/>
            </a:pPr>
            <a:r>
              <a:rPr lang="en-US" altLang="ja-JP" dirty="0"/>
              <a:t>message queues and mailboxes are software-engineering components used for inter-process communication (</a:t>
            </a:r>
            <a:r>
              <a:rPr lang="en-US" altLang="ja-JP" dirty="0">
                <a:solidFill>
                  <a:srgbClr val="FF0000"/>
                </a:solidFill>
              </a:rPr>
              <a:t>IPC</a:t>
            </a:r>
            <a:r>
              <a:rPr lang="en-US" altLang="ja-JP" dirty="0"/>
              <a:t>), or for inter-thread communication within the same process.</a:t>
            </a:r>
          </a:p>
          <a:p>
            <a:pPr marL="742950" lvl="1" indent="-285750">
              <a:buFont typeface="Arial" panose="020B0604020202020204" pitchFamily="34" charset="0"/>
              <a:buChar char="•"/>
            </a:pPr>
            <a:r>
              <a:rPr lang="en-US" altLang="ja-JP" dirty="0"/>
              <a:t>inter-process communication or </a:t>
            </a:r>
            <a:r>
              <a:rPr lang="en-US" altLang="ja-JP" dirty="0" err="1"/>
              <a:t>interprocess</a:t>
            </a:r>
            <a:r>
              <a:rPr lang="en-US" altLang="ja-JP" dirty="0"/>
              <a:t> communication (IPC) refers specifically to the mechanisms an operating system provides to allow processes it manages to share data.</a:t>
            </a:r>
          </a:p>
          <a:p>
            <a:pPr marL="742950" lvl="1" indent="-285750">
              <a:buFont typeface="Arial" panose="020B0604020202020204" pitchFamily="34" charset="0"/>
              <a:buChar char="•"/>
            </a:pPr>
            <a:r>
              <a:rPr lang="en-US" altLang="ja-JP" dirty="0"/>
              <a:t>need lib += </a:t>
            </a:r>
            <a:r>
              <a:rPr lang="en-US" altLang="ja-JP" b="1" u="sng" dirty="0"/>
              <a:t>-</a:t>
            </a:r>
            <a:r>
              <a:rPr lang="en-US" altLang="ja-JP" b="1" u="sng" dirty="0" err="1"/>
              <a:t>lrt</a:t>
            </a:r>
            <a:r>
              <a:rPr lang="en-US" altLang="ja-JP" b="1" u="sng" dirty="0"/>
              <a:t> </a:t>
            </a:r>
            <a:r>
              <a:rPr lang="en-US" altLang="ja-JP" dirty="0"/>
              <a:t>in </a:t>
            </a:r>
            <a:r>
              <a:rPr lang="en-US" altLang="ja-JP" dirty="0" err="1"/>
              <a:t>Makefile</a:t>
            </a:r>
            <a:r>
              <a:rPr lang="en-US" altLang="ja-JP" dirty="0"/>
              <a:t> and header &lt;</a:t>
            </a:r>
            <a:r>
              <a:rPr lang="en-US" altLang="ja-JP" dirty="0" err="1"/>
              <a:t>mqueue.h</a:t>
            </a:r>
            <a:r>
              <a:rPr lang="en-US" altLang="ja-JP" dirty="0"/>
              <a:t>&gt;</a:t>
            </a:r>
          </a:p>
        </p:txBody>
      </p:sp>
      <p:sp>
        <p:nvSpPr>
          <p:cNvPr id="5" name="テキスト ボックス 4"/>
          <p:cNvSpPr txBox="1"/>
          <p:nvPr/>
        </p:nvSpPr>
        <p:spPr>
          <a:xfrm>
            <a:off x="0" y="4156045"/>
            <a:ext cx="6857999" cy="2031325"/>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 and .so files</a:t>
            </a:r>
          </a:p>
          <a:p>
            <a:pPr marL="742950" lvl="1" indent="-285750">
              <a:buFont typeface="Arial" panose="020B0604020202020204" pitchFamily="34" charset="0"/>
              <a:buChar char="•"/>
            </a:pPr>
            <a:r>
              <a:rPr kumimoji="1" lang="en-US" altLang="ja-JP" dirty="0"/>
              <a:t>.a = static library</a:t>
            </a:r>
          </a:p>
          <a:p>
            <a:pPr marL="1200150" lvl="2" indent="-285750">
              <a:buFont typeface="Arial" panose="020B0604020202020204" pitchFamily="34" charset="0"/>
              <a:buChar char="•"/>
            </a:pPr>
            <a:r>
              <a:rPr lang="en-US" altLang="ja-JP" dirty="0" err="1"/>
              <a:t>MyUnderstanding</a:t>
            </a:r>
            <a:r>
              <a:rPr lang="en-US" altLang="ja-JP" dirty="0"/>
              <a:t>: the compiled exe can run without .a files</a:t>
            </a:r>
            <a:endParaRPr kumimoji="1" lang="en-US" altLang="ja-JP" dirty="0"/>
          </a:p>
          <a:p>
            <a:pPr marL="742950" lvl="1" indent="-285750">
              <a:buFont typeface="Arial" panose="020B0604020202020204" pitchFamily="34" charset="0"/>
              <a:buChar char="•"/>
            </a:pPr>
            <a:r>
              <a:rPr lang="en-US" altLang="ja-JP" dirty="0"/>
              <a:t>.so = dynamic library (similar to .</a:t>
            </a:r>
            <a:r>
              <a:rPr lang="en-US" altLang="ja-JP" dirty="0" err="1"/>
              <a:t>dll</a:t>
            </a:r>
            <a:r>
              <a:rPr lang="en-US" altLang="ja-JP" dirty="0"/>
              <a:t> on Win) (Share Object files)</a:t>
            </a:r>
          </a:p>
          <a:p>
            <a:pPr marL="1200150" lvl="2" indent="-285750">
              <a:buFont typeface="Arial" panose="020B0604020202020204" pitchFamily="34" charset="0"/>
              <a:buChar char="•"/>
            </a:pPr>
            <a:r>
              <a:rPr kumimoji="1" lang="en-US" altLang="ja-JP" dirty="0" err="1"/>
              <a:t>MyUnderstanding</a:t>
            </a:r>
            <a:r>
              <a:rPr kumimoji="1" lang="en-US" altLang="ja-JP" dirty="0"/>
              <a:t>: the compiled exe can NOT run without .so files</a:t>
            </a:r>
            <a:endParaRPr kumimoji="1" lang="ja-JP" altLang="en-US" dirty="0"/>
          </a:p>
        </p:txBody>
      </p:sp>
      <p:sp>
        <p:nvSpPr>
          <p:cNvPr id="4" name="テキスト ボックス 3"/>
          <p:cNvSpPr txBox="1"/>
          <p:nvPr/>
        </p:nvSpPr>
        <p:spPr>
          <a:xfrm>
            <a:off x="0" y="7092280"/>
            <a:ext cx="2677592" cy="646331"/>
          </a:xfrm>
          <a:prstGeom prst="rect">
            <a:avLst/>
          </a:prstGeom>
          <a:noFill/>
        </p:spPr>
        <p:txBody>
          <a:bodyPr wrap="none" rtlCol="0">
            <a:spAutoFit/>
          </a:bodyPr>
          <a:lstStyle/>
          <a:p>
            <a:r>
              <a:rPr kumimoji="1" lang="en-US" altLang="ja-JP" b="1" dirty="0"/>
              <a:t>Fuzzing</a:t>
            </a:r>
            <a:r>
              <a:rPr kumimoji="1" lang="en-US" altLang="ja-JP" dirty="0"/>
              <a:t> WTF is:</a:t>
            </a:r>
          </a:p>
          <a:p>
            <a:pPr marL="285750" indent="-285750">
              <a:buFont typeface="Arial" panose="020B0604020202020204" pitchFamily="34" charset="0"/>
              <a:buChar char="•"/>
            </a:pPr>
            <a:r>
              <a:rPr lang="en-US" altLang="ja-JP" dirty="0"/>
              <a:t>input unexpected value</a:t>
            </a:r>
            <a:endParaRPr kumimoji="1" lang="ja-JP" altLang="en-US" dirty="0"/>
          </a:p>
        </p:txBody>
      </p:sp>
      <p:grpSp>
        <p:nvGrpSpPr>
          <p:cNvPr id="2067" name="グループ化 2066"/>
          <p:cNvGrpSpPr/>
          <p:nvPr/>
        </p:nvGrpSpPr>
        <p:grpSpPr>
          <a:xfrm>
            <a:off x="6021288" y="3431422"/>
            <a:ext cx="11201503" cy="5767795"/>
            <a:chOff x="6021288" y="3431422"/>
            <a:chExt cx="11201503" cy="5767795"/>
          </a:xfrm>
        </p:grpSpPr>
        <p:cxnSp>
          <p:nvCxnSpPr>
            <p:cNvPr id="27" name="カギ線コネクタ 26"/>
            <p:cNvCxnSpPr>
              <a:stCxn id="7" idx="2"/>
              <a:endCxn id="2057" idx="0"/>
            </p:cNvCxnSpPr>
            <p:nvPr/>
          </p:nvCxnSpPr>
          <p:spPr>
            <a:xfrm rot="5400000">
              <a:off x="11016679" y="5235912"/>
              <a:ext cx="565048" cy="642540"/>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12" name="テキスト ボックス 11"/>
            <p:cNvSpPr txBox="1"/>
            <p:nvPr/>
          </p:nvSpPr>
          <p:spPr>
            <a:xfrm>
              <a:off x="11136756" y="5367233"/>
              <a:ext cx="4588115"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cs typeface="DejaVu Sans Mono" panose="020B0609030804020204" pitchFamily="49" charset="0"/>
                </a:rPr>
                <a:t> </a:t>
              </a:r>
              <a:r>
                <a:rPr lang="en-US" altLang="ja-JP" sz="1400" dirty="0" err="1">
                  <a:latin typeface="DejaVu Sans Mono" panose="020B0609030804020204" pitchFamily="49" charset="0"/>
                  <a:cs typeface="DejaVu Sans Mono" panose="020B0609030804020204" pitchFamily="49" charset="0"/>
                </a:rPr>
                <a:t>target_fPIC.o</a:t>
              </a:r>
              <a:r>
                <a:rPr lang="en-US" altLang="ja-JP" sz="1400" dirty="0">
                  <a:latin typeface="DejaVu Sans Mono" panose="020B0609030804020204" pitchFamily="49" charset="0"/>
                  <a:cs typeface="DejaVu Sans Mono" panose="020B0609030804020204" pitchFamily="49" charset="0"/>
                </a:rPr>
                <a:t> –shared </a:t>
              </a:r>
              <a:r>
                <a:rPr kumimoji="1" lang="en-US" altLang="ja-JP" sz="1400" dirty="0">
                  <a:latin typeface="DejaVu Sans Mono" panose="020B0609030804020204" pitchFamily="49" charset="0"/>
                  <a:cs typeface="DejaVu Sans Mono" panose="020B0609030804020204" pitchFamily="49" charset="0"/>
                </a:rPr>
                <a:t>–o </a:t>
              </a:r>
              <a:r>
                <a:rPr kumimoji="1" lang="en-US" altLang="ja-JP" sz="1400" dirty="0">
                  <a:solidFill>
                    <a:srgbClr val="FF0000"/>
                  </a:solidFill>
                  <a:latin typeface="DejaVu Sans Mono" panose="020B0609030804020204" pitchFamily="49" charset="0"/>
                  <a:cs typeface="DejaVu Sans Mono" panose="020B0609030804020204" pitchFamily="49" charset="0"/>
                </a:rPr>
                <a:t>lib</a:t>
              </a:r>
              <a:r>
                <a:rPr kumimoji="1" lang="en-US" altLang="ja-JP" sz="1400" dirty="0">
                  <a:latin typeface="DejaVu Sans Mono" panose="020B0609030804020204" pitchFamily="49" charset="0"/>
                  <a:cs typeface="DejaVu Sans Mono" panose="020B0609030804020204" pitchFamily="49" charset="0"/>
                </a:rPr>
                <a:t>target.so</a:t>
              </a:r>
              <a:endParaRPr kumimoji="1" lang="ja-JP" altLang="en-US" sz="1400" dirty="0">
                <a:latin typeface="DejaVu Sans Mono" panose="020B0609030804020204" pitchFamily="49" charset="0"/>
                <a:cs typeface="DejaVu Sans Mono" panose="020B0609030804020204" pitchFamily="49" charset="0"/>
              </a:endParaRPr>
            </a:p>
          </p:txBody>
        </p:sp>
        <p:cxnSp>
          <p:nvCxnSpPr>
            <p:cNvPr id="24" name="カギ線コネクタ 23"/>
            <p:cNvCxnSpPr>
              <a:stCxn id="6" idx="2"/>
              <a:endCxn id="2050" idx="0"/>
            </p:cNvCxnSpPr>
            <p:nvPr/>
          </p:nvCxnSpPr>
          <p:spPr>
            <a:xfrm rot="16200000" flipH="1">
              <a:off x="9000182" y="5248264"/>
              <a:ext cx="573680" cy="609203"/>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21" name="カギ線コネクタ 20"/>
            <p:cNvCxnSpPr>
              <a:stCxn id="2" idx="2"/>
              <a:endCxn id="7" idx="0"/>
            </p:cNvCxnSpPr>
            <p:nvPr/>
          </p:nvCxnSpPr>
          <p:spPr>
            <a:xfrm rot="16200000" flipH="1">
              <a:off x="10707574" y="3713687"/>
              <a:ext cx="547092" cy="1278705"/>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18" name="カギ線コネクタ 17"/>
            <p:cNvCxnSpPr>
              <a:stCxn id="2" idx="2"/>
              <a:endCxn id="6" idx="0"/>
            </p:cNvCxnSpPr>
            <p:nvPr/>
          </p:nvCxnSpPr>
          <p:spPr>
            <a:xfrm rot="5400000">
              <a:off x="9392865" y="3669051"/>
              <a:ext cx="538460" cy="1359347"/>
            </a:xfrm>
            <a:prstGeom prst="bentConnector3">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2" name="正方形/長方形 1"/>
            <p:cNvSpPr/>
            <p:nvPr/>
          </p:nvSpPr>
          <p:spPr>
            <a:xfrm>
              <a:off x="9621688" y="3431422"/>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target.c</a:t>
              </a:r>
              <a:endParaRPr kumimoji="1" lang="ja-JP" altLang="en-US" dirty="0"/>
            </a:p>
          </p:txBody>
        </p:sp>
        <p:sp>
          <p:nvSpPr>
            <p:cNvPr id="6" name="正方形/長方形 5"/>
            <p:cNvSpPr/>
            <p:nvPr/>
          </p:nvSpPr>
          <p:spPr>
            <a:xfrm>
              <a:off x="7830293" y="4617954"/>
              <a:ext cx="2304256"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target.o</a:t>
              </a:r>
              <a:endParaRPr kumimoji="1" lang="en-US" altLang="ja-JP" dirty="0"/>
            </a:p>
            <a:p>
              <a:pPr algn="ctr"/>
              <a:r>
                <a:rPr lang="en-US" altLang="ja-JP" dirty="0"/>
                <a:t>:for .a file generation</a:t>
              </a:r>
              <a:endParaRPr kumimoji="1" lang="ja-JP" altLang="en-US" dirty="0"/>
            </a:p>
          </p:txBody>
        </p:sp>
        <p:sp>
          <p:nvSpPr>
            <p:cNvPr id="7" name="正方形/長方形 6"/>
            <p:cNvSpPr/>
            <p:nvPr/>
          </p:nvSpPr>
          <p:spPr>
            <a:xfrm>
              <a:off x="10468345" y="4626586"/>
              <a:ext cx="2304256"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target_fPIC.o</a:t>
              </a:r>
              <a:endParaRPr kumimoji="1" lang="en-US" altLang="ja-JP" dirty="0"/>
            </a:p>
            <a:p>
              <a:pPr algn="ctr"/>
              <a:r>
                <a:rPr lang="en-US" altLang="ja-JP" dirty="0"/>
                <a:t>:for .so file generation</a:t>
              </a:r>
              <a:endParaRPr kumimoji="1" lang="ja-JP" altLang="en-US" dirty="0"/>
            </a:p>
          </p:txBody>
        </p:sp>
        <p:sp>
          <p:nvSpPr>
            <p:cNvPr id="8" name="テキスト ボックス 7"/>
            <p:cNvSpPr txBox="1"/>
            <p:nvPr/>
          </p:nvSpPr>
          <p:spPr>
            <a:xfrm>
              <a:off x="7053770" y="4131335"/>
              <a:ext cx="3084499"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–c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target.o</a:t>
              </a:r>
              <a:endParaRPr kumimoji="1" lang="ja-JP" altLang="en-US" sz="1400" dirty="0">
                <a:latin typeface="DejaVu Sans Mono" panose="020B0609030804020204" pitchFamily="49" charset="0"/>
                <a:cs typeface="DejaVu Sans Mono" panose="020B0609030804020204" pitchFamily="49" charset="0"/>
              </a:endParaRPr>
            </a:p>
          </p:txBody>
        </p:sp>
        <p:sp>
          <p:nvSpPr>
            <p:cNvPr id="10" name="テキスト ボックス 9"/>
            <p:cNvSpPr txBox="1"/>
            <p:nvPr/>
          </p:nvSpPr>
          <p:spPr>
            <a:xfrm>
              <a:off x="10540353" y="4141280"/>
              <a:ext cx="4265911"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cs typeface="DejaVu Sans Mono" panose="020B0609030804020204" pitchFamily="49" charset="0"/>
                </a:rPr>
                <a:t> –c </a:t>
              </a:r>
              <a:r>
                <a:rPr kumimoji="1" lang="en-US" altLang="ja-JP" sz="1400" dirty="0">
                  <a:solidFill>
                    <a:srgbClr val="FF0000"/>
                  </a:solidFill>
                  <a:latin typeface="DejaVu Sans Mono" panose="020B0609030804020204" pitchFamily="49" charset="0"/>
                  <a:cs typeface="DejaVu Sans Mono" panose="020B0609030804020204" pitchFamily="49" charset="0"/>
                </a:rPr>
                <a:t>–</a:t>
              </a:r>
              <a:r>
                <a:rPr kumimoji="1" lang="en-US" altLang="ja-JP" sz="1400" dirty="0" err="1">
                  <a:solidFill>
                    <a:srgbClr val="FF0000"/>
                  </a:solidFill>
                  <a:latin typeface="DejaVu Sans Mono" panose="020B0609030804020204" pitchFamily="49" charset="0"/>
                  <a:cs typeface="DejaVu Sans Mono" panose="020B0609030804020204" pitchFamily="49" charset="0"/>
                </a:rPr>
                <a:t>fPIC</a:t>
              </a:r>
              <a:r>
                <a:rPr kumimoji="1" lang="en-US" altLang="ja-JP" sz="1400" dirty="0">
                  <a:solidFill>
                    <a:srgbClr val="FF0000"/>
                  </a:solidFill>
                  <a:latin typeface="DejaVu Sans Mono" panose="020B0609030804020204" pitchFamily="49" charset="0"/>
                  <a:cs typeface="DejaVu Sans Mono" panose="020B0609030804020204" pitchFamily="49" charset="0"/>
                </a:rPr>
                <a:t> </a:t>
              </a:r>
              <a:r>
                <a:rPr lang="en-US" altLang="ja-JP" sz="1400" dirty="0" err="1">
                  <a:latin typeface="DejaVu Sans Mono" panose="020B0609030804020204" pitchFamily="49" charset="0"/>
                  <a:cs typeface="DejaVu Sans Mono" panose="020B0609030804020204" pitchFamily="49" charset="0"/>
                </a:rPr>
                <a:t>target.c</a:t>
              </a:r>
              <a:r>
                <a:rPr kumimoji="1" lang="en-US" altLang="ja-JP" sz="1400" dirty="0">
                  <a:latin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cs typeface="DejaVu Sans Mono" panose="020B0609030804020204" pitchFamily="49" charset="0"/>
                </a:rPr>
                <a:t>target_fPIC.o</a:t>
              </a:r>
              <a:endParaRPr kumimoji="1" lang="ja-JP" altLang="en-US" sz="1400" dirty="0">
                <a:latin typeface="DejaVu Sans Mono" panose="020B0609030804020204" pitchFamily="49" charset="0"/>
                <a:cs typeface="DejaVu Sans Mono" panose="020B0609030804020204" pitchFamily="49" charset="0"/>
              </a:endParaRPr>
            </a:p>
          </p:txBody>
        </p:sp>
        <p:sp>
          <p:nvSpPr>
            <p:cNvPr id="11" name="テキスト ボックス 10"/>
            <p:cNvSpPr txBox="1"/>
            <p:nvPr/>
          </p:nvSpPr>
          <p:spPr>
            <a:xfrm>
              <a:off x="7113865" y="5367234"/>
              <a:ext cx="2762295"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ar</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rcs</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target.a</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target.o</a:t>
              </a:r>
              <a:endParaRPr kumimoji="1" lang="ja-JP" altLang="en-US" sz="1400" dirty="0">
                <a:latin typeface="DejaVu Sans Mono" panose="020B0609030804020204" pitchFamily="49" charset="0"/>
                <a:cs typeface="DejaVu Sans Mono" panose="020B0609030804020204" pitchFamily="49" charset="0"/>
              </a:endParaRPr>
            </a:p>
          </p:txBody>
        </p:sp>
        <p:pic>
          <p:nvPicPr>
            <p:cNvPr id="2050" name="Picture 2" descr="\\10.229.87.199\share\Screenshot from 2017-01-31 14-00-26.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48699" y="5839706"/>
              <a:ext cx="1085850" cy="695325"/>
            </a:xfrm>
            <a:prstGeom prst="rect">
              <a:avLst/>
            </a:prstGeom>
            <a:noFill/>
            <a:extLst>
              <a:ext uri="{909E8E84-426E-40DD-AFC4-6F175D3DCCD1}">
                <a14:hiddenFill xmlns:a14="http://schemas.microsoft.com/office/drawing/2010/main">
                  <a:solidFill>
                    <a:srgbClr val="FFFFFF"/>
                  </a:solidFill>
                </a14:hiddenFill>
              </a:ext>
            </a:extLst>
          </p:spPr>
        </p:pic>
        <p:sp>
          <p:nvSpPr>
            <p:cNvPr id="15" name="正方形/長方形 14"/>
            <p:cNvSpPr/>
            <p:nvPr/>
          </p:nvSpPr>
          <p:spPr>
            <a:xfrm>
              <a:off x="7313241" y="6878118"/>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main.c</a:t>
              </a:r>
              <a:endParaRPr kumimoji="1" lang="ja-JP" altLang="en-US" dirty="0"/>
            </a:p>
          </p:txBody>
        </p:sp>
        <p:sp>
          <p:nvSpPr>
            <p:cNvPr id="16" name="テキスト ボックス 15"/>
            <p:cNvSpPr txBox="1"/>
            <p:nvPr/>
          </p:nvSpPr>
          <p:spPr>
            <a:xfrm>
              <a:off x="6190841" y="7601733"/>
              <a:ext cx="3943708"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main.c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target.a</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executable_a</a:t>
              </a:r>
              <a:endParaRPr kumimoji="1" lang="ja-JP" altLang="en-US" sz="1400" dirty="0">
                <a:latin typeface="DejaVu Sans Mono" panose="020B0609030804020204" pitchFamily="49" charset="0"/>
                <a:cs typeface="DejaVu Sans Mono" panose="020B0609030804020204" pitchFamily="49" charset="0"/>
              </a:endParaRPr>
            </a:p>
          </p:txBody>
        </p:sp>
        <p:cxnSp>
          <p:nvCxnSpPr>
            <p:cNvPr id="14" name="直線コネクタ 13"/>
            <p:cNvCxnSpPr/>
            <p:nvPr/>
          </p:nvCxnSpPr>
          <p:spPr>
            <a:xfrm>
              <a:off x="6021288" y="6732240"/>
              <a:ext cx="878497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カギ線コネクタ 29"/>
            <p:cNvCxnSpPr>
              <a:stCxn id="2050" idx="2"/>
            </p:cNvCxnSpPr>
            <p:nvPr/>
          </p:nvCxnSpPr>
          <p:spPr>
            <a:xfrm rot="5400000">
              <a:off x="9058273" y="7068382"/>
              <a:ext cx="1066702" cy="1"/>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33" name="カギ線コネクタ 32"/>
            <p:cNvCxnSpPr>
              <a:stCxn id="15" idx="3"/>
            </p:cNvCxnSpPr>
            <p:nvPr/>
          </p:nvCxnSpPr>
          <p:spPr>
            <a:xfrm>
              <a:off x="8753401" y="7202154"/>
              <a:ext cx="295298" cy="399580"/>
            </a:xfrm>
            <a:prstGeom prst="bentConnector2">
              <a:avLst/>
            </a:prstGeom>
            <a:ln w="57150">
              <a:tailEnd type="arrow"/>
            </a:ln>
          </p:spPr>
          <p:style>
            <a:lnRef idx="1">
              <a:schemeClr val="accent1"/>
            </a:lnRef>
            <a:fillRef idx="0">
              <a:schemeClr val="accent1"/>
            </a:fillRef>
            <a:effectRef idx="0">
              <a:schemeClr val="accent1"/>
            </a:effectRef>
            <a:fontRef idx="minor">
              <a:schemeClr val="tx1"/>
            </a:fontRef>
          </p:style>
        </p:cxnSp>
        <p:pic>
          <p:nvPicPr>
            <p:cNvPr id="2052" name="Picture 4" descr="\\10.229.87.199\share\Screenshot from 2017-01-31 14-13-2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62974" y="8453092"/>
              <a:ext cx="1171575" cy="733425"/>
            </a:xfrm>
            <a:prstGeom prst="rect">
              <a:avLst/>
            </a:prstGeom>
            <a:noFill/>
            <a:extLst>
              <a:ext uri="{909E8E84-426E-40DD-AFC4-6F175D3DCCD1}">
                <a14:hiddenFill xmlns:a14="http://schemas.microsoft.com/office/drawing/2010/main">
                  <a:solidFill>
                    <a:srgbClr val="FFFFFF"/>
                  </a:solidFill>
                </a14:hiddenFill>
              </a:ext>
            </a:extLst>
          </p:spPr>
        </p:pic>
        <p:cxnSp>
          <p:nvCxnSpPr>
            <p:cNvPr id="37" name="カギ線コネクタ 36"/>
            <p:cNvCxnSpPr>
              <a:stCxn id="16" idx="2"/>
              <a:endCxn id="2052" idx="0"/>
            </p:cNvCxnSpPr>
            <p:nvPr/>
          </p:nvCxnSpPr>
          <p:spPr>
            <a:xfrm rot="16200000" flipH="1">
              <a:off x="8583937" y="7488267"/>
              <a:ext cx="543582" cy="1386067"/>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43" name="テキスト ボックス 42"/>
            <p:cNvSpPr txBox="1"/>
            <p:nvPr/>
          </p:nvSpPr>
          <p:spPr>
            <a:xfrm>
              <a:off x="12213976" y="5685817"/>
              <a:ext cx="3836307"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 must name the .so file </a:t>
              </a:r>
              <a:r>
                <a:rPr lang="en-US" altLang="ja-JP" sz="1400" dirty="0">
                  <a:solidFill>
                    <a:srgbClr val="FF0000"/>
                  </a:solidFill>
                  <a:latin typeface="DejaVu Sans Mono" panose="020B0609030804020204" pitchFamily="49" charset="0"/>
                  <a:cs typeface="DejaVu Sans Mono" panose="020B0609030804020204" pitchFamily="49" charset="0"/>
                </a:rPr>
                <a:t>lib</a:t>
              </a:r>
              <a:r>
                <a:rPr lang="en-US" altLang="ja-JP" sz="1400" dirty="0">
                  <a:latin typeface="DejaVu Sans Mono" panose="020B0609030804020204" pitchFamily="49" charset="0"/>
                  <a:cs typeface="DejaVu Sans Mono" panose="020B0609030804020204" pitchFamily="49" charset="0"/>
                </a:rPr>
                <a:t>xxx.so</a:t>
              </a:r>
              <a:endParaRPr kumimoji="1" lang="ja-JP" altLang="en-US" sz="1400" dirty="0">
                <a:latin typeface="DejaVu Sans Mono" panose="020B0609030804020204" pitchFamily="49" charset="0"/>
                <a:cs typeface="DejaVu Sans Mono" panose="020B0609030804020204" pitchFamily="49" charset="0"/>
              </a:endParaRPr>
            </a:p>
          </p:txBody>
        </p:sp>
        <p:pic>
          <p:nvPicPr>
            <p:cNvPr id="2057" name="Picture 5" descr="\\10.229.87.199\share\Screenshot from 2017-01-31 14-43-3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68345" y="5839706"/>
              <a:ext cx="1019175" cy="742950"/>
            </a:xfrm>
            <a:prstGeom prst="rect">
              <a:avLst/>
            </a:prstGeom>
            <a:noFill/>
            <a:extLst>
              <a:ext uri="{909E8E84-426E-40DD-AFC4-6F175D3DCCD1}">
                <a14:hiddenFill xmlns:a14="http://schemas.microsoft.com/office/drawing/2010/main">
                  <a:solidFill>
                    <a:srgbClr val="FFFFFF"/>
                  </a:solidFill>
                </a14:hiddenFill>
              </a:ext>
            </a:extLst>
          </p:spPr>
        </p:pic>
        <p:sp>
          <p:nvSpPr>
            <p:cNvPr id="47" name="正方形/長方形 46"/>
            <p:cNvSpPr/>
            <p:nvPr/>
          </p:nvSpPr>
          <p:spPr>
            <a:xfrm>
              <a:off x="12052521" y="6853972"/>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main.c</a:t>
              </a:r>
              <a:endParaRPr kumimoji="1" lang="ja-JP" altLang="en-US" dirty="0"/>
            </a:p>
          </p:txBody>
        </p:sp>
        <p:cxnSp>
          <p:nvCxnSpPr>
            <p:cNvPr id="48" name="カギ線コネクタ 47"/>
            <p:cNvCxnSpPr>
              <a:stCxn id="2057" idx="2"/>
            </p:cNvCxnSpPr>
            <p:nvPr/>
          </p:nvCxnSpPr>
          <p:spPr>
            <a:xfrm rot="5400000">
              <a:off x="10468393" y="7092196"/>
              <a:ext cx="1019080" cy="1"/>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50" name="テキスト ボックス 49"/>
            <p:cNvSpPr txBox="1"/>
            <p:nvPr/>
          </p:nvSpPr>
          <p:spPr>
            <a:xfrm>
              <a:off x="10701454" y="7601734"/>
              <a:ext cx="6521337"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–L/path/to/the/library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main.c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a:t>
              </a:r>
              <a:r>
                <a:rPr kumimoji="1" lang="en-US" altLang="ja-JP" sz="1400"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ltarget</a:t>
              </a:r>
              <a:r>
                <a:rPr kumimoji="1" lang="en-US" altLang="ja-JP" sz="1400"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executable_so</a:t>
              </a:r>
              <a:endParaRPr kumimoji="1" lang="ja-JP" altLang="en-US" sz="1400" dirty="0">
                <a:latin typeface="DejaVu Sans Mono" panose="020B0609030804020204" pitchFamily="49" charset="0"/>
                <a:cs typeface="DejaVu Sans Mono" panose="020B0609030804020204" pitchFamily="49" charset="0"/>
              </a:endParaRPr>
            </a:p>
          </p:txBody>
        </p:sp>
        <p:pic>
          <p:nvPicPr>
            <p:cNvPr id="2062" name="Picture 6" descr="\\10.229.87.199\share\Screenshot from 2017-01-31 14-56-33.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64954" y="8465792"/>
              <a:ext cx="1047750" cy="733425"/>
            </a:xfrm>
            <a:prstGeom prst="rect">
              <a:avLst/>
            </a:prstGeom>
            <a:noFill/>
            <a:extLst>
              <a:ext uri="{909E8E84-426E-40DD-AFC4-6F175D3DCCD1}">
                <a14:hiddenFill xmlns:a14="http://schemas.microsoft.com/office/drawing/2010/main">
                  <a:solidFill>
                    <a:srgbClr val="FFFFFF"/>
                  </a:solidFill>
                </a14:hiddenFill>
              </a:ext>
            </a:extLst>
          </p:spPr>
        </p:pic>
        <p:cxnSp>
          <p:nvCxnSpPr>
            <p:cNvPr id="53" name="カギ線コネクタ 52"/>
            <p:cNvCxnSpPr>
              <a:stCxn id="50" idx="2"/>
              <a:endCxn id="2062" idx="0"/>
            </p:cNvCxnSpPr>
            <p:nvPr/>
          </p:nvCxnSpPr>
          <p:spPr>
            <a:xfrm rot="5400000">
              <a:off x="12347336" y="6851004"/>
              <a:ext cx="556281" cy="2673294"/>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56" name="カギ線コネクタ 55"/>
            <p:cNvCxnSpPr>
              <a:stCxn id="47" idx="1"/>
            </p:cNvCxnSpPr>
            <p:nvPr/>
          </p:nvCxnSpPr>
          <p:spPr>
            <a:xfrm rot="10800000" flipV="1">
              <a:off x="11812705" y="7178007"/>
              <a:ext cx="239817" cy="423725"/>
            </a:xfrm>
            <a:prstGeom prst="bentConnector2">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59" name="テキスト ボックス 58"/>
            <p:cNvSpPr txBox="1"/>
            <p:nvPr/>
          </p:nvSpPr>
          <p:spPr>
            <a:xfrm>
              <a:off x="14113673" y="7924679"/>
              <a:ext cx="1688283"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 lib</a:t>
              </a:r>
              <a:r>
                <a:rPr lang="en-US" altLang="ja-JP" sz="1400" dirty="0">
                  <a:solidFill>
                    <a:srgbClr val="FF0000"/>
                  </a:solidFill>
                  <a:latin typeface="DejaVu Sans Mono" panose="020B0609030804020204" pitchFamily="49" charset="0"/>
                  <a:cs typeface="DejaVu Sans Mono" panose="020B0609030804020204" pitchFamily="49" charset="0"/>
                </a:rPr>
                <a:t>target</a:t>
              </a:r>
              <a:r>
                <a:rPr lang="en-US" altLang="ja-JP" sz="1400" dirty="0">
                  <a:latin typeface="DejaVu Sans Mono" panose="020B0609030804020204" pitchFamily="49" charset="0"/>
                  <a:cs typeface="DejaVu Sans Mono" panose="020B0609030804020204" pitchFamily="49" charset="0"/>
                </a:rPr>
                <a:t>.so</a:t>
              </a:r>
              <a:endParaRPr kumimoji="1" lang="ja-JP" altLang="en-US" sz="1400" dirty="0">
                <a:latin typeface="DejaVu Sans Mono" panose="020B0609030804020204" pitchFamily="49" charset="0"/>
                <a:cs typeface="DejaVu Sans Mono" panose="020B0609030804020204" pitchFamily="49" charset="0"/>
              </a:endParaRPr>
            </a:p>
          </p:txBody>
        </p:sp>
        <p:sp>
          <p:nvSpPr>
            <p:cNvPr id="60" name="テキスト ボックス 59"/>
            <p:cNvSpPr txBox="1"/>
            <p:nvPr/>
          </p:nvSpPr>
          <p:spPr>
            <a:xfrm>
              <a:off x="11829166" y="8678615"/>
              <a:ext cx="4910319"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export LD_LIBRARY_PATH=/path/to/libtarget.so</a:t>
              </a:r>
              <a:endParaRPr kumimoji="1" lang="ja-JP" altLang="en-US" sz="1400" dirty="0">
                <a:latin typeface="DejaVu Sans Mono" panose="020B0609030804020204" pitchFamily="49" charset="0"/>
                <a:cs typeface="DejaVu Sans Mono" panose="020B0609030804020204" pitchFamily="49" charset="0"/>
              </a:endParaRPr>
            </a:p>
          </p:txBody>
        </p:sp>
      </p:grpSp>
      <p:sp>
        <p:nvSpPr>
          <p:cNvPr id="36" name="テキスト ボックス 35"/>
          <p:cNvSpPr txBox="1"/>
          <p:nvPr/>
        </p:nvSpPr>
        <p:spPr>
          <a:xfrm>
            <a:off x="7383846" y="1979712"/>
            <a:ext cx="4695516" cy="523220"/>
          </a:xfrm>
          <a:prstGeom prst="rect">
            <a:avLst/>
          </a:prstGeom>
          <a:solidFill>
            <a:schemeClr val="bg1"/>
          </a:solidFill>
        </p:spPr>
        <p:txBody>
          <a:bodyPr wrap="none" rtlCol="0">
            <a:spAutoFit/>
          </a:bodyPr>
          <a:lstStyle/>
          <a:p>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-c: NO linker, only .o files are generated</a:t>
            </a:r>
          </a:p>
          <a:p>
            <a:r>
              <a:rPr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-g</a:t>
            </a:r>
            <a:r>
              <a:rPr lang="en-US" altLang="ja-JP" sz="1400">
                <a:latin typeface="DejaVu Sans Mono" panose="020B0609030804020204" pitchFamily="49" charset="0"/>
                <a:ea typeface="DejaVu Sans Mono" panose="020B0609030804020204" pitchFamily="49" charset="0"/>
                <a:cs typeface="DejaVu Sans Mono" panose="020B0609030804020204" pitchFamily="49" charset="0"/>
              </a:rPr>
              <a:t>: generate DEBUG info</a:t>
            </a:r>
            <a:endParaRPr kumimoji="1" lang="ja-JP" altLang="en-US" sz="1400" dirty="0">
              <a:latin typeface="DejaVu Sans Mono" panose="020B0609030804020204" pitchFamily="49" charset="0"/>
              <a:cs typeface="DejaVu Sans Mono" panose="020B0609030804020204" pitchFamily="49" charset="0"/>
            </a:endParaRPr>
          </a:p>
        </p:txBody>
      </p:sp>
      <p:sp>
        <p:nvSpPr>
          <p:cNvPr id="9" name="テキスト ボックス 8"/>
          <p:cNvSpPr txBox="1"/>
          <p:nvPr/>
        </p:nvSpPr>
        <p:spPr>
          <a:xfrm>
            <a:off x="8199996" y="11829200"/>
            <a:ext cx="3352328" cy="369332"/>
          </a:xfrm>
          <a:prstGeom prst="rect">
            <a:avLst/>
          </a:prstGeom>
          <a:solidFill>
            <a:schemeClr val="bg1"/>
          </a:solidFill>
        </p:spPr>
        <p:txBody>
          <a:bodyPr wrap="none" rtlCol="0">
            <a:spAutoFit/>
          </a:bodyPr>
          <a:lstStyle/>
          <a:p>
            <a:r>
              <a:rPr kumimoji="1" lang="en-US" altLang="ja-JP" b="1" dirty="0">
                <a:solidFill>
                  <a:srgbClr val="FF0000"/>
                </a:solidFill>
              </a:rPr>
              <a:t>-L</a:t>
            </a:r>
            <a:r>
              <a:rPr kumimoji="1" lang="en-US" altLang="ja-JP" dirty="0">
                <a:solidFill>
                  <a:srgbClr val="FF0000"/>
                </a:solidFill>
              </a:rPr>
              <a:t> </a:t>
            </a:r>
            <a:r>
              <a:rPr kumimoji="1" lang="en-US" altLang="ja-JP" dirty="0"/>
              <a:t>option means linking to a </a:t>
            </a:r>
            <a:r>
              <a:rPr kumimoji="1" lang="en-US" altLang="ja-JP" dirty="0" err="1"/>
              <a:t>libxxx</a:t>
            </a:r>
            <a:endParaRPr kumimoji="1" lang="ja-JP" altLang="en-US" dirty="0"/>
          </a:p>
        </p:txBody>
      </p:sp>
      <p:sp>
        <p:nvSpPr>
          <p:cNvPr id="17" name="テキスト ボックス 16"/>
          <p:cNvSpPr txBox="1"/>
          <p:nvPr/>
        </p:nvSpPr>
        <p:spPr>
          <a:xfrm>
            <a:off x="8162694" y="12924928"/>
            <a:ext cx="3462936" cy="646331"/>
          </a:xfrm>
          <a:prstGeom prst="rect">
            <a:avLst/>
          </a:prstGeom>
          <a:solidFill>
            <a:schemeClr val="bg1"/>
          </a:solidFill>
        </p:spPr>
        <p:txBody>
          <a:bodyPr wrap="none" rtlCol="0">
            <a:spAutoFit/>
          </a:bodyPr>
          <a:lstStyle/>
          <a:p>
            <a:r>
              <a:rPr kumimoji="1" lang="en-US" altLang="ja-JP" dirty="0"/>
              <a:t>tips: </a:t>
            </a:r>
          </a:p>
          <a:p>
            <a:r>
              <a:rPr kumimoji="1" lang="en-US" altLang="ja-JP" b="1" dirty="0">
                <a:solidFill>
                  <a:srgbClr val="FF0000"/>
                </a:solidFill>
              </a:rPr>
              <a:t>nm</a:t>
            </a:r>
            <a:r>
              <a:rPr kumimoji="1" lang="en-US" altLang="ja-JP" dirty="0">
                <a:solidFill>
                  <a:srgbClr val="FF0000"/>
                </a:solidFill>
              </a:rPr>
              <a:t> </a:t>
            </a:r>
            <a:r>
              <a:rPr kumimoji="1" lang="en-US" altLang="ja-JP" dirty="0"/>
              <a:t>to list symbols from object files</a:t>
            </a:r>
            <a:endParaRPr kumimoji="1" lang="ja-JP" altLang="en-US" dirty="0"/>
          </a:p>
        </p:txBody>
      </p:sp>
    </p:spTree>
    <p:extLst>
      <p:ext uri="{BB962C8B-B14F-4D97-AF65-F5344CB8AC3E}">
        <p14:creationId xmlns:p14="http://schemas.microsoft.com/office/powerpoint/2010/main" val="12789978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467544"/>
            <a:ext cx="4377737" cy="369332"/>
          </a:xfrm>
          <a:prstGeom prst="rect">
            <a:avLst/>
          </a:prstGeom>
          <a:noFill/>
        </p:spPr>
        <p:txBody>
          <a:bodyPr wrap="none" rtlCol="0">
            <a:spAutoFit/>
          </a:bodyPr>
          <a:lstStyle/>
          <a:p>
            <a:r>
              <a:rPr kumimoji="1" lang="en-US" altLang="ja-JP" dirty="0">
                <a:solidFill>
                  <a:srgbClr val="FF0000"/>
                </a:solidFill>
              </a:rPr>
              <a:t>IRMS</a:t>
            </a:r>
            <a:r>
              <a:rPr kumimoji="1" lang="en-US" altLang="ja-JP" dirty="0"/>
              <a:t> = </a:t>
            </a:r>
            <a:r>
              <a:rPr lang="en-US" altLang="ja-JP" b="1" dirty="0"/>
              <a:t>Intelligent Rearview Monitor System</a:t>
            </a:r>
            <a:endParaRPr kumimoji="1" lang="ja-JP" altLang="en-US" dirty="0"/>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6752" y="836876"/>
            <a:ext cx="3895725" cy="1781175"/>
          </a:xfrm>
          <a:prstGeom prst="rect">
            <a:avLst/>
          </a:prstGeom>
          <a:noFill/>
          <a:extLst>
            <a:ext uri="{909E8E84-426E-40DD-AFC4-6F175D3DCCD1}">
              <a14:hiddenFill xmlns:a14="http://schemas.microsoft.com/office/drawing/2010/main">
                <a:solidFill>
                  <a:srgbClr val="FFFFFF"/>
                </a:solidFill>
              </a14:hiddenFill>
            </a:ext>
          </a:extLst>
        </p:spPr>
      </p:pic>
      <p:sp>
        <p:nvSpPr>
          <p:cNvPr id="3" name="正方形/長方形 2"/>
          <p:cNvSpPr/>
          <p:nvPr/>
        </p:nvSpPr>
        <p:spPr>
          <a:xfrm>
            <a:off x="0" y="3275856"/>
            <a:ext cx="6858000" cy="923330"/>
          </a:xfrm>
          <a:prstGeom prst="rect">
            <a:avLst/>
          </a:prstGeom>
        </p:spPr>
        <p:txBody>
          <a:bodyPr wrap="square">
            <a:spAutoFit/>
          </a:bodyPr>
          <a:lstStyle/>
          <a:p>
            <a:r>
              <a:rPr lang="en-US" altLang="ja-JP" b="1" dirty="0">
                <a:solidFill>
                  <a:srgbClr val="FF0000"/>
                </a:solidFill>
              </a:rPr>
              <a:t>PDCA</a:t>
            </a:r>
            <a:r>
              <a:rPr lang="ja-JP" altLang="en-US" b="1" dirty="0"/>
              <a:t>サイクル</a:t>
            </a:r>
            <a:r>
              <a:rPr lang="ja-JP" altLang="en-US" dirty="0"/>
              <a:t>（</a:t>
            </a:r>
            <a:r>
              <a:rPr lang="en-US" altLang="ja-JP" dirty="0"/>
              <a:t>PDCA cycle</a:t>
            </a:r>
            <a:r>
              <a:rPr lang="ja-JP" altLang="en-US" dirty="0" err="1"/>
              <a:t>、</a:t>
            </a:r>
            <a:r>
              <a:rPr lang="en-US" altLang="ja-JP" dirty="0"/>
              <a:t>plan-do-check-act cycle</a:t>
            </a:r>
            <a:r>
              <a:rPr lang="ja-JP" altLang="en-US" dirty="0"/>
              <a:t>）は、事業活動における</a:t>
            </a:r>
            <a:r>
              <a:rPr lang="ja-JP" altLang="en-US" dirty="0">
                <a:hlinkClick r:id="rId3" tooltip="生産管理"/>
              </a:rPr>
              <a:t>生産管理</a:t>
            </a:r>
            <a:r>
              <a:rPr lang="ja-JP" altLang="en-US" dirty="0"/>
              <a:t>や</a:t>
            </a:r>
            <a:r>
              <a:rPr lang="ja-JP" altLang="en-US" dirty="0">
                <a:hlinkClick r:id="rId4" tooltip="品質管理"/>
              </a:rPr>
              <a:t>品質管理</a:t>
            </a:r>
            <a:r>
              <a:rPr lang="ja-JP" altLang="en-US" dirty="0"/>
              <a:t>などの管理業務を円滑に進める手法の一つ。</a:t>
            </a:r>
          </a:p>
        </p:txBody>
      </p:sp>
      <p:sp>
        <p:nvSpPr>
          <p:cNvPr id="4" name="正方形/長方形 3"/>
          <p:cNvSpPr/>
          <p:nvPr/>
        </p:nvSpPr>
        <p:spPr>
          <a:xfrm>
            <a:off x="-6942" y="4788024"/>
            <a:ext cx="6864942" cy="2031325"/>
          </a:xfrm>
          <a:prstGeom prst="rect">
            <a:avLst/>
          </a:prstGeom>
        </p:spPr>
        <p:txBody>
          <a:bodyPr wrap="square">
            <a:spAutoFit/>
          </a:bodyPr>
          <a:lstStyle/>
          <a:p>
            <a:r>
              <a:rPr lang="ja-JP" altLang="en-US" dirty="0"/>
              <a:t>品質不良</a:t>
            </a:r>
            <a:endParaRPr lang="en-US" altLang="ja-JP" dirty="0"/>
          </a:p>
          <a:p>
            <a:r>
              <a:rPr lang="ja-JP" altLang="en-US" dirty="0"/>
              <a:t>１．なぜそれが発生したか。（</a:t>
            </a:r>
            <a:r>
              <a:rPr lang="ja-JP" altLang="en-US" dirty="0">
                <a:solidFill>
                  <a:srgbClr val="FF0000"/>
                </a:solidFill>
              </a:rPr>
              <a:t>発生系</a:t>
            </a:r>
            <a:r>
              <a:rPr lang="ja-JP" altLang="en-US" dirty="0"/>
              <a:t>）</a:t>
            </a:r>
            <a:br>
              <a:rPr lang="ja-JP" altLang="en-US" dirty="0"/>
            </a:br>
            <a:r>
              <a:rPr lang="ja-JP" altLang="en-US" dirty="0"/>
              <a:t>　⇒根本的な原因を解明し、次に問題が生まれない手順、考え方、　方法を模索します。</a:t>
            </a:r>
            <a:br>
              <a:rPr lang="ja-JP" altLang="en-US" dirty="0"/>
            </a:br>
            <a:r>
              <a:rPr lang="ja-JP" altLang="en-US" dirty="0"/>
              <a:t>２．なぜそれを発見できなかったか。（</a:t>
            </a:r>
            <a:r>
              <a:rPr lang="ja-JP" altLang="en-US" dirty="0">
                <a:solidFill>
                  <a:srgbClr val="FF0000"/>
                </a:solidFill>
              </a:rPr>
              <a:t>流出系</a:t>
            </a:r>
            <a:r>
              <a:rPr lang="ja-JP" altLang="en-US" dirty="0"/>
              <a:t>）</a:t>
            </a:r>
            <a:br>
              <a:rPr lang="ja-JP" altLang="en-US" dirty="0"/>
            </a:br>
            <a:r>
              <a:rPr lang="ja-JP" altLang="en-US" dirty="0"/>
              <a:t>　⇒問題が発生しても、それを発見できる手順、考え方、方法を模索します</a:t>
            </a:r>
          </a:p>
        </p:txBody>
      </p:sp>
    </p:spTree>
    <p:extLst>
      <p:ext uri="{BB962C8B-B14F-4D97-AF65-F5344CB8AC3E}">
        <p14:creationId xmlns:p14="http://schemas.microsoft.com/office/powerpoint/2010/main" val="9095286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thinkit.co.jp/images/article/680-101-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7744" y="451698"/>
            <a:ext cx="3810000" cy="245745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0"/>
            <a:ext cx="3671198" cy="369332"/>
          </a:xfrm>
          <a:prstGeom prst="rect">
            <a:avLst/>
          </a:prstGeom>
          <a:noFill/>
        </p:spPr>
        <p:txBody>
          <a:bodyPr wrap="none" rtlCol="0">
            <a:spAutoFit/>
          </a:bodyPr>
          <a:lstStyle/>
          <a:p>
            <a:r>
              <a:rPr kumimoji="1" lang="ja-JP" altLang="en-US" dirty="0"/>
              <a:t>ソフトウェア開発の</a:t>
            </a:r>
            <a:r>
              <a:rPr kumimoji="1" lang="ja-JP" altLang="en-US" dirty="0">
                <a:solidFill>
                  <a:srgbClr val="FF0000"/>
                </a:solidFill>
              </a:rPr>
              <a:t>開発生産性</a:t>
            </a:r>
            <a:r>
              <a:rPr kumimoji="1" lang="ja-JP" altLang="en-US" dirty="0"/>
              <a:t>とは：</a:t>
            </a:r>
          </a:p>
        </p:txBody>
      </p:sp>
      <p:sp>
        <p:nvSpPr>
          <p:cNvPr id="4" name="正方形/長方形 3"/>
          <p:cNvSpPr/>
          <p:nvPr/>
        </p:nvSpPr>
        <p:spPr>
          <a:xfrm>
            <a:off x="-9624" y="3707904"/>
            <a:ext cx="3429000" cy="646331"/>
          </a:xfrm>
          <a:prstGeom prst="rect">
            <a:avLst/>
          </a:prstGeom>
        </p:spPr>
        <p:txBody>
          <a:bodyPr>
            <a:spAutoFit/>
          </a:bodyPr>
          <a:lstStyle/>
          <a:p>
            <a:r>
              <a:rPr lang="en-US" altLang="ja-JP" dirty="0"/>
              <a:t>x86_64, amd64 </a:t>
            </a:r>
            <a:r>
              <a:rPr lang="ja-JP" altLang="en-US" dirty="0"/>
              <a:t>は</a:t>
            </a:r>
            <a:r>
              <a:rPr lang="en-US" altLang="ja-JP" dirty="0"/>
              <a:t>64</a:t>
            </a:r>
            <a:r>
              <a:rPr lang="ja-JP" altLang="en-US" dirty="0"/>
              <a:t>ビット</a:t>
            </a:r>
          </a:p>
          <a:p>
            <a:r>
              <a:rPr lang="en-US" altLang="ja-JP" dirty="0"/>
              <a:t>i386, i686, x86 </a:t>
            </a:r>
            <a:r>
              <a:rPr lang="ja-JP" altLang="en-US" dirty="0"/>
              <a:t>は</a:t>
            </a:r>
            <a:r>
              <a:rPr lang="en-US" altLang="ja-JP" dirty="0"/>
              <a:t>32</a:t>
            </a:r>
            <a:r>
              <a:rPr lang="ja-JP" altLang="en-US" dirty="0"/>
              <a:t>ビット</a:t>
            </a:r>
          </a:p>
        </p:txBody>
      </p:sp>
      <p:sp>
        <p:nvSpPr>
          <p:cNvPr id="3" name="テキスト ボックス 2"/>
          <p:cNvSpPr txBox="1"/>
          <p:nvPr/>
        </p:nvSpPr>
        <p:spPr>
          <a:xfrm>
            <a:off x="0" y="5436096"/>
            <a:ext cx="3801875" cy="646331"/>
          </a:xfrm>
          <a:prstGeom prst="rect">
            <a:avLst/>
          </a:prstGeom>
          <a:noFill/>
        </p:spPr>
        <p:txBody>
          <a:bodyPr wrap="none" rtlCol="0">
            <a:spAutoFit/>
          </a:bodyPr>
          <a:lstStyle/>
          <a:p>
            <a:r>
              <a:rPr lang="ja-JP" altLang="en-US" dirty="0"/>
              <a:t>リボケーション：废止、撤消</a:t>
            </a:r>
            <a:endParaRPr lang="en-US" altLang="ja-JP" dirty="0"/>
          </a:p>
          <a:p>
            <a:pPr marL="285750" indent="-285750">
              <a:buFont typeface="Arial" panose="020B0604020202020204" pitchFamily="34" charset="0"/>
              <a:buChar char="•"/>
            </a:pPr>
            <a:r>
              <a:rPr lang="en-US" altLang="ja-JP" dirty="0"/>
              <a:t>used in which part of the software?</a:t>
            </a:r>
            <a:endParaRPr kumimoji="1" lang="ja-JP" altLang="en-US" dirty="0"/>
          </a:p>
        </p:txBody>
      </p:sp>
      <p:sp>
        <p:nvSpPr>
          <p:cNvPr id="5" name="正方形/長方形 4"/>
          <p:cNvSpPr/>
          <p:nvPr/>
        </p:nvSpPr>
        <p:spPr>
          <a:xfrm>
            <a:off x="-12194" y="6706106"/>
            <a:ext cx="6870193" cy="2031325"/>
          </a:xfrm>
          <a:prstGeom prst="rect">
            <a:avLst/>
          </a:prstGeom>
        </p:spPr>
        <p:txBody>
          <a:bodyPr wrap="square">
            <a:spAutoFit/>
          </a:bodyPr>
          <a:lstStyle/>
          <a:p>
            <a:r>
              <a:rPr lang="en-US" altLang="ja-JP" dirty="0">
                <a:solidFill>
                  <a:srgbClr val="FF0000"/>
                </a:solidFill>
              </a:rPr>
              <a:t>mmcblk0p*</a:t>
            </a:r>
            <a:r>
              <a:rPr lang="en-US" altLang="ja-JP" dirty="0"/>
              <a:t> WTF are they:</a:t>
            </a:r>
          </a:p>
          <a:p>
            <a:pPr marL="285750" indent="-285750">
              <a:buFont typeface="Arial" panose="020B0604020202020204" pitchFamily="34" charset="0"/>
              <a:buChar char="•"/>
            </a:pPr>
            <a:r>
              <a:rPr lang="en-US" altLang="ja-JP" dirty="0"/>
              <a:t>The device name refers to the fact that the SD cards used to be (and often still are) referred to as </a:t>
            </a:r>
            <a:r>
              <a:rPr lang="en-US" altLang="ja-JP" dirty="0">
                <a:solidFill>
                  <a:srgbClr val="FF0000"/>
                </a:solidFill>
              </a:rPr>
              <a:t>Multi-Media Cards</a:t>
            </a:r>
            <a:r>
              <a:rPr lang="en-US" altLang="ja-JP" dirty="0"/>
              <a:t>... and as stated, are setup as BLOCK devices.</a:t>
            </a:r>
            <a:br>
              <a:rPr lang="en-US" altLang="ja-JP" dirty="0"/>
            </a:br>
            <a:r>
              <a:rPr lang="en-US" altLang="ja-JP" dirty="0"/>
              <a:t>Once mounted (for 'normal' access) their partitions show up as directories (mmcblk0</a:t>
            </a:r>
            <a:r>
              <a:rPr lang="en-US" altLang="ja-JP" b="1" dirty="0"/>
              <a:t>p1</a:t>
            </a:r>
            <a:r>
              <a:rPr lang="en-US" altLang="ja-JP" dirty="0"/>
              <a:t> or p2 or </a:t>
            </a:r>
            <a:r>
              <a:rPr lang="en-US" altLang="ja-JP" dirty="0" err="1"/>
              <a:t>pX</a:t>
            </a:r>
            <a:r>
              <a:rPr lang="en-US" altLang="ja-JP" dirty="0"/>
              <a:t>, depending upon how many partitions exist on the SD card...)</a:t>
            </a:r>
            <a:endParaRPr lang="ja-JP" altLang="en-US" dirty="0"/>
          </a:p>
        </p:txBody>
      </p:sp>
    </p:spTree>
    <p:extLst>
      <p:ext uri="{BB962C8B-B14F-4D97-AF65-F5344CB8AC3E}">
        <p14:creationId xmlns:p14="http://schemas.microsoft.com/office/powerpoint/2010/main" val="7365913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3784133"/>
            <a:ext cx="6858000" cy="12280285"/>
          </a:xfrm>
          <a:prstGeom prst="rect">
            <a:avLst/>
          </a:prstGeom>
          <a:solidFill>
            <a:schemeClr val="bg1"/>
          </a:solidFill>
        </p:spPr>
        <p:txBody>
          <a:bodyPr wrap="square">
            <a:spAutoFit/>
          </a:bodyPr>
          <a:lstStyle/>
          <a:p>
            <a:r>
              <a:rPr lang="en-US" altLang="ja-JP" dirty="0">
                <a:solidFill>
                  <a:srgbClr val="FF0000"/>
                </a:solidFill>
              </a:rPr>
              <a:t>coverage: (use less if…else…!!!)</a:t>
            </a:r>
          </a:p>
          <a:p>
            <a:r>
              <a:rPr lang="en-US" altLang="ja-JP" dirty="0"/>
              <a:t>C0/C1/C2</a:t>
            </a:r>
          </a:p>
          <a:p>
            <a:r>
              <a:rPr lang="ja-JP" altLang="en-US" dirty="0"/>
              <a:t>検査網羅率</a:t>
            </a:r>
            <a:r>
              <a:rPr lang="en-US" altLang="ja-JP" dirty="0"/>
              <a:t>(</a:t>
            </a:r>
            <a:r>
              <a:rPr lang="ja-JP" altLang="en-US" dirty="0"/>
              <a:t>テストカバレージ</a:t>
            </a:r>
            <a:r>
              <a:rPr lang="en-US" altLang="ja-JP" dirty="0"/>
              <a:t>) ── </a:t>
            </a:r>
            <a:r>
              <a:rPr lang="ja-JP" altLang="en-US" dirty="0"/>
              <a:t>どれだけテストしたか、の指標。</a:t>
            </a:r>
          </a:p>
          <a:p>
            <a:r>
              <a:rPr lang="ja-JP" altLang="en-US" dirty="0"/>
              <a:t>例</a:t>
            </a:r>
            <a:r>
              <a:rPr lang="en-US" altLang="ja-JP" dirty="0"/>
              <a:t>:</a:t>
            </a:r>
          </a:p>
          <a:p>
            <a:r>
              <a:rPr lang="en-US" altLang="ja-JP" dirty="0"/>
              <a:t>void f(...) {</a:t>
            </a:r>
            <a:br>
              <a:rPr lang="en-US" altLang="ja-JP" dirty="0"/>
            </a:br>
            <a:r>
              <a:rPr lang="en-US" altLang="ja-JP" dirty="0"/>
              <a:t>if ( </a:t>
            </a:r>
            <a:r>
              <a:rPr lang="ja-JP" altLang="en-US" dirty="0"/>
              <a:t>条件</a:t>
            </a:r>
            <a:r>
              <a:rPr lang="en-US" altLang="ja-JP" dirty="0"/>
              <a:t>A || </a:t>
            </a:r>
            <a:r>
              <a:rPr lang="ja-JP" altLang="en-US" dirty="0"/>
              <a:t>条件</a:t>
            </a:r>
            <a:r>
              <a:rPr lang="en-US" altLang="ja-JP" dirty="0"/>
              <a:t>B ) {</a:t>
            </a:r>
            <a:br>
              <a:rPr lang="en-US" altLang="ja-JP" dirty="0"/>
            </a:br>
            <a:r>
              <a:rPr lang="ja-JP" altLang="en-US" dirty="0"/>
              <a:t>処理</a:t>
            </a:r>
            <a:r>
              <a:rPr lang="en-US" altLang="ja-JP" dirty="0"/>
              <a:t>1</a:t>
            </a:r>
            <a:br>
              <a:rPr lang="en-US" altLang="ja-JP" dirty="0"/>
            </a:br>
            <a:r>
              <a:rPr lang="en-US" altLang="ja-JP" dirty="0"/>
              <a:t>} else {</a:t>
            </a:r>
            <a:br>
              <a:rPr lang="en-US" altLang="ja-JP" dirty="0"/>
            </a:br>
            <a:r>
              <a:rPr lang="ja-JP" altLang="en-US" dirty="0"/>
              <a:t>処理</a:t>
            </a:r>
            <a:r>
              <a:rPr lang="en-US" altLang="ja-JP" dirty="0"/>
              <a:t>2</a:t>
            </a:r>
            <a:br>
              <a:rPr lang="en-US" altLang="ja-JP" dirty="0"/>
            </a:br>
            <a:r>
              <a:rPr lang="en-US" altLang="ja-JP" dirty="0"/>
              <a:t>}</a:t>
            </a:r>
            <a:br>
              <a:rPr lang="en-US" altLang="ja-JP" dirty="0"/>
            </a:br>
            <a:r>
              <a:rPr lang="en-US" altLang="ja-JP" dirty="0"/>
              <a:t>if ( </a:t>
            </a:r>
            <a:r>
              <a:rPr lang="ja-JP" altLang="en-US" dirty="0"/>
              <a:t>条件</a:t>
            </a:r>
            <a:r>
              <a:rPr lang="en-US" altLang="ja-JP" dirty="0"/>
              <a:t>C ) {</a:t>
            </a:r>
            <a:br>
              <a:rPr lang="en-US" altLang="ja-JP" dirty="0"/>
            </a:br>
            <a:r>
              <a:rPr lang="ja-JP" altLang="en-US" dirty="0"/>
              <a:t>処理</a:t>
            </a:r>
            <a:r>
              <a:rPr lang="en-US" altLang="ja-JP" dirty="0"/>
              <a:t>3</a:t>
            </a:r>
            <a:br>
              <a:rPr lang="en-US" altLang="ja-JP" dirty="0"/>
            </a:br>
            <a:r>
              <a:rPr lang="en-US" altLang="ja-JP" dirty="0"/>
              <a:t>} else {</a:t>
            </a:r>
            <a:br>
              <a:rPr lang="en-US" altLang="ja-JP" dirty="0"/>
            </a:br>
            <a:r>
              <a:rPr lang="ja-JP" altLang="en-US" dirty="0"/>
              <a:t>処理</a:t>
            </a:r>
            <a:r>
              <a:rPr lang="en-US" altLang="ja-JP" dirty="0"/>
              <a:t>4</a:t>
            </a:r>
            <a:br>
              <a:rPr lang="en-US" altLang="ja-JP" dirty="0"/>
            </a:br>
            <a:r>
              <a:rPr lang="en-US" altLang="ja-JP" dirty="0"/>
              <a:t>}</a:t>
            </a:r>
            <a:br>
              <a:rPr lang="en-US" altLang="ja-JP" dirty="0"/>
            </a:br>
            <a:r>
              <a:rPr lang="en-US" altLang="ja-JP" dirty="0"/>
              <a:t>}</a:t>
            </a:r>
          </a:p>
          <a:p>
            <a:r>
              <a:rPr lang="en-US" altLang="ja-JP" dirty="0">
                <a:solidFill>
                  <a:srgbClr val="FF0000"/>
                </a:solidFill>
              </a:rPr>
              <a:t>C0: </a:t>
            </a:r>
            <a:r>
              <a:rPr lang="ja-JP" altLang="en-US" dirty="0">
                <a:solidFill>
                  <a:srgbClr val="FF0000"/>
                </a:solidFill>
              </a:rPr>
              <a:t>命令網羅 ステートメント・カバレージ</a:t>
            </a:r>
            <a:r>
              <a:rPr lang="ja-JP" altLang="en-US" dirty="0"/>
              <a:t/>
            </a:r>
            <a:br>
              <a:rPr lang="ja-JP" altLang="en-US" dirty="0"/>
            </a:br>
            <a:r>
              <a:rPr lang="ja-JP" altLang="en-US" dirty="0"/>
              <a:t>通っていない処理がなくなれば</a:t>
            </a:r>
            <a:r>
              <a:rPr lang="en-US" altLang="ja-JP" dirty="0"/>
              <a:t>C0</a:t>
            </a:r>
            <a:r>
              <a:rPr lang="ja-JP" altLang="en-US" dirty="0"/>
              <a:t>は</a:t>
            </a:r>
            <a:r>
              <a:rPr lang="en-US" altLang="ja-JP" dirty="0"/>
              <a:t>100%</a:t>
            </a:r>
            <a:r>
              <a:rPr lang="ja-JP" altLang="en-US" dirty="0"/>
              <a:t>となる。</a:t>
            </a:r>
            <a:br>
              <a:rPr lang="ja-JP" altLang="en-US" dirty="0"/>
            </a:br>
            <a:r>
              <a:rPr lang="ja-JP" altLang="en-US" dirty="0"/>
              <a:t>この例では 処理</a:t>
            </a:r>
            <a:r>
              <a:rPr lang="en-US" altLang="ja-JP" dirty="0"/>
              <a:t>1,2,3,4 </a:t>
            </a:r>
            <a:r>
              <a:rPr lang="ja-JP" altLang="en-US" dirty="0"/>
              <a:t>を少なくとも</a:t>
            </a:r>
            <a:r>
              <a:rPr lang="en-US" altLang="ja-JP" dirty="0"/>
              <a:t>1</a:t>
            </a:r>
            <a:r>
              <a:rPr lang="ja-JP" altLang="en-US" dirty="0"/>
              <a:t>度通るべきであるということ。</a:t>
            </a:r>
            <a:br>
              <a:rPr lang="ja-JP" altLang="en-US" dirty="0"/>
            </a:br>
            <a:r>
              <a:rPr lang="ja-JP" altLang="en-US" dirty="0"/>
              <a:t>つまり</a:t>
            </a:r>
            <a:br>
              <a:rPr lang="ja-JP" altLang="en-US" dirty="0"/>
            </a:br>
            <a:r>
              <a:rPr lang="en-US" altLang="ja-JP" dirty="0"/>
              <a:t>- </a:t>
            </a:r>
            <a:r>
              <a:rPr lang="ja-JP" altLang="en-US" dirty="0"/>
              <a:t>処理</a:t>
            </a:r>
            <a:r>
              <a:rPr lang="en-US" altLang="ja-JP" dirty="0"/>
              <a:t>1,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4 </a:t>
            </a:r>
            <a:r>
              <a:rPr lang="ja-JP" altLang="en-US" dirty="0"/>
              <a:t>を通るケース</a:t>
            </a:r>
            <a:br>
              <a:rPr lang="ja-JP" altLang="en-US" dirty="0"/>
            </a:br>
            <a:r>
              <a:rPr lang="ja-JP" altLang="en-US" dirty="0"/>
              <a:t>のふたつ。</a:t>
            </a:r>
          </a:p>
          <a:p>
            <a:r>
              <a:rPr lang="en-US" altLang="ja-JP" dirty="0">
                <a:solidFill>
                  <a:srgbClr val="FF0000"/>
                </a:solidFill>
              </a:rPr>
              <a:t>C1:</a:t>
            </a:r>
            <a:r>
              <a:rPr lang="ja-JP" altLang="en-US" dirty="0">
                <a:solidFill>
                  <a:srgbClr val="FF0000"/>
                </a:solidFill>
              </a:rPr>
              <a:t>分岐網羅 ブランチ・カバレージ</a:t>
            </a:r>
            <a:r>
              <a:rPr lang="ja-JP" altLang="en-US" dirty="0"/>
              <a:t/>
            </a:r>
            <a:br>
              <a:rPr lang="ja-JP" altLang="en-US" dirty="0"/>
            </a:br>
            <a:r>
              <a:rPr lang="ja-JP" altLang="en-US" dirty="0"/>
              <a:t>分岐の全組み合わせをテストすれば</a:t>
            </a:r>
            <a:r>
              <a:rPr lang="en-US" altLang="ja-JP" dirty="0"/>
              <a:t>C1</a:t>
            </a:r>
            <a:r>
              <a:rPr lang="ja-JP" altLang="en-US" dirty="0"/>
              <a:t>は</a:t>
            </a:r>
            <a:r>
              <a:rPr lang="en-US" altLang="ja-JP" dirty="0"/>
              <a:t>100%</a:t>
            </a:r>
            <a:r>
              <a:rPr lang="ja-JP" altLang="en-US" dirty="0"/>
              <a:t>となる。</a:t>
            </a:r>
            <a:br>
              <a:rPr lang="ja-JP" altLang="en-US" dirty="0"/>
            </a:br>
            <a:r>
              <a:rPr lang="ja-JP" altLang="en-US" dirty="0"/>
              <a:t>この例では</a:t>
            </a:r>
            <a:br>
              <a:rPr lang="ja-JP" altLang="en-US" dirty="0"/>
            </a:br>
            <a:r>
              <a:rPr lang="en-US" altLang="ja-JP" dirty="0"/>
              <a:t>- </a:t>
            </a:r>
            <a:r>
              <a:rPr lang="ja-JP" altLang="en-US" dirty="0"/>
              <a:t>処理</a:t>
            </a:r>
            <a:r>
              <a:rPr lang="en-US" altLang="ja-JP" dirty="0"/>
              <a:t>1,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1, </a:t>
            </a:r>
            <a:r>
              <a:rPr lang="ja-JP" altLang="en-US" dirty="0"/>
              <a:t>処理</a:t>
            </a:r>
            <a:r>
              <a:rPr lang="en-US" altLang="ja-JP" dirty="0"/>
              <a:t>4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4 </a:t>
            </a:r>
            <a:r>
              <a:rPr lang="ja-JP" altLang="en-US" dirty="0"/>
              <a:t>を通るケース</a:t>
            </a:r>
            <a:br>
              <a:rPr lang="ja-JP" altLang="en-US" dirty="0"/>
            </a:br>
            <a:r>
              <a:rPr lang="ja-JP" altLang="en-US" dirty="0"/>
              <a:t>の４つ。</a:t>
            </a:r>
          </a:p>
          <a:p>
            <a:r>
              <a:rPr lang="en-US" altLang="ja-JP" dirty="0"/>
              <a:t>C2:</a:t>
            </a:r>
            <a:r>
              <a:rPr lang="ja-JP" altLang="en-US" dirty="0"/>
              <a:t>条件網羅 コンディション・カバレージ</a:t>
            </a:r>
            <a:br>
              <a:rPr lang="ja-JP" altLang="en-US" dirty="0"/>
            </a:br>
            <a:r>
              <a:rPr lang="ja-JP" altLang="en-US" dirty="0"/>
              <a:t>条件式の全組み合わせをテストすれば</a:t>
            </a:r>
            <a:r>
              <a:rPr lang="en-US" altLang="ja-JP" dirty="0"/>
              <a:t>C2</a:t>
            </a:r>
            <a:r>
              <a:rPr lang="ja-JP" altLang="en-US" dirty="0"/>
              <a:t>は</a:t>
            </a:r>
            <a:r>
              <a:rPr lang="en-US" altLang="ja-JP" dirty="0"/>
              <a:t>100%</a:t>
            </a:r>
            <a:r>
              <a:rPr lang="ja-JP" altLang="en-US" dirty="0"/>
              <a:t>となる。</a:t>
            </a:r>
            <a:br>
              <a:rPr lang="ja-JP" altLang="en-US" dirty="0"/>
            </a:br>
            <a:r>
              <a:rPr lang="ja-JP" altLang="en-US" dirty="0"/>
              <a:t>この例では、条件</a:t>
            </a:r>
            <a:r>
              <a:rPr lang="en-US" altLang="ja-JP" dirty="0"/>
              <a:t>A,B,C </a:t>
            </a:r>
            <a:r>
              <a:rPr lang="ja-JP" altLang="en-US" dirty="0"/>
              <a:t>があるので</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false,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false, </a:t>
            </a:r>
            <a:r>
              <a:rPr lang="ja-JP" altLang="en-US" dirty="0"/>
              <a:t>条件</a:t>
            </a:r>
            <a:r>
              <a:rPr lang="en-US" altLang="ja-JP" dirty="0"/>
              <a:t>C= true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true,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true, </a:t>
            </a:r>
            <a:r>
              <a:rPr lang="ja-JP" altLang="en-US" dirty="0"/>
              <a:t>条件</a:t>
            </a:r>
            <a:r>
              <a:rPr lang="en-US" altLang="ja-JP" dirty="0"/>
              <a:t>C= true </a:t>
            </a:r>
            <a:r>
              <a:rPr lang="ja-JP" altLang="en-US" dirty="0"/>
              <a:t>となるケース</a:t>
            </a:r>
            <a:br>
              <a:rPr lang="ja-JP" altLang="en-US" dirty="0"/>
            </a:br>
            <a:r>
              <a:rPr lang="en-US" altLang="ja-JP" dirty="0"/>
              <a:t>- </a:t>
            </a:r>
            <a:r>
              <a:rPr lang="ja-JP" altLang="en-US" dirty="0"/>
              <a:t>条件</a:t>
            </a:r>
            <a:r>
              <a:rPr lang="en-US" altLang="ja-JP" dirty="0"/>
              <a:t>A = true, </a:t>
            </a:r>
            <a:r>
              <a:rPr lang="ja-JP" altLang="en-US" dirty="0"/>
              <a:t>条件</a:t>
            </a:r>
            <a:r>
              <a:rPr lang="en-US" altLang="ja-JP" dirty="0"/>
              <a:t>B= DC,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true, </a:t>
            </a:r>
            <a:r>
              <a:rPr lang="ja-JP" altLang="en-US" dirty="0"/>
              <a:t>条件</a:t>
            </a:r>
            <a:r>
              <a:rPr lang="en-US" altLang="ja-JP" dirty="0"/>
              <a:t>B= DC, </a:t>
            </a:r>
            <a:r>
              <a:rPr lang="ja-JP" altLang="en-US" dirty="0"/>
              <a:t>条件</a:t>
            </a:r>
            <a:r>
              <a:rPr lang="en-US" altLang="ja-JP" dirty="0"/>
              <a:t>C= true </a:t>
            </a:r>
            <a:r>
              <a:rPr lang="ja-JP" altLang="en-US" dirty="0"/>
              <a:t>となるケース</a:t>
            </a:r>
            <a:br>
              <a:rPr lang="ja-JP" altLang="en-US" dirty="0"/>
            </a:br>
            <a:r>
              <a:rPr lang="ja-JP" altLang="en-US" dirty="0"/>
              <a:t>の６つ。</a:t>
            </a:r>
            <a:br>
              <a:rPr lang="ja-JP" altLang="en-US" dirty="0"/>
            </a:br>
            <a:r>
              <a:rPr lang="en-US" altLang="ja-JP" dirty="0"/>
              <a:t>※ (DC: Don't Care = </a:t>
            </a:r>
            <a:r>
              <a:rPr lang="ja-JP" altLang="en-US" dirty="0"/>
              <a:t>どうでもいいということ</a:t>
            </a:r>
            <a:r>
              <a:rPr lang="en-US" altLang="ja-JP" dirty="0"/>
              <a:t>)</a:t>
            </a:r>
          </a:p>
          <a:p>
            <a:r>
              <a:rPr lang="ja-JP" altLang="en-US" dirty="0"/>
              <a:t>実コードでは条件式の数がかなり大きくなると思われるので、</a:t>
            </a:r>
            <a:br>
              <a:rPr lang="ja-JP" altLang="en-US" dirty="0"/>
            </a:br>
            <a:r>
              <a:rPr lang="en-US" altLang="ja-JP" dirty="0"/>
              <a:t>C2</a:t>
            </a:r>
            <a:r>
              <a:rPr lang="ja-JP" altLang="en-US" dirty="0"/>
              <a:t>カバレッジは現実的ではないかも。</a:t>
            </a:r>
          </a:p>
        </p:txBody>
      </p:sp>
    </p:spTree>
    <p:extLst>
      <p:ext uri="{BB962C8B-B14F-4D97-AF65-F5344CB8AC3E}">
        <p14:creationId xmlns:p14="http://schemas.microsoft.com/office/powerpoint/2010/main" val="28410156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611560"/>
            <a:ext cx="6858000"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err="1"/>
              <a:t>execve</a:t>
            </a:r>
            <a:r>
              <a:rPr kumimoji="1" lang="en-US" altLang="ja-JP" dirty="0"/>
              <a:t>:</a:t>
            </a:r>
          </a:p>
          <a:p>
            <a:pPr marL="742950" lvl="1" indent="-285750">
              <a:buFont typeface="Arial" panose="020B0604020202020204" pitchFamily="34" charset="0"/>
              <a:buChar char="•"/>
            </a:pPr>
            <a:r>
              <a:rPr lang="en-US" altLang="ja-JP" b="1" dirty="0" err="1"/>
              <a:t>execve</a:t>
            </a:r>
            <a:r>
              <a:rPr lang="en-US" altLang="ja-JP" dirty="0"/>
              <a:t>() </a:t>
            </a:r>
            <a:r>
              <a:rPr lang="ja-JP" altLang="en-US" dirty="0"/>
              <a:t>は、</a:t>
            </a:r>
            <a:r>
              <a:rPr lang="en-US" altLang="ja-JP" i="1" dirty="0"/>
              <a:t>filename</a:t>
            </a:r>
            <a:r>
              <a:rPr lang="ja-JP" altLang="en-US" dirty="0"/>
              <a:t> によって指定されたプログラムを実行する。</a:t>
            </a:r>
            <a:endParaRPr lang="en-US" altLang="ja-JP" dirty="0"/>
          </a:p>
          <a:p>
            <a:pPr marL="742950" lvl="1" indent="-285750">
              <a:buFont typeface="Arial" panose="020B0604020202020204" pitchFamily="34" charset="0"/>
              <a:buChar char="•"/>
            </a:pPr>
            <a:r>
              <a:rPr kumimoji="1" lang="en-US" altLang="ja-JP" dirty="0">
                <a:solidFill>
                  <a:srgbClr val="FF0000"/>
                </a:solidFill>
              </a:rPr>
              <a:t>parent</a:t>
            </a:r>
            <a:r>
              <a:rPr kumimoji="1" lang="ja-JP" altLang="en-US" dirty="0">
                <a:solidFill>
                  <a:srgbClr val="FF0000"/>
                </a:solidFill>
              </a:rPr>
              <a:t>に戻らない</a:t>
            </a:r>
            <a:r>
              <a:rPr kumimoji="1" lang="ja-JP" altLang="en-US" dirty="0"/>
              <a:t>！！！</a:t>
            </a:r>
            <a:endParaRPr kumimoji="1" lang="en-US" altLang="ja-JP" dirty="0"/>
          </a:p>
          <a:p>
            <a:pPr marL="742950" lvl="1" indent="-285750">
              <a:buFont typeface="Arial" panose="020B0604020202020204" pitchFamily="34" charset="0"/>
              <a:buChar char="•"/>
            </a:pPr>
            <a:r>
              <a:rPr kumimoji="1" lang="en-US" altLang="ja-JP" dirty="0"/>
              <a:t>refer </a:t>
            </a:r>
            <a:r>
              <a:rPr lang="en-US" altLang="ja-JP" dirty="0"/>
              <a:t>to </a:t>
            </a:r>
            <a:r>
              <a:rPr lang="en-US" altLang="ja-JP" b="1" i="1" dirty="0"/>
              <a:t>20160511_mount&amp;execve</a:t>
            </a:r>
            <a:endParaRPr kumimoji="1" lang="en-US" altLang="ja-JP" b="1" i="1" dirty="0"/>
          </a:p>
          <a:p>
            <a:pPr marL="742950" lvl="1" indent="-285750">
              <a:buFont typeface="Arial" panose="020B0604020202020204" pitchFamily="34" charset="0"/>
              <a:buChar char="•"/>
            </a:pPr>
            <a:r>
              <a:rPr lang="en-US" altLang="ja-JP" dirty="0"/>
              <a:t>Example</a:t>
            </a:r>
            <a:r>
              <a:rPr lang="ja-JP" altLang="en-US" dirty="0"/>
              <a:t>：</a:t>
            </a:r>
            <a:endParaRPr kumimoji="1" lang="ja-JP" altLang="en-US" dirty="0"/>
          </a:p>
        </p:txBody>
      </p:sp>
      <p:sp>
        <p:nvSpPr>
          <p:cNvPr id="3" name="正方形/長方形 2"/>
          <p:cNvSpPr/>
          <p:nvPr/>
        </p:nvSpPr>
        <p:spPr>
          <a:xfrm>
            <a:off x="-387424" y="2429758"/>
            <a:ext cx="8109519" cy="2862322"/>
          </a:xfrm>
          <a:prstGeom prst="rect">
            <a:avLst/>
          </a:prstGeom>
          <a:solidFill>
            <a:schemeClr val="bg1"/>
          </a:solidFill>
        </p:spPr>
        <p:txBody>
          <a:bodyPr wrap="square">
            <a:spAutoFit/>
          </a:bodyPr>
          <a:lstStyle/>
          <a:p>
            <a:r>
              <a:rPr lang="en-US" altLang="ja-JP" dirty="0"/>
              <a:t>chen@chen-OptiPlex-7020:~/test/20160511_mount&amp;execve$ ./</a:t>
            </a:r>
            <a:r>
              <a:rPr lang="en-US" altLang="ja-JP" dirty="0" err="1"/>
              <a:t>execve_test_parent</a:t>
            </a:r>
            <a:r>
              <a:rPr lang="en-US" altLang="ja-JP" dirty="0"/>
              <a:t> ./</a:t>
            </a:r>
            <a:r>
              <a:rPr lang="en-US" altLang="ja-JP" dirty="0" err="1"/>
              <a:t>execve_test_son</a:t>
            </a:r>
            <a:endParaRPr lang="en-US" altLang="ja-JP" dirty="0"/>
          </a:p>
          <a:p>
            <a:r>
              <a:rPr lang="en-US" altLang="ja-JP" dirty="0"/>
              <a:t>[PARENT]: </a:t>
            </a:r>
            <a:r>
              <a:rPr lang="en-US" altLang="ja-JP" dirty="0" err="1"/>
              <a:t>argv</a:t>
            </a:r>
            <a:r>
              <a:rPr lang="en-US" altLang="ja-JP" dirty="0"/>
              <a:t>[0]: ./</a:t>
            </a:r>
            <a:r>
              <a:rPr lang="en-US" altLang="ja-JP" dirty="0" err="1"/>
              <a:t>execve_test_parent</a:t>
            </a:r>
            <a:endParaRPr lang="en-US" altLang="ja-JP" dirty="0"/>
          </a:p>
          <a:p>
            <a:r>
              <a:rPr lang="en-US" altLang="ja-JP" dirty="0"/>
              <a:t>[PARENT]: </a:t>
            </a:r>
            <a:r>
              <a:rPr lang="en-US" altLang="ja-JP" dirty="0" err="1"/>
              <a:t>argv</a:t>
            </a:r>
            <a:r>
              <a:rPr lang="en-US" altLang="ja-JP" dirty="0"/>
              <a:t>[1]: ./</a:t>
            </a:r>
            <a:r>
              <a:rPr lang="en-US" altLang="ja-JP" dirty="0" err="1"/>
              <a:t>execve_test_son</a:t>
            </a:r>
            <a:endParaRPr lang="en-US" altLang="ja-JP" dirty="0"/>
          </a:p>
          <a:p>
            <a:r>
              <a:rPr lang="en-US" altLang="ja-JP" dirty="0"/>
              <a:t>[PARENT]: before </a:t>
            </a:r>
            <a:r>
              <a:rPr lang="en-US" altLang="ja-JP" dirty="0" err="1"/>
              <a:t>execve</a:t>
            </a:r>
            <a:r>
              <a:rPr lang="en-US" altLang="ja-JP" dirty="0"/>
              <a:t> </a:t>
            </a:r>
          </a:p>
          <a:p>
            <a:r>
              <a:rPr lang="en-US" altLang="ja-JP" dirty="0"/>
              <a:t>[SON]: in son </a:t>
            </a:r>
          </a:p>
          <a:p>
            <a:r>
              <a:rPr lang="en-US" altLang="ja-JP" dirty="0"/>
              <a:t>[SON]: </a:t>
            </a:r>
            <a:r>
              <a:rPr lang="en-US" altLang="ja-JP" dirty="0" err="1"/>
              <a:t>argv</a:t>
            </a:r>
            <a:r>
              <a:rPr lang="en-US" altLang="ja-JP" dirty="0"/>
              <a:t>[0]: ./</a:t>
            </a:r>
            <a:r>
              <a:rPr lang="en-US" altLang="ja-JP" dirty="0" err="1"/>
              <a:t>execve_test_son</a:t>
            </a:r>
            <a:endParaRPr lang="en-US" altLang="ja-JP" dirty="0"/>
          </a:p>
          <a:p>
            <a:r>
              <a:rPr lang="en-US" altLang="ja-JP" dirty="0"/>
              <a:t>[SON]: </a:t>
            </a:r>
            <a:r>
              <a:rPr lang="en-US" altLang="ja-JP" dirty="0" err="1"/>
              <a:t>argv</a:t>
            </a:r>
            <a:r>
              <a:rPr lang="en-US" altLang="ja-JP" dirty="0"/>
              <a:t>[1]: hello</a:t>
            </a:r>
          </a:p>
          <a:p>
            <a:r>
              <a:rPr lang="en-US" altLang="ja-JP" dirty="0"/>
              <a:t>[SON]: </a:t>
            </a:r>
            <a:r>
              <a:rPr lang="en-US" altLang="ja-JP" dirty="0" err="1"/>
              <a:t>argv</a:t>
            </a:r>
            <a:r>
              <a:rPr lang="en-US" altLang="ja-JP" dirty="0"/>
              <a:t>[2]: world</a:t>
            </a:r>
          </a:p>
          <a:p>
            <a:r>
              <a:rPr lang="en-US" altLang="ja-JP" dirty="0"/>
              <a:t>chen@chen-OptiPlex-7020:~/test/20160511_mount&amp;execve$ </a:t>
            </a:r>
            <a:endParaRPr lang="ja-JP" altLang="en-US" dirty="0"/>
          </a:p>
        </p:txBody>
      </p:sp>
      <p:sp>
        <p:nvSpPr>
          <p:cNvPr id="4" name="テキスト ボックス 3"/>
          <p:cNvSpPr txBox="1"/>
          <p:nvPr/>
        </p:nvSpPr>
        <p:spPr>
          <a:xfrm>
            <a:off x="0" y="6156176"/>
            <a:ext cx="6021288" cy="369332"/>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still don’t know how </a:t>
            </a:r>
            <a:r>
              <a:rPr kumimoji="1" lang="en-US" altLang="ja-JP" dirty="0">
                <a:solidFill>
                  <a:srgbClr val="FF0000"/>
                </a:solidFill>
              </a:rPr>
              <a:t>mount</a:t>
            </a:r>
            <a:r>
              <a:rPr kumimoji="1" lang="en-US" altLang="ja-JP" dirty="0"/>
              <a:t> work…</a:t>
            </a:r>
            <a:endParaRPr kumimoji="1" lang="ja-JP" altLang="en-US" dirty="0"/>
          </a:p>
        </p:txBody>
      </p:sp>
    </p:spTree>
    <p:extLst>
      <p:ext uri="{BB962C8B-B14F-4D97-AF65-F5344CB8AC3E}">
        <p14:creationId xmlns:p14="http://schemas.microsoft.com/office/powerpoint/2010/main" val="35036474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2583" y="0"/>
            <a:ext cx="6858000" cy="3693319"/>
          </a:xfrm>
          <a:prstGeom prst="rect">
            <a:avLst/>
          </a:prstGeom>
        </p:spPr>
        <p:txBody>
          <a:bodyPr wrap="square">
            <a:spAutoFit/>
          </a:bodyPr>
          <a:lstStyle/>
          <a:p>
            <a:r>
              <a:rPr lang="en-US" altLang="ja-JP" b="1" i="1" dirty="0">
                <a:latin typeface="DejaVu Sans Mono" panose="020B0609030804020204" pitchFamily="49" charset="0"/>
                <a:ea typeface="DejaVu Sans Mono" panose="020B0609030804020204" pitchFamily="49" charset="0"/>
                <a:cs typeface="DejaVu Sans Mono" panose="020B0609030804020204" pitchFamily="49" charset="0"/>
              </a:rPr>
              <a:t>a piece of program to check DCU or MEU:</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char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getenv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("PANA_UNIT");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strcmp</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dcu</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0)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printf</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("--DCU test\n");</a:t>
            </a:r>
          </a:p>
          <a:p>
            <a:endParaRPr lang="en-US" altLang="ja-JP" dirty="0">
              <a:latin typeface="DejaVu Sans Mono" panose="020B0609030804020204" pitchFamily="49" charset="0"/>
              <a:ea typeface="DejaVu Sans Mono" panose="020B0609030804020204" pitchFamily="49" charset="0"/>
              <a:cs typeface="DejaVu Sans Mono" panose="020B0609030804020204" pitchFamily="49" charset="0"/>
            </a:endParaRP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else if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strcmp</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meu</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0)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printf</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("--MEU test\n");</a:t>
            </a:r>
          </a:p>
          <a:p>
            <a:endParaRPr lang="en-US" altLang="ja-JP" dirty="0">
              <a:latin typeface="DejaVu Sans Mono" panose="020B0609030804020204" pitchFamily="49" charset="0"/>
              <a:ea typeface="DejaVu Sans Mono" panose="020B0609030804020204" pitchFamily="49" charset="0"/>
              <a:cs typeface="DejaVu Sans Mono" panose="020B0609030804020204" pitchFamily="49" charset="0"/>
            </a:endParaRP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endParaRPr lang="ja-JP" altLang="en-US" dirty="0">
              <a:latin typeface="DejaVu Sans Mono" panose="020B0609030804020204" pitchFamily="49" charset="0"/>
              <a:cs typeface="DejaVu Sans Mono" panose="020B0609030804020204" pitchFamily="49" charset="0"/>
            </a:endParaRPr>
          </a:p>
        </p:txBody>
      </p:sp>
      <p:sp>
        <p:nvSpPr>
          <p:cNvPr id="4" name="正方形/長方形 3"/>
          <p:cNvSpPr/>
          <p:nvPr/>
        </p:nvSpPr>
        <p:spPr>
          <a:xfrm>
            <a:off x="-2030187" y="4283968"/>
            <a:ext cx="10873208" cy="4524315"/>
          </a:xfrm>
          <a:prstGeom prst="rect">
            <a:avLst/>
          </a:prstGeom>
          <a:solidFill>
            <a:schemeClr val="bg1"/>
          </a:solidFill>
        </p:spPr>
        <p:txBody>
          <a:bodyPr wrap="square">
            <a:spAutoFit/>
          </a:bodyPr>
          <a:lstStyle/>
          <a:p>
            <a:r>
              <a:rPr lang="en-US" altLang="ja-JP" b="1" dirty="0">
                <a:solidFill>
                  <a:srgbClr val="FF0000"/>
                </a:solidFill>
              </a:rPr>
              <a:t>DNS Zone transfer </a:t>
            </a:r>
            <a:r>
              <a:rPr lang="en-US" altLang="ja-JP" dirty="0"/>
              <a:t>is the process where a DNS server passes a copy of part of it's database (which is called a "zone") to another DNS server. It's how you can have more than one DNS server able to answer queries about a particular zone; there is a Master DNS server, and one or more Slave DNS servers, and the slaves ask the master for a copy of the records for that zone.</a:t>
            </a:r>
          </a:p>
          <a:p>
            <a:r>
              <a:rPr lang="en-US" altLang="ja-JP" dirty="0"/>
              <a:t>A basic DNS Zone Transfer Attack isn't very fancy: you just pretend you are a slave and ask the master for a copy of the zone records. And it sends you them; DNS is one of those really old-school Internet protocols that was designed when everyone on the Internet </a:t>
            </a:r>
            <a:r>
              <a:rPr lang="en-US" altLang="ja-JP" dirty="0">
                <a:hlinkClick r:id="rId2"/>
              </a:rPr>
              <a:t>literally knew everyone else's name and address</a:t>
            </a:r>
            <a:r>
              <a:rPr lang="en-US" altLang="ja-JP" dirty="0"/>
              <a:t>, and so servers trusted each other implicitly.</a:t>
            </a:r>
          </a:p>
          <a:p>
            <a:r>
              <a:rPr lang="en-US" altLang="ja-JP" dirty="0"/>
              <a:t>It's worth stopping zone transfer attacks, as a copy of your DNS zone may reveal a lot of topological information about your internal network. In particular, if someone plans to subvert your DNS, by poisoning or spoofing it, for example, they'll find having a copy of the real data very useful.</a:t>
            </a:r>
          </a:p>
          <a:p>
            <a:r>
              <a:rPr lang="en-US" altLang="ja-JP" dirty="0"/>
              <a:t>So best practice is to restrict Zone transfers. At the bare minimum, you tell the master what the IP addresses of the slaves are and not to transfer to anyone else. In more sophisticated set-ups, you sign the transfers. So the more sophisticated zone transfer attacks try and get round these controls.</a:t>
            </a:r>
          </a:p>
          <a:p>
            <a:r>
              <a:rPr lang="en-US" altLang="ja-JP" dirty="0"/>
              <a:t>SANS have </a:t>
            </a:r>
            <a:r>
              <a:rPr lang="en-US" altLang="ja-JP" dirty="0">
                <a:hlinkClick r:id="rId3"/>
              </a:rPr>
              <a:t>a white paper</a:t>
            </a:r>
            <a:r>
              <a:rPr lang="en-US" altLang="ja-JP" dirty="0"/>
              <a:t> that discusses this further.</a:t>
            </a:r>
          </a:p>
          <a:p>
            <a:pPr marL="285750" indent="-285750">
              <a:buFont typeface="Arial" panose="020B0604020202020204" pitchFamily="34" charset="0"/>
              <a:buChar char="•"/>
            </a:pPr>
            <a:r>
              <a:rPr lang="en-US" altLang="ja-JP" dirty="0"/>
              <a:t>https://www.sans.org/reading-room/whitepapers/dns/securing-dns-zone-transfer-868</a:t>
            </a:r>
          </a:p>
        </p:txBody>
      </p:sp>
    </p:spTree>
    <p:extLst>
      <p:ext uri="{BB962C8B-B14F-4D97-AF65-F5344CB8AC3E}">
        <p14:creationId xmlns:p14="http://schemas.microsoft.com/office/powerpoint/2010/main" val="12085163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enter image description he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5456" y="0"/>
            <a:ext cx="8712968" cy="8575699"/>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459432" y="-396552"/>
            <a:ext cx="2488182" cy="369332"/>
          </a:xfrm>
          <a:prstGeom prst="rect">
            <a:avLst/>
          </a:prstGeom>
          <a:noFill/>
        </p:spPr>
        <p:txBody>
          <a:bodyPr wrap="none" rtlCol="0">
            <a:spAutoFit/>
          </a:bodyPr>
          <a:lstStyle/>
          <a:p>
            <a:r>
              <a:rPr kumimoji="1" lang="en-US" altLang="ja-JP" dirty="0">
                <a:solidFill>
                  <a:srgbClr val="FF0000"/>
                </a:solidFill>
              </a:rPr>
              <a:t>python </a:t>
            </a:r>
            <a:r>
              <a:rPr kumimoji="1" lang="en-US" altLang="ja-JP" dirty="0" err="1">
                <a:solidFill>
                  <a:srgbClr val="FF0000"/>
                </a:solidFill>
              </a:rPr>
              <a:t>matplotlib</a:t>
            </a:r>
            <a:r>
              <a:rPr kumimoji="1" lang="en-US" altLang="ja-JP" dirty="0">
                <a:solidFill>
                  <a:srgbClr val="FF0000"/>
                </a:solidFill>
              </a:rPr>
              <a:t> colors</a:t>
            </a:r>
            <a:endParaRPr kumimoji="1" lang="ja-JP" altLang="en-US" dirty="0">
              <a:solidFill>
                <a:srgbClr val="FF0000"/>
              </a:solidFill>
            </a:endParaRPr>
          </a:p>
        </p:txBody>
      </p:sp>
    </p:spTree>
    <p:extLst>
      <p:ext uri="{BB962C8B-B14F-4D97-AF65-F5344CB8AC3E}">
        <p14:creationId xmlns:p14="http://schemas.microsoft.com/office/powerpoint/2010/main" val="1233635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1295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err="1">
                <a:solidFill>
                  <a:srgbClr val="FF0000"/>
                </a:solidFill>
              </a:rPr>
              <a:t>escar</a:t>
            </a:r>
            <a:r>
              <a:rPr lang="ja-JP" altLang="en-US" dirty="0"/>
              <a:t>（</a:t>
            </a:r>
            <a:r>
              <a:rPr lang="en-US" altLang="ja-JP" dirty="0"/>
              <a:t>Embedded Security In Cars Conference</a:t>
            </a:r>
            <a:r>
              <a:rPr lang="ja-JP" altLang="en-US" dirty="0"/>
              <a:t>）は、欧州で</a:t>
            </a:r>
            <a:r>
              <a:rPr lang="en-US" altLang="ja-JP" dirty="0"/>
              <a:t>10</a:t>
            </a:r>
            <a:r>
              <a:rPr lang="ja-JP" altLang="en-US" dirty="0"/>
              <a:t>年以上にわたって開催されてきた自動車に特化した情報セキュリティーに関する国際シンポジウムです</a:t>
            </a:r>
            <a:endParaRPr lang="en-US" altLang="ja-JP" dirty="0"/>
          </a:p>
          <a:p>
            <a:pPr marL="285750" indent="-285750">
              <a:buFont typeface="Arial" panose="020B0604020202020204" pitchFamily="34" charset="0"/>
              <a:buChar char="•"/>
            </a:pPr>
            <a:r>
              <a:rPr lang="ja-JP" altLang="en-US" dirty="0"/>
              <a:t>アメリカ自動車製造者同盟は自動車のサイバーセキュリティを強化するため、</a:t>
            </a:r>
            <a:r>
              <a:rPr lang="ja-JP" altLang="en-US" dirty="0">
                <a:solidFill>
                  <a:srgbClr val="FF0000"/>
                </a:solidFill>
              </a:rPr>
              <a:t>自動車情報共有分析センター</a:t>
            </a:r>
            <a:r>
              <a:rPr lang="en-US" altLang="ja-JP" dirty="0"/>
              <a:t>(</a:t>
            </a:r>
            <a:r>
              <a:rPr lang="en-US" altLang="ja-JP" b="1" dirty="0"/>
              <a:t>Auto ISAC = </a:t>
            </a:r>
            <a:r>
              <a:rPr lang="en-US" altLang="ja-JP" dirty="0"/>
              <a:t>Automotive Information Sharing and Analysis Center )</a:t>
            </a:r>
            <a:r>
              <a:rPr lang="ja-JP" altLang="en-US" dirty="0"/>
              <a:t>を創設することを発表した。</a:t>
            </a:r>
          </a:p>
        </p:txBody>
      </p:sp>
      <p:graphicFrame>
        <p:nvGraphicFramePr>
          <p:cNvPr id="3" name="表 2"/>
          <p:cNvGraphicFramePr>
            <a:graphicFrameLocks noGrp="1"/>
          </p:cNvGraphicFramePr>
          <p:nvPr>
            <p:extLst>
              <p:ext uri="{D42A27DB-BD31-4B8C-83A1-F6EECF244321}">
                <p14:modId xmlns:p14="http://schemas.microsoft.com/office/powerpoint/2010/main" val="3078801155"/>
              </p:ext>
            </p:extLst>
          </p:nvPr>
        </p:nvGraphicFramePr>
        <p:xfrm>
          <a:off x="0" y="3111519"/>
          <a:ext cx="6858000" cy="6038814"/>
        </p:xfrm>
        <a:graphic>
          <a:graphicData uri="http://schemas.openxmlformats.org/drawingml/2006/table">
            <a:tbl>
              <a:tblPr/>
              <a:tblGrid>
                <a:gridCol w="2234471">
                  <a:extLst>
                    <a:ext uri="{9D8B030D-6E8A-4147-A177-3AD203B41FA5}">
                      <a16:colId xmlns:a16="http://schemas.microsoft.com/office/drawing/2014/main" xmlns="" val="20000"/>
                    </a:ext>
                  </a:extLst>
                </a:gridCol>
                <a:gridCol w="3260360">
                  <a:extLst>
                    <a:ext uri="{9D8B030D-6E8A-4147-A177-3AD203B41FA5}">
                      <a16:colId xmlns:a16="http://schemas.microsoft.com/office/drawing/2014/main" xmlns="" val="20001"/>
                    </a:ext>
                  </a:extLst>
                </a:gridCol>
                <a:gridCol w="1363169">
                  <a:extLst>
                    <a:ext uri="{9D8B030D-6E8A-4147-A177-3AD203B41FA5}">
                      <a16:colId xmlns:a16="http://schemas.microsoft.com/office/drawing/2014/main" xmlns="" val="20002"/>
                    </a:ext>
                  </a:extLst>
                </a:gridCol>
              </a:tblGrid>
              <a:tr h="250224">
                <a:tc>
                  <a:txBody>
                    <a:bodyPr/>
                    <a:lstStyle/>
                    <a:p>
                      <a:pPr algn="l" fontAlgn="base"/>
                      <a:r>
                        <a:rPr lang="ja-JP" altLang="en-US" sz="1000" dirty="0">
                          <a:solidFill>
                            <a:srgbClr val="1F1F1F"/>
                          </a:solidFill>
                          <a:effectLst/>
                          <a:latin typeface="inherit"/>
                        </a:rPr>
                        <a:t>拠点名</a:t>
                      </a:r>
                    </a:p>
                  </a:txBody>
                  <a:tcPr marL="51275" marR="51275" marT="51275" marB="51275" anchor="ctr">
                    <a:lnL>
                      <a:noFill/>
                    </a:lnL>
                    <a:lnR>
                      <a:noFill/>
                    </a:lnR>
                    <a:lnT>
                      <a:noFill/>
                    </a:lnT>
                    <a:lnB w="19050" cap="flat" cmpd="sng" algn="ctr">
                      <a:solidFill>
                        <a:srgbClr val="DEDEDE"/>
                      </a:solidFill>
                      <a:prstDash val="solid"/>
                      <a:round/>
                      <a:headEnd type="none" w="med" len="med"/>
                      <a:tailEnd type="none" w="med" len="med"/>
                    </a:lnB>
                    <a:solidFill>
                      <a:srgbClr val="F1F1F1"/>
                    </a:solidFill>
                  </a:tcPr>
                </a:tc>
                <a:tc>
                  <a:txBody>
                    <a:bodyPr/>
                    <a:lstStyle/>
                    <a:p>
                      <a:pPr algn="l" fontAlgn="base"/>
                      <a:r>
                        <a:rPr lang="ja-JP" altLang="en-US" sz="1000">
                          <a:solidFill>
                            <a:srgbClr val="1F1F1F"/>
                          </a:solidFill>
                          <a:effectLst/>
                          <a:latin typeface="inherit"/>
                        </a:rPr>
                        <a:t>所在地</a:t>
                      </a:r>
                    </a:p>
                  </a:txBody>
                  <a:tcPr marL="51275" marR="51275" marT="51275" marB="51275" anchor="ctr">
                    <a:lnL>
                      <a:noFill/>
                    </a:lnL>
                    <a:lnR>
                      <a:noFill/>
                    </a:lnR>
                    <a:lnT>
                      <a:noFill/>
                    </a:lnT>
                    <a:lnB w="19050" cap="flat" cmpd="sng" algn="ctr">
                      <a:solidFill>
                        <a:srgbClr val="DEDEDE"/>
                      </a:solidFill>
                      <a:prstDash val="solid"/>
                      <a:round/>
                      <a:headEnd type="none" w="med" len="med"/>
                      <a:tailEnd type="none" w="med" len="med"/>
                    </a:lnB>
                    <a:solidFill>
                      <a:srgbClr val="F1F1F1"/>
                    </a:solidFill>
                  </a:tcPr>
                </a:tc>
                <a:tc>
                  <a:txBody>
                    <a:bodyPr/>
                    <a:lstStyle/>
                    <a:p>
                      <a:endParaRPr kumimoji="1" lang="ja-JP" altLang="en-US" sz="1000"/>
                    </a:p>
                  </a:txBody>
                  <a:tcPr marL="49224" marR="49224" marT="24612" marB="24612">
                    <a:lnL>
                      <a:noFill/>
                    </a:lnL>
                  </a:tcPr>
                </a:tc>
                <a:extLst>
                  <a:ext uri="{0D108BD9-81ED-4DB2-BD59-A6C34878D82A}">
                    <a16:rowId xmlns:a16="http://schemas.microsoft.com/office/drawing/2014/main" xmlns="" val="10000"/>
                  </a:ext>
                </a:extLst>
              </a:tr>
              <a:tr h="840916">
                <a:tc rowSpan="6">
                  <a:txBody>
                    <a:bodyPr/>
                    <a:lstStyle/>
                    <a:p>
                      <a:pPr algn="l" fontAlgn="base"/>
                      <a:r>
                        <a:rPr lang="ja-JP" altLang="en-US" sz="1000">
                          <a:solidFill>
                            <a:srgbClr val="1F1F1F"/>
                          </a:solidFill>
                          <a:effectLst/>
                          <a:latin typeface="inherit"/>
                        </a:rPr>
                        <a:t>北米</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endParaRPr lang="ja-JP" altLang="en-US" sz="1000">
                        <a:solidFill>
                          <a:srgbClr val="1F1F1F"/>
                        </a:solidFill>
                        <a:effectLst/>
                        <a:latin typeface="inherit"/>
                      </a:endParaRPr>
                    </a:p>
                    <a:p>
                      <a:pPr algn="l" fontAlgn="base"/>
                      <a:r>
                        <a:rPr lang="ja-JP" altLang="en-US" sz="1000">
                          <a:solidFill>
                            <a:srgbClr val="1F1F1F"/>
                          </a:solidFill>
                          <a:effectLst/>
                          <a:latin typeface="inherit"/>
                        </a:rPr>
                        <a:t>パナソニックＡＳアメリカ社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776 Highway 74 South, Peachtree City, Georgia 30269</a:t>
                      </a:r>
                      <a:br>
                        <a:rPr lang="en-US" sz="1000" dirty="0">
                          <a:solidFill>
                            <a:srgbClr val="1F1F1F"/>
                          </a:solidFill>
                          <a:effectLst/>
                          <a:latin typeface="inherit"/>
                        </a:rPr>
                      </a:br>
                      <a:endParaRPr lang="en-US" sz="1000" dirty="0">
                        <a:solidFill>
                          <a:srgbClr val="1F1F1F"/>
                        </a:solidFill>
                        <a:effectLst/>
                        <a:latin typeface="inherit"/>
                      </a:endParaRPr>
                    </a:p>
                  </a:txBody>
                  <a:tcPr marL="51275" marR="51275" marT="51275" marB="51275" anchor="ctr">
                    <a:lnL>
                      <a:noFill/>
                    </a:lnL>
                    <a:lnR>
                      <a:noFill/>
                    </a:lnR>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545570">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アメリカ株式会社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4900 George </a:t>
                      </a:r>
                      <a:r>
                        <a:rPr lang="en-US" sz="1000" dirty="0" err="1">
                          <a:solidFill>
                            <a:srgbClr val="1F1F1F"/>
                          </a:solidFill>
                          <a:effectLst/>
                          <a:latin typeface="inherit"/>
                        </a:rPr>
                        <a:t>McVay</a:t>
                      </a:r>
                      <a:r>
                        <a:rPr lang="en-US" sz="1000" dirty="0">
                          <a:solidFill>
                            <a:srgbClr val="1F1F1F"/>
                          </a:solidFill>
                          <a:effectLst/>
                          <a:latin typeface="inherit"/>
                        </a:rPr>
                        <a:t> Dr. Suite C</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2"/>
                  </a:ext>
                </a:extLst>
              </a:tr>
              <a:tr h="1431609">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パナソニックＡＳメキシコ株式会社</a:t>
                      </a:r>
                      <a:br>
                        <a:rPr lang="ja-JP" altLang="en-US" sz="1000">
                          <a:solidFill>
                            <a:srgbClr val="1F1F1F"/>
                          </a:solidFill>
                          <a:effectLst/>
                          <a:latin typeface="inherit"/>
                        </a:rPr>
                      </a:br>
                      <a:endParaRPr lang="ja-JP" altLang="en-US" sz="1000">
                        <a:solidFill>
                          <a:srgbClr val="1F1F1F"/>
                        </a:solidFill>
                        <a:effectLst/>
                        <a:latin typeface="inherit"/>
                      </a:endParaRP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err="1">
                          <a:solidFill>
                            <a:srgbClr val="1F1F1F"/>
                          </a:solidFill>
                          <a:effectLst/>
                          <a:latin typeface="inherit"/>
                        </a:rPr>
                        <a:t>Parque</a:t>
                      </a:r>
                      <a:r>
                        <a:rPr lang="en-US" sz="1000" dirty="0">
                          <a:solidFill>
                            <a:srgbClr val="1F1F1F"/>
                          </a:solidFill>
                          <a:effectLst/>
                          <a:latin typeface="inherit"/>
                        </a:rPr>
                        <a:t> Industrial Reynosa </a:t>
                      </a:r>
                      <a:r>
                        <a:rPr lang="en-US" sz="1000" dirty="0" err="1">
                          <a:solidFill>
                            <a:srgbClr val="1F1F1F"/>
                          </a:solidFill>
                          <a:effectLst/>
                          <a:latin typeface="inherit"/>
                        </a:rPr>
                        <a:t>Carretera</a:t>
                      </a:r>
                      <a:r>
                        <a:rPr lang="en-US" sz="1000" dirty="0">
                          <a:solidFill>
                            <a:srgbClr val="1F1F1F"/>
                          </a:solidFill>
                          <a:effectLst/>
                          <a:latin typeface="inherit"/>
                        </a:rPr>
                        <a:t> Reynosa-Matamoros </a:t>
                      </a:r>
                      <a:r>
                        <a:rPr lang="en-US" sz="1000" dirty="0" err="1">
                          <a:solidFill>
                            <a:srgbClr val="1F1F1F"/>
                          </a:solidFill>
                          <a:effectLst/>
                          <a:latin typeface="inherit"/>
                        </a:rPr>
                        <a:t>Brecha</a:t>
                      </a:r>
                      <a:r>
                        <a:rPr lang="en-US" sz="1000" dirty="0">
                          <a:solidFill>
                            <a:srgbClr val="1F1F1F"/>
                          </a:solidFill>
                          <a:effectLst/>
                          <a:latin typeface="inherit"/>
                        </a:rPr>
                        <a:t> E-99 C.P.88785 </a:t>
                      </a:r>
                      <a:r>
                        <a:rPr lang="en-US" sz="1000" dirty="0" err="1">
                          <a:solidFill>
                            <a:srgbClr val="1F1F1F"/>
                          </a:solidFill>
                          <a:effectLst/>
                          <a:latin typeface="inherit"/>
                        </a:rPr>
                        <a:t>Reynosa,Tamaulipas</a:t>
                      </a:r>
                      <a:r>
                        <a:rPr lang="en-US" sz="1000" dirty="0">
                          <a:solidFill>
                            <a:srgbClr val="1F1F1F"/>
                          </a:solidFill>
                          <a:effectLst/>
                          <a:latin typeface="inherit"/>
                        </a:rPr>
                        <a:t>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3"/>
                  </a:ext>
                </a:extLst>
              </a:tr>
              <a:tr h="988590">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タマウリパス株式会社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err="1">
                          <a:solidFill>
                            <a:srgbClr val="1F1F1F"/>
                          </a:solidFill>
                          <a:effectLst/>
                          <a:latin typeface="inherit"/>
                        </a:rPr>
                        <a:t>Lote</a:t>
                      </a:r>
                      <a:r>
                        <a:rPr lang="en-US" sz="1000" dirty="0">
                          <a:solidFill>
                            <a:srgbClr val="1F1F1F"/>
                          </a:solidFill>
                          <a:effectLst/>
                          <a:latin typeface="inherit"/>
                        </a:rPr>
                        <a:t> 3 </a:t>
                      </a:r>
                      <a:r>
                        <a:rPr lang="en-US" sz="1000" dirty="0" err="1">
                          <a:solidFill>
                            <a:srgbClr val="1F1F1F"/>
                          </a:solidFill>
                          <a:effectLst/>
                          <a:latin typeface="inherit"/>
                        </a:rPr>
                        <a:t>Manzana</a:t>
                      </a:r>
                      <a:r>
                        <a:rPr lang="en-US" sz="1000" dirty="0">
                          <a:solidFill>
                            <a:srgbClr val="1F1F1F"/>
                          </a:solidFill>
                          <a:effectLst/>
                          <a:latin typeface="inherit"/>
                        </a:rPr>
                        <a:t> 6 </a:t>
                      </a:r>
                      <a:r>
                        <a:rPr lang="en-US" sz="1000" dirty="0" err="1">
                          <a:solidFill>
                            <a:srgbClr val="1F1F1F"/>
                          </a:solidFill>
                          <a:effectLst/>
                          <a:latin typeface="inherit"/>
                        </a:rPr>
                        <a:t>Parque</a:t>
                      </a:r>
                      <a:r>
                        <a:rPr lang="en-US" sz="1000" dirty="0">
                          <a:solidFill>
                            <a:srgbClr val="1F1F1F"/>
                          </a:solidFill>
                          <a:effectLst/>
                          <a:latin typeface="inherit"/>
                        </a:rPr>
                        <a:t> Industrial del Norte Reynosa, Tamaulipas, 88670,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4"/>
                  </a:ext>
                </a:extLst>
              </a:tr>
              <a:tr h="840916">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メキシコ株式会社</a:t>
                      </a:r>
                      <a:br>
                        <a:rPr lang="ja-JP" altLang="en-US" sz="1000">
                          <a:solidFill>
                            <a:srgbClr val="1F1F1F"/>
                          </a:solidFill>
                          <a:effectLst/>
                          <a:latin typeface="inherit"/>
                        </a:rPr>
                      </a:br>
                      <a:endParaRPr lang="ja-JP" altLang="en-US" sz="1000">
                        <a:solidFill>
                          <a:srgbClr val="1F1F1F"/>
                        </a:solidFill>
                        <a:effectLst/>
                        <a:latin typeface="inherit"/>
                      </a:endParaRP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s-ES" sz="1000">
                          <a:solidFill>
                            <a:srgbClr val="1F1F1F"/>
                          </a:solidFill>
                          <a:effectLst/>
                          <a:latin typeface="inherit"/>
                        </a:rPr>
                        <a:t>Km. 10.5 Carretera a San Luis, R.C. Mexicali, B.C.,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5"/>
                  </a:ext>
                </a:extLst>
              </a:tr>
              <a:tr h="1136263">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パナソニックＡＰメキシコ株式会社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Ave. </a:t>
                      </a:r>
                      <a:r>
                        <a:rPr lang="en-US" sz="1000" dirty="0" err="1">
                          <a:solidFill>
                            <a:srgbClr val="1F1F1F"/>
                          </a:solidFill>
                          <a:effectLst/>
                          <a:latin typeface="inherit"/>
                        </a:rPr>
                        <a:t>Isidoro</a:t>
                      </a:r>
                      <a:r>
                        <a:rPr lang="en-US" sz="1000" dirty="0">
                          <a:solidFill>
                            <a:srgbClr val="1F1F1F"/>
                          </a:solidFill>
                          <a:effectLst/>
                          <a:latin typeface="inherit"/>
                        </a:rPr>
                        <a:t> Sepulveda 851, </a:t>
                      </a:r>
                      <a:r>
                        <a:rPr lang="en-US" sz="1000" dirty="0" err="1">
                          <a:solidFill>
                            <a:srgbClr val="1F1F1F"/>
                          </a:solidFill>
                          <a:effectLst/>
                          <a:latin typeface="inherit"/>
                        </a:rPr>
                        <a:t>Regio</a:t>
                      </a:r>
                      <a:r>
                        <a:rPr lang="en-US" sz="1000" dirty="0">
                          <a:solidFill>
                            <a:srgbClr val="1F1F1F"/>
                          </a:solidFill>
                          <a:effectLst/>
                          <a:latin typeface="inherit"/>
                        </a:rPr>
                        <a:t> </a:t>
                      </a:r>
                      <a:r>
                        <a:rPr lang="en-US" sz="1000" dirty="0" err="1">
                          <a:solidFill>
                            <a:srgbClr val="1F1F1F"/>
                          </a:solidFill>
                          <a:effectLst/>
                          <a:latin typeface="inherit"/>
                        </a:rPr>
                        <a:t>Parque</a:t>
                      </a:r>
                      <a:r>
                        <a:rPr lang="en-US" sz="1000" dirty="0">
                          <a:solidFill>
                            <a:srgbClr val="1F1F1F"/>
                          </a:solidFill>
                          <a:effectLst/>
                          <a:latin typeface="inherit"/>
                        </a:rPr>
                        <a:t> Industrial, </a:t>
                      </a:r>
                      <a:r>
                        <a:rPr lang="en-US" sz="1000" dirty="0" err="1">
                          <a:solidFill>
                            <a:srgbClr val="1F1F1F"/>
                          </a:solidFill>
                          <a:effectLst/>
                          <a:latin typeface="inherit"/>
                        </a:rPr>
                        <a:t>Apodaca</a:t>
                      </a:r>
                      <a:r>
                        <a:rPr lang="en-US" sz="1000" dirty="0">
                          <a:solidFill>
                            <a:srgbClr val="1F1F1F"/>
                          </a:solidFill>
                          <a:effectLst/>
                          <a:latin typeface="inherit"/>
                        </a:rPr>
                        <a:t>, Nuevo </a:t>
                      </a:r>
                      <a:r>
                        <a:rPr lang="en-US" sz="1000" dirty="0" err="1">
                          <a:solidFill>
                            <a:srgbClr val="1F1F1F"/>
                          </a:solidFill>
                          <a:effectLst/>
                          <a:latin typeface="inherit"/>
                        </a:rPr>
                        <a:t>leon</a:t>
                      </a:r>
                      <a:r>
                        <a:rPr lang="en-US" sz="1000" dirty="0">
                          <a:solidFill>
                            <a:srgbClr val="1F1F1F"/>
                          </a:solidFill>
                          <a:effectLst/>
                          <a:latin typeface="inherit"/>
                        </a:rPr>
                        <a:t>, 66648,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6"/>
                  </a:ext>
                </a:extLst>
              </a:tr>
            </a:tbl>
          </a:graphicData>
        </a:graphic>
      </p:graphicFrame>
      <p:graphicFrame>
        <p:nvGraphicFramePr>
          <p:cNvPr id="4" name="表 3"/>
          <p:cNvGraphicFramePr>
            <a:graphicFrameLocks noGrp="1"/>
          </p:cNvGraphicFramePr>
          <p:nvPr>
            <p:extLst>
              <p:ext uri="{D42A27DB-BD31-4B8C-83A1-F6EECF244321}">
                <p14:modId xmlns:p14="http://schemas.microsoft.com/office/powerpoint/2010/main" val="1332290750"/>
              </p:ext>
            </p:extLst>
          </p:nvPr>
        </p:nvGraphicFramePr>
        <p:xfrm>
          <a:off x="7029400" y="2915816"/>
          <a:ext cx="6172200" cy="2025360"/>
        </p:xfrm>
        <a:graphic>
          <a:graphicData uri="http://schemas.openxmlformats.org/drawingml/2006/table">
            <a:tbl>
              <a:tblPr/>
              <a:tblGrid>
                <a:gridCol w="2057400">
                  <a:extLst>
                    <a:ext uri="{9D8B030D-6E8A-4147-A177-3AD203B41FA5}">
                      <a16:colId xmlns:a16="http://schemas.microsoft.com/office/drawing/2014/main" xmlns="" val="20000"/>
                    </a:ext>
                  </a:extLst>
                </a:gridCol>
                <a:gridCol w="2057400">
                  <a:extLst>
                    <a:ext uri="{9D8B030D-6E8A-4147-A177-3AD203B41FA5}">
                      <a16:colId xmlns:a16="http://schemas.microsoft.com/office/drawing/2014/main" xmlns="" val="20001"/>
                    </a:ext>
                  </a:extLst>
                </a:gridCol>
                <a:gridCol w="2057400">
                  <a:extLst>
                    <a:ext uri="{9D8B030D-6E8A-4147-A177-3AD203B41FA5}">
                      <a16:colId xmlns:a16="http://schemas.microsoft.com/office/drawing/2014/main" xmlns="" val="20002"/>
                    </a:ext>
                  </a:extLst>
                </a:gridCol>
              </a:tblGrid>
              <a:tr h="672871">
                <a:tc rowSpan="3">
                  <a:txBody>
                    <a:bodyPr/>
                    <a:lstStyle/>
                    <a:p>
                      <a:pPr algn="l" fontAlgn="base"/>
                      <a:r>
                        <a:rPr lang="ja-JP" altLang="en-US" sz="1200" dirty="0">
                          <a:solidFill>
                            <a:srgbClr val="1F1F1F"/>
                          </a:solidFill>
                          <a:effectLst/>
                          <a:latin typeface="inherit"/>
                        </a:rPr>
                        <a:t>ヨーロッパ</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endParaRPr lang="ja-JP" altLang="en-US" sz="1200">
                        <a:solidFill>
                          <a:srgbClr val="1F1F1F"/>
                        </a:solidFill>
                        <a:effectLst/>
                        <a:latin typeface="inherit"/>
                      </a:endParaRPr>
                    </a:p>
                    <a:p>
                      <a:pPr algn="l" fontAlgn="base"/>
                      <a:r>
                        <a:rPr lang="ja-JP" altLang="en-US" sz="1200">
                          <a:solidFill>
                            <a:srgbClr val="1F1F1F"/>
                          </a:solidFill>
                          <a:effectLst/>
                          <a:latin typeface="inherit"/>
                        </a:rPr>
                        <a:t>パナソニック デバイス ヨーロッパ有限会社</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200">
                          <a:solidFill>
                            <a:srgbClr val="1F1F1F"/>
                          </a:solidFill>
                          <a:effectLst/>
                          <a:latin typeface="inherit"/>
                        </a:rPr>
                        <a:t>Zeppelin Strasse 19, 21337 Lueneburg, F.R.GERMANY</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0"/>
                  </a:ext>
                </a:extLst>
              </a:tr>
              <a:tr h="855001">
                <a:tc vMerge="1">
                  <a:txBody>
                    <a:bodyPr/>
                    <a:lstStyle/>
                    <a:p>
                      <a:endParaRPr kumimoji="1" lang="ja-JP" altLang="en-US"/>
                    </a:p>
                  </a:txBody>
                  <a:tcPr/>
                </a:tc>
                <a:tc>
                  <a:txBody>
                    <a:bodyPr/>
                    <a:lstStyle/>
                    <a:p>
                      <a:pPr algn="l" fontAlgn="base"/>
                      <a:r>
                        <a:rPr lang="ja-JP" altLang="en-US" sz="1200">
                          <a:solidFill>
                            <a:srgbClr val="1F1F1F"/>
                          </a:solidFill>
                          <a:effectLst/>
                          <a:latin typeface="inherit"/>
                        </a:rPr>
                        <a:t>パナソニックＡＳチェコ有限会社</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pl-PL" sz="1200">
                          <a:solidFill>
                            <a:srgbClr val="1F1F1F"/>
                          </a:solidFill>
                          <a:effectLst/>
                          <a:latin typeface="inherit"/>
                        </a:rPr>
                        <a:t>U Panasonicu 266, 530 06 Pardubice - Stare Civice, CZECH REPUBLIC</a:t>
                      </a:r>
                      <a:br>
                        <a:rPr lang="pl-PL" sz="1200">
                          <a:solidFill>
                            <a:srgbClr val="1F1F1F"/>
                          </a:solidFill>
                          <a:effectLst/>
                          <a:latin typeface="inherit"/>
                        </a:rPr>
                      </a:br>
                      <a:endParaRPr lang="pl-PL" sz="1200">
                        <a:solidFill>
                          <a:srgbClr val="1F1F1F"/>
                        </a:solidFill>
                        <a:effectLst/>
                        <a:latin typeface="inherit"/>
                      </a:endParaRP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490740">
                <a:tc vMerge="1">
                  <a:txBody>
                    <a:bodyPr/>
                    <a:lstStyle/>
                    <a:p>
                      <a:endParaRPr kumimoji="1" lang="ja-JP" altLang="en-US"/>
                    </a:p>
                  </a:txBody>
                  <a:tcPr/>
                </a:tc>
                <a:tc>
                  <a:txBody>
                    <a:bodyPr/>
                    <a:lstStyle/>
                    <a:p>
                      <a:pPr algn="l" fontAlgn="base"/>
                      <a:r>
                        <a:rPr lang="ja-JP" altLang="en-US" sz="1200">
                          <a:solidFill>
                            <a:srgbClr val="1F1F1F"/>
                          </a:solidFill>
                          <a:effectLst/>
                          <a:latin typeface="inherit"/>
                        </a:rPr>
                        <a:t>パナソニック デバイス スロバキア有限会社</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sv-SE" sz="1200" dirty="0">
                          <a:solidFill>
                            <a:srgbClr val="1F1F1F"/>
                          </a:solidFill>
                          <a:effectLst/>
                          <a:latin typeface="inherit"/>
                        </a:rPr>
                        <a:t>Oravicka 616, Trstena 028 01,SLOVAK REPUBLIC</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2"/>
                  </a:ext>
                </a:extLst>
              </a:tr>
            </a:tbl>
          </a:graphicData>
        </a:graphic>
      </p:graphicFrame>
    </p:spTree>
    <p:extLst>
      <p:ext uri="{BB962C8B-B14F-4D97-AF65-F5344CB8AC3E}">
        <p14:creationId xmlns:p14="http://schemas.microsoft.com/office/powerpoint/2010/main" val="27332041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2870081" cy="369332"/>
          </a:xfrm>
          <a:prstGeom prst="rect">
            <a:avLst/>
          </a:prstGeom>
        </p:spPr>
        <p:txBody>
          <a:bodyPr wrap="none">
            <a:spAutoFit/>
          </a:bodyPr>
          <a:lstStyle/>
          <a:p>
            <a:r>
              <a:rPr lang="en-US" altLang="ja-JP" dirty="0"/>
              <a:t>Quality, cost, delivery (</a:t>
            </a:r>
            <a:r>
              <a:rPr lang="en-US" altLang="ja-JP" b="1" dirty="0">
                <a:solidFill>
                  <a:srgbClr val="FF0000"/>
                </a:solidFill>
              </a:rPr>
              <a:t>QCD</a:t>
            </a:r>
            <a:r>
              <a:rPr lang="en-US" altLang="ja-JP" dirty="0"/>
              <a:t>)</a:t>
            </a:r>
            <a:endParaRPr lang="ja-JP" altLang="en-US" dirty="0"/>
          </a:p>
        </p:txBody>
      </p:sp>
      <p:sp>
        <p:nvSpPr>
          <p:cNvPr id="3" name="テキスト ボックス 2"/>
          <p:cNvSpPr txBox="1"/>
          <p:nvPr/>
        </p:nvSpPr>
        <p:spPr>
          <a:xfrm>
            <a:off x="1" y="1547664"/>
            <a:ext cx="6858000" cy="1200329"/>
          </a:xfrm>
          <a:prstGeom prst="rect">
            <a:avLst/>
          </a:prstGeom>
          <a:noFill/>
        </p:spPr>
        <p:txBody>
          <a:bodyPr wrap="square" rtlCol="0">
            <a:spAutoFit/>
          </a:bodyPr>
          <a:lstStyle/>
          <a:p>
            <a:r>
              <a:rPr lang="ja-JP" altLang="en-US" dirty="0"/>
              <a:t>ルネサス エレクトロニクス株式会社（代表取締役会長兼</a:t>
            </a:r>
            <a:r>
              <a:rPr lang="en-US" altLang="ja-JP" dirty="0"/>
              <a:t>CEO</a:t>
            </a:r>
            <a:r>
              <a:rPr lang="ja-JP" altLang="en-US" dirty="0"/>
              <a:t>：遠藤　隆雄、以下ルネサス）は、このたび車載情報システムや、安全運転支援システムに幅広く適用できる新たなソリューションとして、第</a:t>
            </a:r>
            <a:r>
              <a:rPr lang="en-US" altLang="ja-JP" dirty="0"/>
              <a:t>3</a:t>
            </a:r>
            <a:r>
              <a:rPr lang="ja-JP" altLang="en-US" dirty="0"/>
              <a:t>世代</a:t>
            </a:r>
            <a:r>
              <a:rPr lang="en-US" altLang="ja-JP" dirty="0"/>
              <a:t>R-Car</a:t>
            </a:r>
            <a:r>
              <a:rPr lang="ja-JP" altLang="en-US" dirty="0" err="1"/>
              <a:t>の第</a:t>
            </a:r>
            <a:r>
              <a:rPr lang="en-US" altLang="ja-JP" dirty="0"/>
              <a:t>1</a:t>
            </a:r>
            <a:r>
              <a:rPr lang="ja-JP" altLang="en-US" dirty="0"/>
              <a:t>弾</a:t>
            </a:r>
            <a:r>
              <a:rPr lang="en-US" altLang="ja-JP" dirty="0" err="1"/>
              <a:t>SoC</a:t>
            </a:r>
            <a:r>
              <a:rPr lang="ja-JP" altLang="en-US" dirty="0"/>
              <a:t>（</a:t>
            </a:r>
            <a:r>
              <a:rPr lang="en-US" altLang="ja-JP" dirty="0"/>
              <a:t>System-On-Chip</a:t>
            </a:r>
            <a:r>
              <a:rPr lang="ja-JP" altLang="en-US" dirty="0"/>
              <a:t>：システム</a:t>
            </a:r>
            <a:r>
              <a:rPr lang="en-US" altLang="ja-JP" dirty="0"/>
              <a:t>LSI</a:t>
            </a:r>
            <a:r>
              <a:rPr lang="ja-JP" altLang="en-US" dirty="0"/>
              <a:t>）「</a:t>
            </a:r>
            <a:r>
              <a:rPr lang="en-US" altLang="ja-JP" b="1" dirty="0">
                <a:solidFill>
                  <a:srgbClr val="FF0000"/>
                </a:solidFill>
              </a:rPr>
              <a:t>R-Car</a:t>
            </a:r>
            <a:r>
              <a:rPr lang="en-US" altLang="ja-JP" dirty="0"/>
              <a:t> H3</a:t>
            </a:r>
            <a:r>
              <a:rPr lang="ja-JP" altLang="en-US" dirty="0"/>
              <a:t>」を製品化し、</a:t>
            </a:r>
            <a:endParaRPr kumimoji="1" lang="ja-JP" altLang="en-US" dirty="0"/>
          </a:p>
        </p:txBody>
      </p:sp>
      <p:sp>
        <p:nvSpPr>
          <p:cNvPr id="4" name="正方形/長方形 3"/>
          <p:cNvSpPr/>
          <p:nvPr/>
        </p:nvSpPr>
        <p:spPr>
          <a:xfrm>
            <a:off x="980728" y="2747993"/>
            <a:ext cx="4680520" cy="2308324"/>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r>
              <a:rPr lang="en-US" altLang="ja-JP" b="1" dirty="0">
                <a:solidFill>
                  <a:srgbClr val="FF0000"/>
                </a:solidFill>
              </a:rPr>
              <a:t>LSI (large scale integration)</a:t>
            </a:r>
            <a:r>
              <a:rPr lang="ja-JP" altLang="en-US" dirty="0"/>
              <a:t>とは、多数のトランジスタやダイオード、抵抗、コンデンサなどの電子部品（素子）を、一つの半導体チップに組み込んだ集積回路（</a:t>
            </a:r>
            <a:r>
              <a:rPr lang="en-US" altLang="ja-JP" dirty="0"/>
              <a:t>IC</a:t>
            </a:r>
            <a:r>
              <a:rPr lang="ja-JP" altLang="en-US" dirty="0"/>
              <a:t>）のことである。 </a:t>
            </a:r>
            <a:r>
              <a:rPr lang="en-US" altLang="ja-JP" dirty="0"/>
              <a:t>IC</a:t>
            </a:r>
            <a:r>
              <a:rPr lang="ja-JP" altLang="en-US" dirty="0"/>
              <a:t>とほぼ同じ意味で用いられることも多い。 半導体集積回路は、「ムーアの法則」で表現されているように、時代とともに集積度と性能が指数関数的に向上している。</a:t>
            </a:r>
          </a:p>
        </p:txBody>
      </p:sp>
      <p:sp>
        <p:nvSpPr>
          <p:cNvPr id="5" name="テキスト ボックス 4"/>
          <p:cNvSpPr txBox="1"/>
          <p:nvPr/>
        </p:nvSpPr>
        <p:spPr>
          <a:xfrm>
            <a:off x="572294" y="5220072"/>
            <a:ext cx="5760640" cy="646331"/>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kumimoji="1" lang="en-US" altLang="ja-JP" dirty="0"/>
              <a:t>My Understanding: R-CAR GEN3 is a series of Board, which only include H3 (2016.05.23)</a:t>
            </a:r>
            <a:endParaRPr kumimoji="1" lang="ja-JP" altLang="en-US" dirty="0"/>
          </a:p>
        </p:txBody>
      </p:sp>
    </p:spTree>
    <p:extLst>
      <p:ext uri="{BB962C8B-B14F-4D97-AF65-F5344CB8AC3E}">
        <p14:creationId xmlns:p14="http://schemas.microsoft.com/office/powerpoint/2010/main" val="32847267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2862322"/>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ARM</a:t>
            </a:r>
            <a:r>
              <a:rPr lang="en-US" altLang="ja-JP" dirty="0"/>
              <a:t> processor:  is a family of reduced instruction set computing (</a:t>
            </a:r>
            <a:r>
              <a:rPr lang="en-US" altLang="ja-JP" dirty="0">
                <a:solidFill>
                  <a:srgbClr val="FF0000"/>
                </a:solidFill>
              </a:rPr>
              <a:t>RISC</a:t>
            </a:r>
            <a:r>
              <a:rPr lang="en-US" altLang="ja-JP" dirty="0"/>
              <a:t>) architectures for computer processors. A RISC-based computer design approach means ARM processors require significantly fewer transistors than typical complex instruction set computing (</a:t>
            </a:r>
            <a:r>
              <a:rPr lang="en-US" altLang="ja-JP" dirty="0">
                <a:solidFill>
                  <a:srgbClr val="FF0000"/>
                </a:solidFill>
              </a:rPr>
              <a:t>CISC</a:t>
            </a:r>
            <a:r>
              <a:rPr lang="en-US" altLang="ja-JP" dirty="0"/>
              <a:t>) x86 processors in most personal computers. This approach reduces costs, heat and power use. Such reductions are desirable traits for light, portable, battery-powered devices</a:t>
            </a:r>
          </a:p>
          <a:p>
            <a:pPr marL="285750" indent="-285750">
              <a:buFont typeface="Arial" panose="020B0604020202020204" pitchFamily="34" charset="0"/>
              <a:buChar char="•"/>
            </a:pPr>
            <a:r>
              <a:rPr lang="en-US" altLang="ja-JP" dirty="0">
                <a:solidFill>
                  <a:srgbClr val="FF0000"/>
                </a:solidFill>
              </a:rPr>
              <a:t>MIPS</a:t>
            </a:r>
            <a:r>
              <a:rPr lang="en-US" altLang="ja-JP" dirty="0"/>
              <a:t> (originally an acronym for Microprocessor without Interlocked Pipeline Stages) is a reduced instruction set computer (RISC) instruction set architecture (ISA) developed by MIPS Technologies</a:t>
            </a:r>
            <a:endParaRPr lang="ja-JP" altLang="en-US" dirty="0"/>
          </a:p>
        </p:txBody>
      </p:sp>
      <p:sp>
        <p:nvSpPr>
          <p:cNvPr id="3" name="正方形/長方形 2"/>
          <p:cNvSpPr/>
          <p:nvPr/>
        </p:nvSpPr>
        <p:spPr>
          <a:xfrm>
            <a:off x="0" y="3971836"/>
            <a:ext cx="6858000" cy="646331"/>
          </a:xfrm>
          <a:prstGeom prst="rect">
            <a:avLst/>
          </a:prstGeom>
        </p:spPr>
        <p:txBody>
          <a:bodyPr wrap="square">
            <a:spAutoFit/>
          </a:bodyPr>
          <a:lstStyle/>
          <a:p>
            <a:r>
              <a:rPr lang="en-US" altLang="ja-JP" b="1" dirty="0">
                <a:solidFill>
                  <a:srgbClr val="FF0000"/>
                </a:solidFill>
              </a:rPr>
              <a:t>Throughput</a:t>
            </a:r>
            <a:r>
              <a:rPr lang="en-US" altLang="ja-JP" dirty="0">
                <a:solidFill>
                  <a:srgbClr val="FF0000"/>
                </a:solidFill>
              </a:rPr>
              <a:t> </a:t>
            </a:r>
            <a:r>
              <a:rPr lang="en-US" altLang="ja-JP" dirty="0"/>
              <a:t>is a measure of how many units of information a system can process in a given amount of time. </a:t>
            </a:r>
            <a:endParaRPr lang="ja-JP" altLang="en-US" dirty="0"/>
          </a:p>
        </p:txBody>
      </p:sp>
      <p:sp>
        <p:nvSpPr>
          <p:cNvPr id="5" name="正方形/長方形 4"/>
          <p:cNvSpPr/>
          <p:nvPr/>
        </p:nvSpPr>
        <p:spPr>
          <a:xfrm>
            <a:off x="0" y="5292080"/>
            <a:ext cx="6858000" cy="923330"/>
          </a:xfrm>
          <a:prstGeom prst="rect">
            <a:avLst/>
          </a:prstGeom>
        </p:spPr>
        <p:txBody>
          <a:bodyPr wrap="square">
            <a:spAutoFit/>
          </a:bodyPr>
          <a:lstStyle/>
          <a:p>
            <a:r>
              <a:rPr lang="en-US" altLang="ja-JP" dirty="0"/>
              <a:t>In computing, the Executable and Linkable Format (</a:t>
            </a:r>
            <a:r>
              <a:rPr lang="en-US" altLang="ja-JP" b="1" dirty="0">
                <a:solidFill>
                  <a:srgbClr val="FF0000"/>
                </a:solidFill>
              </a:rPr>
              <a:t>ELF</a:t>
            </a:r>
            <a:r>
              <a:rPr lang="en-US" altLang="ja-JP" dirty="0"/>
              <a:t>, formerly called Extensible Linking Format) is a common standard file format for </a:t>
            </a:r>
            <a:r>
              <a:rPr lang="en-US" altLang="ja-JP" dirty="0" err="1"/>
              <a:t>executables</a:t>
            </a:r>
            <a:r>
              <a:rPr lang="en-US" altLang="ja-JP" dirty="0"/>
              <a:t>, object code, shared libraries, and core dumps.</a:t>
            </a:r>
            <a:endParaRPr lang="ja-JP" altLang="en-US" dirty="0"/>
          </a:p>
        </p:txBody>
      </p:sp>
      <p:pic>
        <p:nvPicPr>
          <p:cNvPr id="1026" name="Picture 2" descr="https://upload.wikimedia.org/wikipedia/commons/thumb/7/77/Elf-layout--en.svg/260px-Elf-layout--en.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2656" y="6419848"/>
            <a:ext cx="2476500" cy="2743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17195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563" y="0"/>
            <a:ext cx="6856437" cy="923330"/>
          </a:xfrm>
          <a:prstGeom prst="rect">
            <a:avLst/>
          </a:prstGeom>
          <a:noFill/>
        </p:spPr>
        <p:txBody>
          <a:bodyPr wrap="square" rtlCol="0">
            <a:spAutoFit/>
          </a:bodyPr>
          <a:lstStyle/>
          <a:p>
            <a:r>
              <a:rPr lang="zh-TW" altLang="en-US" dirty="0"/>
              <a:t>非競争領域</a:t>
            </a:r>
            <a:r>
              <a:rPr lang="en-US" altLang="zh-TW" dirty="0"/>
              <a:t>vs.</a:t>
            </a:r>
            <a:r>
              <a:rPr lang="zh-TW" altLang="en-US" dirty="0"/>
              <a:t>競争領域</a:t>
            </a:r>
            <a:r>
              <a:rPr lang="ja-JP" altLang="en-US" dirty="0"/>
              <a:t>：</a:t>
            </a:r>
            <a:r>
              <a:rPr lang="en-US" altLang="ja-JP" dirty="0"/>
              <a:t>difference lies in “Whether the knowledge can be shared”</a:t>
            </a:r>
          </a:p>
          <a:p>
            <a:pPr marL="742950" lvl="1" indent="-285750">
              <a:buFont typeface="Arial" panose="020B0604020202020204" pitchFamily="34" charset="0"/>
              <a:buChar char="•"/>
            </a:pPr>
            <a:r>
              <a:rPr kumimoji="1" lang="en-US" altLang="ja-JP" dirty="0"/>
              <a:t>e.g.: academic researches vs. </a:t>
            </a:r>
            <a:r>
              <a:rPr lang="en-US" altLang="ja-JP" dirty="0"/>
              <a:t>commercial products</a:t>
            </a:r>
            <a:endParaRPr kumimoji="1" lang="ja-JP" altLang="en-US" dirty="0"/>
          </a:p>
        </p:txBody>
      </p:sp>
      <p:cxnSp>
        <p:nvCxnSpPr>
          <p:cNvPr id="4" name="直線コネクタ 3"/>
          <p:cNvCxnSpPr/>
          <p:nvPr/>
        </p:nvCxnSpPr>
        <p:spPr>
          <a:xfrm>
            <a:off x="-171400" y="1043608"/>
            <a:ext cx="828092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テキスト ボックス 4"/>
          <p:cNvSpPr txBox="1"/>
          <p:nvPr/>
        </p:nvSpPr>
        <p:spPr>
          <a:xfrm>
            <a:off x="1563" y="1259632"/>
            <a:ext cx="3746538" cy="646331"/>
          </a:xfrm>
          <a:prstGeom prst="rect">
            <a:avLst/>
          </a:prstGeom>
          <a:noFill/>
        </p:spPr>
        <p:txBody>
          <a:bodyPr wrap="none" rtlCol="0">
            <a:spAutoFit/>
          </a:bodyPr>
          <a:lstStyle/>
          <a:p>
            <a:r>
              <a:rPr lang="en-US" altLang="ja-JP" dirty="0"/>
              <a:t>IPv4 basics:</a:t>
            </a:r>
          </a:p>
          <a:p>
            <a:pPr marL="285750" indent="-285750">
              <a:buFont typeface="Arial" panose="020B0604020202020204" pitchFamily="34" charset="0"/>
              <a:buChar char="•"/>
            </a:pPr>
            <a:r>
              <a:rPr lang="en-US" altLang="ja-JP" dirty="0"/>
              <a:t>32</a:t>
            </a:r>
            <a:r>
              <a:rPr lang="ja-JP" altLang="en-US" dirty="0"/>
              <a:t>ビットの正整数値</a:t>
            </a:r>
            <a:r>
              <a:rPr lang="en-US" altLang="ja-JP" dirty="0"/>
              <a:t>(001010100…)</a:t>
            </a:r>
            <a:endParaRPr kumimoji="1" lang="ja-JP" altLang="en-US" dirty="0"/>
          </a:p>
        </p:txBody>
      </p:sp>
      <p:pic>
        <p:nvPicPr>
          <p:cNvPr id="1026" name="Picture 2" descr="e64d4fe9-8f5a-c3b9-0a88-cfa431976385.jpeg (400×30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63" y="1835696"/>
            <a:ext cx="2681188" cy="201089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テキスト ボックス 5"/>
              <p:cNvSpPr txBox="1"/>
              <p:nvPr/>
            </p:nvSpPr>
            <p:spPr>
              <a:xfrm>
                <a:off x="1563" y="3635896"/>
                <a:ext cx="6856437"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e.g. </a:t>
                </a:r>
                <a:r>
                  <a:rPr kumimoji="1" lang="ja-JP" altLang="en-US" dirty="0"/>
                  <a:t>ホスト</a:t>
                </a:r>
                <a:r>
                  <a:rPr kumimoji="1" lang="en-US" altLang="ja-JP" dirty="0"/>
                  <a:t>n bit</a:t>
                </a:r>
                <a:r>
                  <a:rPr lang="ja-JP" altLang="en-US" dirty="0"/>
                  <a:t>なら、可能の</a:t>
                </a:r>
                <a:r>
                  <a:rPr lang="en-US" altLang="ja-JP" dirty="0"/>
                  <a:t>IPv4 address</a:t>
                </a:r>
                <a:r>
                  <a:rPr lang="ja-JP" altLang="en-US" dirty="0"/>
                  <a:t>は</a:t>
                </a:r>
                <a14:m>
                  <m:oMath xmlns:m="http://schemas.openxmlformats.org/officeDocument/2006/math">
                    <m:sSup>
                      <m:sSupPr>
                        <m:ctrlPr>
                          <a:rPr lang="en-US" altLang="ja-JP" i="1" smtClean="0">
                            <a:latin typeface="Cambria Math"/>
                          </a:rPr>
                        </m:ctrlPr>
                      </m:sSupPr>
                      <m:e>
                        <m:r>
                          <a:rPr lang="en-US" altLang="ja-JP" b="0" i="1" smtClean="0">
                            <a:latin typeface="Cambria Math"/>
                          </a:rPr>
                          <m:t>2</m:t>
                        </m:r>
                      </m:e>
                      <m:sup>
                        <m:r>
                          <a:rPr lang="en-US" altLang="ja-JP" b="0" i="1" smtClean="0">
                            <a:latin typeface="Cambria Math"/>
                          </a:rPr>
                          <m:t>𝑛</m:t>
                        </m:r>
                      </m:sup>
                    </m:sSup>
                  </m:oMath>
                </a14:m>
                <a:r>
                  <a:rPr kumimoji="1" lang="ja-JP" altLang="en-US" dirty="0"/>
                  <a:t>個</a:t>
                </a:r>
                <a:endParaRPr kumimoji="1" lang="en-US" altLang="ja-JP" dirty="0"/>
              </a:p>
              <a:p>
                <a:pPr marL="285750" indent="-285750">
                  <a:buFont typeface="Arial" panose="020B0604020202020204" pitchFamily="34" charset="0"/>
                  <a:buChar char="•"/>
                </a:pPr>
                <a:r>
                  <a:rPr lang="en-US" altLang="ja-JP" dirty="0"/>
                  <a:t>subnet mask</a:t>
                </a:r>
              </a:p>
              <a:p>
                <a:pPr marL="742950" lvl="1" indent="-285750">
                  <a:buFont typeface="Arial" panose="020B0604020202020204" pitchFamily="34" charset="0"/>
                  <a:buChar char="•"/>
                </a:pPr>
                <a:r>
                  <a:rPr lang="en-US" altLang="ja-JP" dirty="0"/>
                  <a:t>11111111.11111111.11111111.00000000</a:t>
                </a:r>
                <a:r>
                  <a:rPr lang="ja-JP" altLang="en-US" dirty="0"/>
                  <a:t>の時、ホスト部は最後</a:t>
                </a:r>
                <a:r>
                  <a:rPr lang="en-US" altLang="ja-JP" dirty="0"/>
                  <a:t>8bit</a:t>
                </a:r>
                <a:endParaRPr kumimoji="1" lang="ja-JP" altLang="en-US" dirty="0"/>
              </a:p>
            </p:txBody>
          </p:sp>
        </mc:Choice>
        <mc:Fallback xmlns="">
          <p:sp>
            <p:nvSpPr>
              <p:cNvPr id="6" name="テキスト ボックス 5"/>
              <p:cNvSpPr txBox="1">
                <a:spLocks noRot="1" noChangeAspect="1" noMove="1" noResize="1" noEditPoints="1" noAdjustHandles="1" noChangeArrowheads="1" noChangeShapeType="1" noTextEdit="1"/>
              </p:cNvSpPr>
              <p:nvPr/>
            </p:nvSpPr>
            <p:spPr>
              <a:xfrm>
                <a:off x="1563" y="3635896"/>
                <a:ext cx="6856437" cy="1200329"/>
              </a:xfrm>
              <a:prstGeom prst="rect">
                <a:avLst/>
              </a:prstGeom>
              <a:blipFill rotWithShape="1">
                <a:blip r:embed="rId3"/>
                <a:stretch>
                  <a:fillRect l="-533" t="-4061" b="-7614"/>
                </a:stretch>
              </a:blipFill>
            </p:spPr>
            <p:txBody>
              <a:bodyPr/>
              <a:lstStyle/>
              <a:p>
                <a:r>
                  <a:rPr lang="ja-JP" altLang="en-US">
                    <a:noFill/>
                  </a:rPr>
                  <a:t> </a:t>
                </a:r>
              </a:p>
            </p:txBody>
          </p:sp>
        </mc:Fallback>
      </mc:AlternateContent>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28800" y="4716016"/>
            <a:ext cx="3510063" cy="19686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正方形/長方形 6"/>
          <p:cNvSpPr/>
          <p:nvPr/>
        </p:nvSpPr>
        <p:spPr>
          <a:xfrm>
            <a:off x="1556792" y="5868144"/>
            <a:ext cx="3816424"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5589240" y="5796136"/>
            <a:ext cx="2384051" cy="369332"/>
          </a:xfrm>
          <a:prstGeom prst="rect">
            <a:avLst/>
          </a:prstGeom>
          <a:solidFill>
            <a:schemeClr val="bg1"/>
          </a:solidFill>
          <a:ln>
            <a:solidFill>
              <a:srgbClr val="FF0000"/>
            </a:solidFill>
          </a:ln>
        </p:spPr>
        <p:txBody>
          <a:bodyPr wrap="none" rtlCol="0">
            <a:spAutoFit/>
          </a:bodyPr>
          <a:lstStyle/>
          <a:p>
            <a:r>
              <a:rPr kumimoji="1" lang="en-US" altLang="ja-JP" dirty="0"/>
              <a:t>broadcast address, </a:t>
            </a:r>
            <a:r>
              <a:rPr kumimoji="1" lang="en-US" altLang="ja-JP"/>
              <a:t>all </a:t>
            </a:r>
            <a:r>
              <a:rPr lang="en-US" altLang="ja-JP"/>
              <a:t>1</a:t>
            </a:r>
            <a:endParaRPr kumimoji="1" lang="ja-JP" altLang="en-US" dirty="0"/>
          </a:p>
        </p:txBody>
      </p:sp>
    </p:spTree>
    <p:extLst>
      <p:ext uri="{BB962C8B-B14F-4D97-AF65-F5344CB8AC3E}">
        <p14:creationId xmlns:p14="http://schemas.microsoft.com/office/powerpoint/2010/main" val="12490446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200329"/>
          </a:xfrm>
          <a:prstGeom prst="rect">
            <a:avLst/>
          </a:prstGeom>
        </p:spPr>
        <p:txBody>
          <a:bodyPr wrap="square">
            <a:spAutoFit/>
          </a:bodyPr>
          <a:lstStyle/>
          <a:p>
            <a:r>
              <a:rPr lang="en-US" altLang="ja-JP" dirty="0"/>
              <a:t>Infrastructure as a Service (</a:t>
            </a:r>
            <a:r>
              <a:rPr lang="en-US" altLang="ja-JP" dirty="0" err="1">
                <a:solidFill>
                  <a:srgbClr val="FF0000"/>
                </a:solidFill>
              </a:rPr>
              <a:t>IaaS</a:t>
            </a:r>
            <a:r>
              <a:rPr lang="en-US" altLang="ja-JP" dirty="0"/>
              <a:t>) is a form of </a:t>
            </a:r>
            <a:r>
              <a:rPr lang="en-US" altLang="ja-JP" b="1" i="1" dirty="0"/>
              <a:t>cloud computing </a:t>
            </a:r>
            <a:r>
              <a:rPr lang="en-US" altLang="ja-JP" dirty="0"/>
              <a:t>that provides virtualized computing resources over the Internet.  </a:t>
            </a:r>
            <a:r>
              <a:rPr lang="en-US" altLang="ja-JP" dirty="0" err="1"/>
              <a:t>IaaS</a:t>
            </a:r>
            <a:r>
              <a:rPr lang="en-US" altLang="ja-JP" dirty="0"/>
              <a:t> is one of three main categories of cloud computing services, alongside Software as a Service (</a:t>
            </a:r>
            <a:r>
              <a:rPr lang="en-US" altLang="ja-JP" dirty="0" err="1">
                <a:solidFill>
                  <a:srgbClr val="FF0000"/>
                </a:solidFill>
              </a:rPr>
              <a:t>SaaS</a:t>
            </a:r>
            <a:r>
              <a:rPr lang="en-US" altLang="ja-JP" dirty="0"/>
              <a:t>) and Platform as a Service (</a:t>
            </a:r>
            <a:r>
              <a:rPr lang="en-US" altLang="ja-JP" dirty="0" err="1">
                <a:solidFill>
                  <a:srgbClr val="FF0000"/>
                </a:solidFill>
              </a:rPr>
              <a:t>PaaS</a:t>
            </a:r>
            <a:r>
              <a:rPr lang="en-US" altLang="ja-JP" dirty="0"/>
              <a:t>).</a:t>
            </a:r>
            <a:endParaRPr lang="ja-JP" altLang="en-US" dirty="0"/>
          </a:p>
        </p:txBody>
      </p:sp>
      <p:sp>
        <p:nvSpPr>
          <p:cNvPr id="3" name="テキスト ボックス 2"/>
          <p:cNvSpPr txBox="1"/>
          <p:nvPr/>
        </p:nvSpPr>
        <p:spPr>
          <a:xfrm>
            <a:off x="0" y="2483768"/>
            <a:ext cx="6858000" cy="1200329"/>
          </a:xfrm>
          <a:prstGeom prst="rect">
            <a:avLst/>
          </a:prstGeom>
          <a:noFill/>
        </p:spPr>
        <p:txBody>
          <a:bodyPr wrap="square" rtlCol="0">
            <a:spAutoFit/>
          </a:bodyPr>
          <a:lstStyle/>
          <a:p>
            <a:r>
              <a:rPr lang="en-US" altLang="ja-JP" dirty="0"/>
              <a:t>M7G: W15106A</a:t>
            </a:r>
            <a:r>
              <a:rPr kumimoji="1" lang="en-US" altLang="ja-JP" dirty="0"/>
              <a:t>:</a:t>
            </a:r>
          </a:p>
          <a:p>
            <a:pPr marL="285750" indent="-285750">
              <a:buFont typeface="Arial" panose="020B0604020202020204" pitchFamily="34" charset="0"/>
              <a:buChar char="•"/>
            </a:pPr>
            <a:r>
              <a:rPr lang="en-US" altLang="ja-JP" dirty="0"/>
              <a:t>WTF is this?</a:t>
            </a:r>
          </a:p>
          <a:p>
            <a:pPr marL="742950" lvl="1" indent="-285750">
              <a:buFont typeface="Arial" panose="020B0604020202020204" pitchFamily="34" charset="0"/>
              <a:buChar char="•"/>
            </a:pPr>
            <a:r>
              <a:rPr lang="en-US" altLang="ja-JP" dirty="0"/>
              <a:t>Mazda</a:t>
            </a:r>
            <a:r>
              <a:rPr lang="ja-JP" altLang="en-US" dirty="0"/>
              <a:t>向けの</a:t>
            </a:r>
            <a:r>
              <a:rPr lang="en-US" altLang="ja-JP" dirty="0"/>
              <a:t>HU, unlike 17CY HU, which is called DCU&amp;MEU, M7G HU is </a:t>
            </a:r>
            <a:r>
              <a:rPr lang="en-US" altLang="ja-JP" b="1" dirty="0">
                <a:solidFill>
                  <a:srgbClr val="FF0000"/>
                </a:solidFill>
              </a:rPr>
              <a:t>CMU</a:t>
            </a:r>
            <a:r>
              <a:rPr lang="en-US" altLang="ja-JP" dirty="0">
                <a:solidFill>
                  <a:srgbClr val="FF0000"/>
                </a:solidFill>
              </a:rPr>
              <a:t> </a:t>
            </a:r>
            <a:r>
              <a:rPr lang="en-US" altLang="ja-JP" dirty="0"/>
              <a:t>(connectivity master unit?)</a:t>
            </a:r>
            <a:endParaRPr kumimoji="1" lang="ja-JP" altLang="en-US" dirty="0"/>
          </a:p>
        </p:txBody>
      </p:sp>
      <p:sp>
        <p:nvSpPr>
          <p:cNvPr id="4" name="正方形/長方形 3"/>
          <p:cNvSpPr/>
          <p:nvPr/>
        </p:nvSpPr>
        <p:spPr>
          <a:xfrm>
            <a:off x="0" y="4644008"/>
            <a:ext cx="6858000" cy="646331"/>
          </a:xfrm>
          <a:prstGeom prst="rect">
            <a:avLst/>
          </a:prstGeom>
        </p:spPr>
        <p:txBody>
          <a:bodyPr wrap="square">
            <a:spAutoFit/>
          </a:bodyPr>
          <a:lstStyle/>
          <a:p>
            <a:r>
              <a:rPr lang="en-US" altLang="ja-JP" b="1" i="1" dirty="0" err="1">
                <a:solidFill>
                  <a:srgbClr val="FF0000"/>
                </a:solidFill>
              </a:rPr>
              <a:t>eMMC</a:t>
            </a:r>
            <a:r>
              <a:rPr lang="ja-JP" altLang="en-US" dirty="0"/>
              <a:t>とは、組み込み用マルチメディアカードを意味する「</a:t>
            </a:r>
            <a:r>
              <a:rPr lang="en-US" altLang="ja-JP" dirty="0"/>
              <a:t>embedded Multi Media Card</a:t>
            </a:r>
            <a:r>
              <a:rPr lang="ja-JP" altLang="en-US" dirty="0"/>
              <a:t>」の略です</a:t>
            </a:r>
          </a:p>
        </p:txBody>
      </p:sp>
      <p:sp>
        <p:nvSpPr>
          <p:cNvPr id="5" name="正方形/長方形 4"/>
          <p:cNvSpPr/>
          <p:nvPr/>
        </p:nvSpPr>
        <p:spPr>
          <a:xfrm>
            <a:off x="3398" y="6084168"/>
            <a:ext cx="6858000" cy="1477328"/>
          </a:xfrm>
          <a:prstGeom prst="rect">
            <a:avLst/>
          </a:prstGeom>
        </p:spPr>
        <p:txBody>
          <a:bodyPr wrap="square">
            <a:spAutoFit/>
          </a:bodyPr>
          <a:lstStyle/>
          <a:p>
            <a:r>
              <a:rPr lang="en-US" altLang="ja-JP" dirty="0"/>
              <a:t>The </a:t>
            </a:r>
            <a:r>
              <a:rPr lang="en-US" altLang="ja-JP" b="1" dirty="0"/>
              <a:t>Internet Control Message Protocol</a:t>
            </a:r>
            <a:r>
              <a:rPr lang="en-US" altLang="ja-JP" dirty="0"/>
              <a:t> (</a:t>
            </a:r>
            <a:r>
              <a:rPr lang="en-US" altLang="ja-JP" b="1" dirty="0">
                <a:solidFill>
                  <a:srgbClr val="FF0000"/>
                </a:solidFill>
              </a:rPr>
              <a:t>ICMP</a:t>
            </a:r>
            <a:r>
              <a:rPr lang="en-US" altLang="ja-JP" dirty="0"/>
              <a:t>) is one of the main protocols of the internet protocol suite. It is used by network devices, like routers, to send error messages indicating, for example, that a requested service is not available or that a host or router could not be reached.</a:t>
            </a:r>
            <a:endParaRPr lang="ja-JP" altLang="en-US" dirty="0"/>
          </a:p>
        </p:txBody>
      </p:sp>
      <p:sp>
        <p:nvSpPr>
          <p:cNvPr id="6" name="正方形/長方形 5"/>
          <p:cNvSpPr/>
          <p:nvPr/>
        </p:nvSpPr>
        <p:spPr>
          <a:xfrm>
            <a:off x="6861398" y="2760766"/>
            <a:ext cx="3429000" cy="923330"/>
          </a:xfrm>
          <a:prstGeom prst="rect">
            <a:avLst/>
          </a:prstGeom>
          <a:solidFill>
            <a:schemeClr val="bg1"/>
          </a:solidFill>
        </p:spPr>
        <p:txBody>
          <a:bodyPr>
            <a:spAutoFit/>
          </a:bodyPr>
          <a:lstStyle/>
          <a:p>
            <a:r>
              <a:rPr lang="en-US" altLang="ja-JP" dirty="0"/>
              <a:t>another meaning: </a:t>
            </a:r>
            <a:r>
              <a:rPr lang="ja-JP" altLang="en-US" dirty="0"/>
              <a:t>ドメイン・コントロール・ユニット（</a:t>
            </a:r>
            <a:r>
              <a:rPr lang="en-US" altLang="ja-JP" b="1" dirty="0">
                <a:solidFill>
                  <a:srgbClr val="FF0000"/>
                </a:solidFill>
              </a:rPr>
              <a:t>DCU</a:t>
            </a:r>
            <a:r>
              <a:rPr lang="ja-JP" altLang="en-US" dirty="0"/>
              <a:t>）</a:t>
            </a:r>
            <a:r>
              <a:rPr lang="en-US" altLang="ja-JP" dirty="0"/>
              <a:t>, seems to be Bosch’s product</a:t>
            </a:r>
            <a:endParaRPr lang="ja-JP" altLang="en-US" dirty="0"/>
          </a:p>
        </p:txBody>
      </p:sp>
    </p:spTree>
    <p:extLst>
      <p:ext uri="{BB962C8B-B14F-4D97-AF65-F5344CB8AC3E}">
        <p14:creationId xmlns:p14="http://schemas.microsoft.com/office/powerpoint/2010/main" val="10390881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898"/>
            <a:ext cx="6858000" cy="923330"/>
          </a:xfrm>
          <a:prstGeom prst="rect">
            <a:avLst/>
          </a:prstGeom>
          <a:noFill/>
        </p:spPr>
        <p:txBody>
          <a:bodyPr wrap="square" rtlCol="0">
            <a:spAutoFit/>
          </a:bodyPr>
          <a:lstStyle/>
          <a:p>
            <a:r>
              <a:rPr kumimoji="1" lang="ja-JP" altLang="en-US" dirty="0"/>
              <a:t>リプログラミング</a:t>
            </a:r>
            <a:r>
              <a:rPr lang="en-US" altLang="ja-JP" dirty="0"/>
              <a:t> reprogramming:</a:t>
            </a:r>
          </a:p>
          <a:p>
            <a:pPr marL="285750" indent="-285750">
              <a:buFont typeface="Arial" panose="020B0604020202020204" pitchFamily="34" charset="0"/>
              <a:buChar char="•"/>
            </a:pPr>
            <a:r>
              <a:rPr kumimoji="1" lang="en-US" altLang="ja-JP" dirty="0"/>
              <a:t>update or modify HU firmware, e.g. Tesla update Autopilot system, preferable through OTA?</a:t>
            </a:r>
            <a:endParaRPr kumimoji="1" lang="ja-JP" altLang="en-US" dirty="0"/>
          </a:p>
        </p:txBody>
      </p:sp>
      <p:sp>
        <p:nvSpPr>
          <p:cNvPr id="5" name="テキスト ボックス 4"/>
          <p:cNvSpPr txBox="1"/>
          <p:nvPr/>
        </p:nvSpPr>
        <p:spPr>
          <a:xfrm>
            <a:off x="0" y="1763688"/>
            <a:ext cx="6858000" cy="2862322"/>
          </a:xfrm>
          <a:prstGeom prst="rect">
            <a:avLst/>
          </a:prstGeom>
          <a:noFill/>
        </p:spPr>
        <p:txBody>
          <a:bodyPr wrap="square" rtlCol="0">
            <a:spAutoFit/>
          </a:bodyPr>
          <a:lstStyle/>
          <a:p>
            <a:r>
              <a:rPr kumimoji="1" lang="en-US" altLang="ja-JP" dirty="0"/>
              <a:t>WTF is </a:t>
            </a:r>
            <a:r>
              <a:rPr kumimoji="1" lang="en-US" altLang="ja-JP" dirty="0">
                <a:solidFill>
                  <a:srgbClr val="FF0000"/>
                </a:solidFill>
              </a:rPr>
              <a:t>Ether SW(switch</a:t>
            </a:r>
            <a:r>
              <a:rPr kumimoji="1" lang="en-US" altLang="ja-JP" dirty="0"/>
              <a:t>):</a:t>
            </a:r>
          </a:p>
          <a:p>
            <a:pPr marL="285750" indent="-285750">
              <a:buFont typeface="Arial" panose="020B0604020202020204" pitchFamily="34" charset="0"/>
              <a:buChar char="•"/>
            </a:pPr>
            <a:r>
              <a:rPr lang="en-US" altLang="ja-JP" dirty="0"/>
              <a:t>A network switch (also called switching hub, bridging hub, officially MAC bridge[1]) is a computer networking device that connects devices together on a computer network, by using packet switching to receive, process and forward data to the destination device. Unlike less advanced network hubs, </a:t>
            </a:r>
            <a:r>
              <a:rPr lang="en-US" altLang="ja-JP" b="1" dirty="0"/>
              <a:t>a network switch forwards data only to one or multiple devices that need to receive it, rather than broadcasting the same data out of each of its ports</a:t>
            </a:r>
          </a:p>
          <a:p>
            <a:pPr marL="285750" indent="-285750">
              <a:buFont typeface="Arial" panose="020B0604020202020204" pitchFamily="34" charset="0"/>
              <a:buChar char="•"/>
            </a:pPr>
            <a:r>
              <a:rPr kumimoji="1" lang="en-US" altLang="ja-JP" i="1" dirty="0"/>
              <a:t>How to use </a:t>
            </a:r>
            <a:r>
              <a:rPr lang="en-US" altLang="ja-JP" i="1" dirty="0"/>
              <a:t>this inside of vehicular network?</a:t>
            </a:r>
          </a:p>
          <a:p>
            <a:pPr marL="742950" lvl="1" indent="-285750">
              <a:buFont typeface="Arial" panose="020B0604020202020204" pitchFamily="34" charset="0"/>
              <a:buChar char="•"/>
            </a:pPr>
            <a:r>
              <a:rPr kumimoji="1" lang="ja-JP" altLang="en-US" i="1" dirty="0"/>
              <a:t>自動運転（</a:t>
            </a:r>
            <a:r>
              <a:rPr kumimoji="1" lang="en-US" altLang="ja-JP" i="1" dirty="0"/>
              <a:t>Ether</a:t>
            </a:r>
            <a:r>
              <a:rPr kumimoji="1" lang="ja-JP" altLang="en-US" i="1" dirty="0" err="1"/>
              <a:t>、</a:t>
            </a:r>
            <a:r>
              <a:rPr kumimoji="1" lang="en-US" altLang="ja-JP" i="1" dirty="0"/>
              <a:t>ADAS</a:t>
            </a:r>
            <a:r>
              <a:rPr kumimoji="1" lang="ja-JP" altLang="en-US" i="1" dirty="0"/>
              <a:t>）</a:t>
            </a:r>
            <a:endParaRPr kumimoji="1" lang="en-US" altLang="ja-JP" i="1" dirty="0"/>
          </a:p>
        </p:txBody>
      </p:sp>
      <p:pic>
        <p:nvPicPr>
          <p:cNvPr id="1026" name="Picture 2" descr="https://upload.wikimedia.org/wikipedia/commons/thumb/b/b9/2550T-PWR-Front.jpg/370px-2550T-PWR-Fron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80928" y="1401738"/>
            <a:ext cx="3524250" cy="723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65849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477328"/>
          </a:xfrm>
          <a:prstGeom prst="rect">
            <a:avLst/>
          </a:prstGeom>
        </p:spPr>
        <p:txBody>
          <a:bodyPr wrap="square">
            <a:spAutoFit/>
          </a:bodyPr>
          <a:lstStyle/>
          <a:p>
            <a:r>
              <a:rPr lang="fr-FR" altLang="ja-JP" b="1" dirty="0"/>
              <a:t>Digital Transmission Content Protection</a:t>
            </a:r>
            <a:r>
              <a:rPr lang="fr-FR" altLang="ja-JP" dirty="0"/>
              <a:t>(</a:t>
            </a:r>
            <a:r>
              <a:rPr lang="ja-JP" altLang="fr-FR" dirty="0"/>
              <a:t>以下</a:t>
            </a:r>
            <a:r>
              <a:rPr lang="fr-FR" altLang="ja-JP" dirty="0">
                <a:solidFill>
                  <a:srgbClr val="FF0000"/>
                </a:solidFill>
              </a:rPr>
              <a:t>DTCP</a:t>
            </a:r>
            <a:r>
              <a:rPr lang="fr-FR" altLang="ja-JP" dirty="0"/>
              <a:t>)</a:t>
            </a:r>
            <a:r>
              <a:rPr lang="en-US" altLang="ja-JP" dirty="0"/>
              <a:t>:</a:t>
            </a:r>
          </a:p>
          <a:p>
            <a:pPr marL="285750" indent="-285750">
              <a:buFont typeface="Arial" panose="020B0604020202020204" pitchFamily="34" charset="0"/>
              <a:buChar char="•"/>
            </a:pPr>
            <a:r>
              <a:rPr lang="en-US" altLang="ja-JP" dirty="0"/>
              <a:t>DTCP</a:t>
            </a:r>
            <a:r>
              <a:rPr lang="ja-JP" altLang="en-US" dirty="0"/>
              <a:t>は、</a:t>
            </a:r>
            <a:r>
              <a:rPr lang="en-US" altLang="ja-JP" dirty="0"/>
              <a:t>USB</a:t>
            </a:r>
            <a:r>
              <a:rPr lang="ja-JP" altLang="en-US" dirty="0" err="1"/>
              <a:t>、</a:t>
            </a:r>
            <a:r>
              <a:rPr lang="en-US" altLang="ja-JP" dirty="0"/>
              <a:t>MOST</a:t>
            </a:r>
            <a:r>
              <a:rPr lang="ja-JP" altLang="en-US" dirty="0" err="1"/>
              <a:t>、</a:t>
            </a:r>
            <a:r>
              <a:rPr lang="en-US" altLang="ja-JP" dirty="0"/>
              <a:t>Bluetooth</a:t>
            </a:r>
            <a:r>
              <a:rPr lang="ja-JP" altLang="en-US" dirty="0" err="1"/>
              <a:t>、</a:t>
            </a:r>
            <a:r>
              <a:rPr lang="en-US" altLang="ja-JP" dirty="0"/>
              <a:t>IEEE1394(</a:t>
            </a:r>
            <a:r>
              <a:rPr lang="en-US" altLang="ja-JP" dirty="0" err="1"/>
              <a:t>FireWire,i.LINK</a:t>
            </a:r>
            <a:r>
              <a:rPr lang="en-US" altLang="ja-JP" dirty="0"/>
              <a:t>)</a:t>
            </a:r>
            <a:r>
              <a:rPr lang="ja-JP" altLang="en-US" dirty="0" err="1"/>
              <a:t>、</a:t>
            </a:r>
            <a:r>
              <a:rPr lang="en-US" altLang="ja-JP" dirty="0" err="1"/>
              <a:t>WirelessHD</a:t>
            </a:r>
            <a:r>
              <a:rPr lang="ja-JP" altLang="en-US" dirty="0" err="1"/>
              <a:t>、</a:t>
            </a:r>
            <a:r>
              <a:rPr lang="en-US" altLang="ja-JP" dirty="0"/>
              <a:t>IP</a:t>
            </a:r>
            <a:r>
              <a:rPr lang="ja-JP" altLang="en-US" dirty="0"/>
              <a:t>の各種プロトコル上で実現されている。</a:t>
            </a:r>
            <a:endParaRPr lang="en-US" altLang="ja-JP" dirty="0"/>
          </a:p>
          <a:p>
            <a:pPr marL="285750" indent="-285750">
              <a:buFont typeface="Arial" panose="020B0604020202020204" pitchFamily="34" charset="0"/>
              <a:buChar char="•"/>
            </a:pPr>
            <a:r>
              <a:rPr lang="en-US" altLang="ja-JP" dirty="0"/>
              <a:t>DTCP-IP</a:t>
            </a:r>
            <a:r>
              <a:rPr lang="ja-JP" altLang="en-US" dirty="0"/>
              <a:t>では</a:t>
            </a:r>
            <a:r>
              <a:rPr lang="en-US" altLang="ja-JP" dirty="0">
                <a:solidFill>
                  <a:srgbClr val="FF0000"/>
                </a:solidFill>
              </a:rPr>
              <a:t>128</a:t>
            </a:r>
            <a:r>
              <a:rPr lang="ja-JP" altLang="en-US" dirty="0">
                <a:solidFill>
                  <a:srgbClr val="FF0000"/>
                </a:solidFill>
              </a:rPr>
              <a:t>ビット</a:t>
            </a:r>
            <a:r>
              <a:rPr lang="en-US" altLang="ja-JP" dirty="0">
                <a:solidFill>
                  <a:srgbClr val="FF0000"/>
                </a:solidFill>
              </a:rPr>
              <a:t>AES</a:t>
            </a:r>
            <a:r>
              <a:rPr lang="ja-JP" altLang="en-US" dirty="0"/>
              <a:t>が使用され、他のプロトコルにおいては</a:t>
            </a:r>
            <a:r>
              <a:rPr lang="en-US" altLang="ja-JP" dirty="0"/>
              <a:t>M6</a:t>
            </a:r>
            <a:r>
              <a:rPr lang="ja-JP" altLang="en-US" dirty="0"/>
              <a:t>が使用されている</a:t>
            </a:r>
          </a:p>
        </p:txBody>
      </p:sp>
      <p:sp>
        <p:nvSpPr>
          <p:cNvPr id="3" name="テキスト ボックス 2"/>
          <p:cNvSpPr txBox="1"/>
          <p:nvPr/>
        </p:nvSpPr>
        <p:spPr>
          <a:xfrm>
            <a:off x="0" y="1979712"/>
            <a:ext cx="6858000" cy="646331"/>
          </a:xfrm>
          <a:prstGeom prst="rect">
            <a:avLst/>
          </a:prstGeom>
          <a:noFill/>
        </p:spPr>
        <p:txBody>
          <a:bodyPr wrap="square" rtlCol="0">
            <a:spAutoFit/>
          </a:bodyPr>
          <a:lstStyle/>
          <a:p>
            <a:r>
              <a:rPr lang="en-US" altLang="ja-JP" dirty="0"/>
              <a:t>gigabit multimedia serial link (</a:t>
            </a:r>
            <a:r>
              <a:rPr lang="en-US" altLang="ja-JP" b="1" i="1" dirty="0">
                <a:solidFill>
                  <a:srgbClr val="FF0000"/>
                </a:solidFill>
              </a:rPr>
              <a:t>GMSL</a:t>
            </a:r>
            <a:r>
              <a:rPr lang="en-US" altLang="ja-JP" dirty="0"/>
              <a:t>):</a:t>
            </a:r>
          </a:p>
          <a:p>
            <a:pPr marL="285750" indent="-285750">
              <a:buFont typeface="Arial" panose="020B0604020202020204" pitchFamily="34" charset="0"/>
              <a:buChar char="•"/>
            </a:pPr>
            <a:r>
              <a:rPr lang="pt-BR" altLang="ja-JP" dirty="0"/>
              <a:t>HDCP </a:t>
            </a:r>
            <a:r>
              <a:rPr lang="pt-BR" altLang="ja-JP" b="1" dirty="0"/>
              <a:t>Gigabit Multimedia Serial</a:t>
            </a:r>
            <a:r>
              <a:rPr lang="pt-BR" altLang="ja-JP" dirty="0"/>
              <a:t>. </a:t>
            </a:r>
            <a:r>
              <a:rPr lang="pt-BR" altLang="ja-JP" b="1" dirty="0"/>
              <a:t>Link</a:t>
            </a:r>
            <a:r>
              <a:rPr lang="pt-BR" altLang="ja-JP" dirty="0"/>
              <a:t> Serializer/Deserializer</a:t>
            </a:r>
            <a:endParaRPr kumimoji="1" lang="ja-JP" altLang="en-US" dirty="0"/>
          </a:p>
        </p:txBody>
      </p:sp>
      <p:sp>
        <p:nvSpPr>
          <p:cNvPr id="4" name="テキスト ボックス 3"/>
          <p:cNvSpPr txBox="1"/>
          <p:nvPr/>
        </p:nvSpPr>
        <p:spPr>
          <a:xfrm>
            <a:off x="0" y="2987824"/>
            <a:ext cx="6858000" cy="2031325"/>
          </a:xfrm>
          <a:prstGeom prst="rect">
            <a:avLst/>
          </a:prstGeom>
          <a:noFill/>
        </p:spPr>
        <p:txBody>
          <a:bodyPr wrap="square" rtlCol="0">
            <a:spAutoFit/>
          </a:bodyPr>
          <a:lstStyle/>
          <a:p>
            <a:r>
              <a:rPr lang="ja-JP" altLang="en-US" dirty="0"/>
              <a:t>主役</a:t>
            </a:r>
            <a:r>
              <a:rPr lang="en-US" altLang="ja-JP" dirty="0"/>
              <a:t>CAN</a:t>
            </a:r>
            <a:r>
              <a:rPr lang="ja-JP" altLang="en-US" dirty="0" err="1"/>
              <a:t>、</a:t>
            </a:r>
            <a:r>
              <a:rPr lang="ja-JP" altLang="en-US" dirty="0"/>
              <a:t>低速・低コストの「</a:t>
            </a:r>
            <a:r>
              <a:rPr lang="en-US" altLang="ja-JP" b="1" dirty="0"/>
              <a:t>LIN</a:t>
            </a:r>
            <a:r>
              <a:rPr lang="ja-JP" altLang="en-US" b="1" dirty="0"/>
              <a:t>（</a:t>
            </a:r>
            <a:r>
              <a:rPr lang="en-US" altLang="ja-JP" b="1" dirty="0"/>
              <a:t>Local Interconnect Network</a:t>
            </a:r>
            <a:r>
              <a:rPr lang="ja-JP" altLang="en-US" b="1" dirty="0"/>
              <a:t>）</a:t>
            </a:r>
            <a:r>
              <a:rPr lang="ja-JP" altLang="en-US" dirty="0"/>
              <a:t>」、高信頼・高速（ただし、高価）の「</a:t>
            </a:r>
            <a:r>
              <a:rPr lang="en-US" altLang="ja-JP" b="1" dirty="0" err="1"/>
              <a:t>FlexRay</a:t>
            </a:r>
            <a:r>
              <a:rPr lang="ja-JP" altLang="en-US" dirty="0"/>
              <a:t>」、制御系ではなく主にマルチメディア系で使用されている「</a:t>
            </a:r>
            <a:r>
              <a:rPr lang="en-US" altLang="ja-JP" b="1" dirty="0"/>
              <a:t>MOST</a:t>
            </a:r>
            <a:r>
              <a:rPr lang="ja-JP" altLang="en-US" b="1" dirty="0"/>
              <a:t>（</a:t>
            </a:r>
            <a:r>
              <a:rPr lang="en-US" altLang="ja-JP" b="1" dirty="0"/>
              <a:t>Media Oriented System Transport</a:t>
            </a:r>
            <a:r>
              <a:rPr lang="ja-JP" altLang="en-US" b="1" dirty="0"/>
              <a:t>）</a:t>
            </a:r>
            <a:r>
              <a:rPr lang="ja-JP" altLang="en-US" dirty="0"/>
              <a:t>」の</a:t>
            </a:r>
            <a:r>
              <a:rPr lang="en-US" altLang="ja-JP" dirty="0"/>
              <a:t>4</a:t>
            </a:r>
            <a:r>
              <a:rPr lang="ja-JP" altLang="en-US" dirty="0"/>
              <a:t>種類が使われている</a:t>
            </a:r>
            <a:endParaRPr lang="en-US" altLang="ja-JP" b="1" dirty="0">
              <a:solidFill>
                <a:srgbClr val="FF0000"/>
              </a:solidFill>
            </a:endParaRPr>
          </a:p>
          <a:p>
            <a:pPr marL="285750" indent="-285750">
              <a:buFont typeface="Arial" panose="020B0604020202020204" pitchFamily="34" charset="0"/>
              <a:buChar char="•"/>
            </a:pPr>
            <a:r>
              <a:rPr lang="en-US" altLang="ja-JP" b="1" dirty="0">
                <a:solidFill>
                  <a:srgbClr val="FF0000"/>
                </a:solidFill>
              </a:rPr>
              <a:t>MOST</a:t>
            </a:r>
            <a:r>
              <a:rPr lang="en-US" altLang="ja-JP" dirty="0"/>
              <a:t> (</a:t>
            </a:r>
            <a:r>
              <a:rPr lang="en-US" altLang="ja-JP" b="1" dirty="0"/>
              <a:t>Media Oriented Systems Transport</a:t>
            </a:r>
            <a:r>
              <a:rPr lang="en-US" altLang="ja-JP" dirty="0"/>
              <a:t>) is a high-speed multimedia network technology optimized by the automotive industry. It can be used for applications inside or outside the car.</a:t>
            </a:r>
            <a:endParaRPr kumimoji="1" lang="ja-JP" altLang="en-US" dirty="0"/>
          </a:p>
        </p:txBody>
      </p:sp>
      <p:sp>
        <p:nvSpPr>
          <p:cNvPr id="6" name="正方形/長方形 5"/>
          <p:cNvSpPr/>
          <p:nvPr/>
        </p:nvSpPr>
        <p:spPr>
          <a:xfrm>
            <a:off x="6884020" y="1963053"/>
            <a:ext cx="5401964" cy="2585323"/>
          </a:xfrm>
          <a:prstGeom prst="rect">
            <a:avLst/>
          </a:prstGeom>
          <a:solidFill>
            <a:schemeClr val="bg1"/>
          </a:solidFill>
        </p:spPr>
        <p:txBody>
          <a:bodyPr wrap="square">
            <a:spAutoFit/>
          </a:bodyPr>
          <a:lstStyle/>
          <a:p>
            <a:r>
              <a:rPr lang="en-US" altLang="ja-JP" u="sng" dirty="0"/>
              <a:t>High-bandwidth Digital Content Protection </a:t>
            </a:r>
            <a:r>
              <a:rPr lang="en-US" altLang="ja-JP" dirty="0"/>
              <a:t>(</a:t>
            </a:r>
            <a:r>
              <a:rPr lang="en-US" altLang="ja-JP" b="1" dirty="0">
                <a:solidFill>
                  <a:srgbClr val="FF0000"/>
                </a:solidFill>
              </a:rPr>
              <a:t>HDCP</a:t>
            </a:r>
            <a:r>
              <a:rPr lang="en-US" altLang="ja-JP" dirty="0"/>
              <a:t>) is a form of digital copy protection developed by Intel Corporation[1] to prevent copying of digital audio and video content as it travels across connections. Types of connections include </a:t>
            </a:r>
            <a:r>
              <a:rPr lang="en-US" altLang="ja-JP" dirty="0" err="1"/>
              <a:t>DisplayPort</a:t>
            </a:r>
            <a:r>
              <a:rPr lang="en-US" altLang="ja-JP" dirty="0"/>
              <a:t> (DP), Digital Visual Interface (DVI), and High-Definition Multimedia Interface (HDMI), as well as less popular, or now defunct, protocols like Gigabit Video Interface (GVIF) and Unified Display Interface (UDI).</a:t>
            </a:r>
            <a:endParaRPr lang="ja-JP" altLang="en-US" dirty="0"/>
          </a:p>
        </p:txBody>
      </p:sp>
      <p:sp>
        <p:nvSpPr>
          <p:cNvPr id="7" name="正方形/長方形 6"/>
          <p:cNvSpPr/>
          <p:nvPr/>
        </p:nvSpPr>
        <p:spPr>
          <a:xfrm>
            <a:off x="-4995936" y="1835696"/>
            <a:ext cx="4995936" cy="2585323"/>
          </a:xfrm>
          <a:prstGeom prst="rect">
            <a:avLst/>
          </a:prstGeom>
          <a:solidFill>
            <a:schemeClr val="bg1"/>
          </a:solidFill>
        </p:spPr>
        <p:txBody>
          <a:bodyPr wrap="square">
            <a:spAutoFit/>
          </a:bodyPr>
          <a:lstStyle/>
          <a:p>
            <a:r>
              <a:rPr lang="en-US" altLang="ja-JP" b="1" dirty="0">
                <a:solidFill>
                  <a:srgbClr val="FF0000"/>
                </a:solidFill>
              </a:rPr>
              <a:t>HDCP</a:t>
            </a:r>
            <a:r>
              <a:rPr lang="en-US" altLang="ja-JP" dirty="0">
                <a:solidFill>
                  <a:srgbClr val="FF0000"/>
                </a:solidFill>
              </a:rPr>
              <a:t> </a:t>
            </a:r>
            <a:r>
              <a:rPr lang="en-US" altLang="ja-JP" dirty="0"/>
              <a:t>uses three systems:</a:t>
            </a:r>
          </a:p>
          <a:p>
            <a:pPr marL="285750" indent="-285750">
              <a:buFont typeface="Arial" panose="020B0604020202020204" pitchFamily="34" charset="0"/>
              <a:buChar char="•"/>
            </a:pPr>
            <a:r>
              <a:rPr lang="en-US" altLang="ja-JP" dirty="0"/>
              <a:t>Authentication prevents non-licensed devices from receiving content.</a:t>
            </a:r>
          </a:p>
          <a:p>
            <a:pPr marL="285750" indent="-285750">
              <a:buFont typeface="Arial" panose="020B0604020202020204" pitchFamily="34" charset="0"/>
              <a:buChar char="•"/>
            </a:pPr>
            <a:r>
              <a:rPr lang="en-US" altLang="ja-JP" dirty="0"/>
              <a:t>Encryption of the data sent over </a:t>
            </a:r>
            <a:r>
              <a:rPr lang="en-US" altLang="ja-JP" dirty="0" err="1"/>
              <a:t>DisplayPort</a:t>
            </a:r>
            <a:r>
              <a:rPr lang="en-US" altLang="ja-JP" dirty="0"/>
              <a:t>, DVI, HDMI, GVIF, or UDI interfaces prevents eavesdropping of information and man-in-the-middle attacks.</a:t>
            </a:r>
          </a:p>
          <a:p>
            <a:pPr marL="285750" indent="-285750">
              <a:buFont typeface="Arial" panose="020B0604020202020204" pitchFamily="34" charset="0"/>
              <a:buChar char="•"/>
            </a:pPr>
            <a:r>
              <a:rPr lang="en-US" altLang="ja-JP" dirty="0"/>
              <a:t>Key revocation prevents devices that have been compromised and cloned from receiving data.</a:t>
            </a:r>
            <a:endParaRPr lang="ja-JP" altLang="en-US" dirty="0"/>
          </a:p>
        </p:txBody>
      </p:sp>
      <p:sp>
        <p:nvSpPr>
          <p:cNvPr id="8" name="TextBox 7"/>
          <p:cNvSpPr txBox="1"/>
          <p:nvPr/>
        </p:nvSpPr>
        <p:spPr>
          <a:xfrm>
            <a:off x="6884020" y="107504"/>
            <a:ext cx="10216002" cy="369332"/>
          </a:xfrm>
          <a:prstGeom prst="rect">
            <a:avLst/>
          </a:prstGeom>
          <a:noFill/>
        </p:spPr>
        <p:txBody>
          <a:bodyPr wrap="none" rtlCol="0">
            <a:spAutoFit/>
          </a:bodyPr>
          <a:lstStyle/>
          <a:p>
            <a:r>
              <a:rPr lang="en-US" dirty="0"/>
              <a:t>DTCP</a:t>
            </a:r>
            <a:r>
              <a:rPr lang="zh-CN" altLang="en-US" dirty="0"/>
              <a:t>主要防止</a:t>
            </a:r>
            <a:r>
              <a:rPr lang="en-US" altLang="zh-CN" dirty="0"/>
              <a:t>Packet</a:t>
            </a:r>
            <a:r>
              <a:rPr lang="zh-CN" altLang="en-US" dirty="0"/>
              <a:t>窃听引起的非法</a:t>
            </a:r>
            <a:r>
              <a:rPr lang="en-US" altLang="zh-CN" dirty="0"/>
              <a:t>copy</a:t>
            </a:r>
            <a:r>
              <a:rPr lang="zh-CN" altLang="en-US" dirty="0"/>
              <a:t>，简而言之就是电影</a:t>
            </a:r>
            <a:r>
              <a:rPr lang="en-US" altLang="zh-CN" dirty="0"/>
              <a:t>contents</a:t>
            </a:r>
            <a:r>
              <a:rPr lang="zh-CN" altLang="en-US" dirty="0"/>
              <a:t>在</a:t>
            </a:r>
            <a:r>
              <a:rPr lang="en-US" altLang="zh-CN" dirty="0"/>
              <a:t>internet</a:t>
            </a:r>
            <a:r>
              <a:rPr lang="zh-CN" altLang="en-US" dirty="0"/>
              <a:t>传输的时候将其加密</a:t>
            </a:r>
            <a:endParaRPr lang="en-US" altLang="zh-CN" dirty="0"/>
          </a:p>
        </p:txBody>
      </p:sp>
    </p:spTree>
    <p:extLst>
      <p:ext uri="{BB962C8B-B14F-4D97-AF65-F5344CB8AC3E}">
        <p14:creationId xmlns:p14="http://schemas.microsoft.com/office/powerpoint/2010/main" val="34171008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381328" cy="1754326"/>
          </a:xfrm>
          <a:prstGeom prst="rect">
            <a:avLst/>
          </a:prstGeom>
        </p:spPr>
        <p:txBody>
          <a:bodyPr wrap="square">
            <a:spAutoFit/>
          </a:bodyPr>
          <a:lstStyle/>
          <a:p>
            <a:r>
              <a:rPr lang="en-US" altLang="ja-JP" b="1" i="1" dirty="0">
                <a:solidFill>
                  <a:srgbClr val="FF0000"/>
                </a:solidFill>
              </a:rPr>
              <a:t>SVN-BASE</a:t>
            </a:r>
            <a:r>
              <a:rPr lang="en-US" altLang="ja-JP" i="1" dirty="0"/>
              <a:t> stands for Subversion Base File</a:t>
            </a:r>
          </a:p>
          <a:p>
            <a:pPr marL="285750" indent="-285750">
              <a:buFont typeface="Arial" panose="020B0604020202020204" pitchFamily="34" charset="0"/>
              <a:buChar char="•"/>
            </a:pPr>
            <a:r>
              <a:rPr lang="en-US" altLang="ja-JP" dirty="0"/>
              <a:t>SVN-BASE files are created by Subversion on the developer's computer when files are checked out from the repository, which then allows Subversion to </a:t>
            </a:r>
            <a:r>
              <a:rPr lang="en-US" altLang="ja-JP" b="1" i="1" u="sng" dirty="0"/>
              <a:t>compare changes </a:t>
            </a:r>
            <a:r>
              <a:rPr lang="en-US" altLang="ja-JP" dirty="0"/>
              <a:t>to files locally without having to re-fetch them each time from the remote repository.</a:t>
            </a:r>
            <a:endParaRPr lang="en-US" altLang="ja-JP" i="1" dirty="0"/>
          </a:p>
        </p:txBody>
      </p:sp>
      <p:sp>
        <p:nvSpPr>
          <p:cNvPr id="3" name="テキスト ボックス 2"/>
          <p:cNvSpPr txBox="1"/>
          <p:nvPr/>
        </p:nvSpPr>
        <p:spPr>
          <a:xfrm>
            <a:off x="0" y="2843808"/>
            <a:ext cx="6246518" cy="1200329"/>
          </a:xfrm>
          <a:prstGeom prst="rect">
            <a:avLst/>
          </a:prstGeom>
          <a:noFill/>
        </p:spPr>
        <p:txBody>
          <a:bodyPr wrap="none" rtlCol="0">
            <a:spAutoFit/>
          </a:bodyPr>
          <a:lstStyle/>
          <a:p>
            <a:r>
              <a:rPr kumimoji="1" lang="en-US" altLang="ja-JP" dirty="0"/>
              <a:t>WTF</a:t>
            </a:r>
            <a:r>
              <a:rPr lang="ja-JP" altLang="en-US" dirty="0"/>
              <a:t> </a:t>
            </a:r>
            <a:r>
              <a:rPr lang="en-US" altLang="ja-JP" dirty="0"/>
              <a:t>is </a:t>
            </a:r>
            <a:r>
              <a:rPr lang="en-US" altLang="ja-JP" dirty="0" err="1">
                <a:solidFill>
                  <a:srgbClr val="FF0000"/>
                </a:solidFill>
              </a:rPr>
              <a:t>initramfs</a:t>
            </a:r>
            <a:r>
              <a:rPr lang="en-US" altLang="ja-JP" dirty="0"/>
              <a:t>:</a:t>
            </a:r>
          </a:p>
          <a:p>
            <a:pPr marL="285750" indent="-285750">
              <a:buFont typeface="Arial" panose="020B0604020202020204" pitchFamily="34" charset="0"/>
              <a:buChar char="•"/>
            </a:pPr>
            <a:r>
              <a:rPr kumimoji="1" lang="en-US" altLang="ja-JP" dirty="0"/>
              <a:t>is a format of </a:t>
            </a:r>
            <a:r>
              <a:rPr kumimoji="1" lang="en-US" altLang="ja-JP" dirty="0" err="1"/>
              <a:t>linux</a:t>
            </a:r>
            <a:r>
              <a:rPr kumimoji="1" lang="en-US" altLang="ja-JP" dirty="0"/>
              <a:t> </a:t>
            </a:r>
            <a:r>
              <a:rPr kumimoji="1" lang="en-US" altLang="ja-JP" dirty="0" err="1"/>
              <a:t>miniRoot</a:t>
            </a:r>
            <a:r>
              <a:rPr lang="en-US" altLang="ja-JP" dirty="0"/>
              <a:t>, which is a path teller for kernel</a:t>
            </a:r>
          </a:p>
          <a:p>
            <a:pPr marL="285750" indent="-285750">
              <a:buFont typeface="Arial" panose="020B0604020202020204" pitchFamily="34" charset="0"/>
              <a:buChar char="•"/>
            </a:pPr>
            <a:r>
              <a:rPr kumimoji="1" lang="en-US" altLang="ja-JP" dirty="0"/>
              <a:t>will be boot loaded with kernel image</a:t>
            </a:r>
          </a:p>
          <a:p>
            <a:pPr marL="285750" indent="-285750">
              <a:buFont typeface="Arial" panose="020B0604020202020204" pitchFamily="34" charset="0"/>
              <a:buChar char="•"/>
            </a:pPr>
            <a:r>
              <a:rPr lang="en-US" altLang="ja-JP" dirty="0"/>
              <a:t>(… still lack of practical experience of it)</a:t>
            </a:r>
            <a:endParaRPr kumimoji="1" lang="en-US" altLang="ja-JP" dirty="0"/>
          </a:p>
        </p:txBody>
      </p:sp>
      <p:sp>
        <p:nvSpPr>
          <p:cNvPr id="4" name="正方形/長方形 3"/>
          <p:cNvSpPr/>
          <p:nvPr/>
        </p:nvSpPr>
        <p:spPr>
          <a:xfrm>
            <a:off x="-1910" y="5652120"/>
            <a:ext cx="6859910" cy="2308324"/>
          </a:xfrm>
          <a:prstGeom prst="rect">
            <a:avLst/>
          </a:prstGeom>
        </p:spPr>
        <p:txBody>
          <a:bodyPr wrap="square">
            <a:spAutoFit/>
          </a:bodyPr>
          <a:lstStyle/>
          <a:p>
            <a:r>
              <a:rPr lang="en-US" altLang="ja-JP" dirty="0"/>
              <a:t>difference between </a:t>
            </a:r>
            <a:r>
              <a:rPr lang="en-US" altLang="ja-JP" dirty="0">
                <a:solidFill>
                  <a:srgbClr val="FF0000"/>
                </a:solidFill>
              </a:rPr>
              <a:t>data</a:t>
            </a:r>
            <a:r>
              <a:rPr lang="en-US" altLang="ja-JP" dirty="0"/>
              <a:t> file and </a:t>
            </a:r>
            <a:r>
              <a:rPr lang="en-US" altLang="ja-JP" dirty="0">
                <a:solidFill>
                  <a:srgbClr val="FF0000"/>
                </a:solidFill>
              </a:rPr>
              <a:t>executable</a:t>
            </a:r>
            <a:r>
              <a:rPr lang="en-US" altLang="ja-JP" dirty="0"/>
              <a:t> file:</a:t>
            </a:r>
          </a:p>
          <a:p>
            <a:pPr marL="285750" indent="-285750">
              <a:buFont typeface="Arial" panose="020B0604020202020204" pitchFamily="34" charset="0"/>
              <a:buChar char="•"/>
            </a:pPr>
            <a:r>
              <a:rPr lang="en-US" altLang="ja-JP" dirty="0"/>
              <a:t>On Windows, it's only the extension that makes file executable </a:t>
            </a:r>
          </a:p>
          <a:p>
            <a:pPr marL="285750" indent="-285750">
              <a:buFont typeface="Arial" panose="020B0604020202020204" pitchFamily="34" charset="0"/>
              <a:buChar char="•"/>
            </a:pPr>
            <a:r>
              <a:rPr lang="en-US" altLang="ja-JP" dirty="0"/>
              <a:t>On </a:t>
            </a:r>
            <a:r>
              <a:rPr lang="en-US" altLang="ja-JP" b="1" i="1" u="sng" dirty="0"/>
              <a:t>Unix-like</a:t>
            </a:r>
            <a:r>
              <a:rPr lang="en-US" altLang="ja-JP" dirty="0"/>
              <a:t> systems, there's </a:t>
            </a:r>
            <a:r>
              <a:rPr lang="en-US" altLang="ja-JP" dirty="0">
                <a:solidFill>
                  <a:srgbClr val="FF0000"/>
                </a:solidFill>
              </a:rPr>
              <a:t>an execution bit</a:t>
            </a:r>
            <a:r>
              <a:rPr lang="en-US" altLang="ja-JP" dirty="0"/>
              <a:t>. If you're familiar with the concept of Windows file attributes, then you can think of it as of a kind of attribute. Any file can have an execution bit set - it will be possible to execute it (as a program, script etc.). Otherwise operating system will always treat it as a regular file that cannot be executed.</a:t>
            </a:r>
            <a:endParaRPr lang="ja-JP" altLang="en-US" dirty="0"/>
          </a:p>
        </p:txBody>
      </p:sp>
      <p:sp>
        <p:nvSpPr>
          <p:cNvPr id="5" name="Rectangle 2"/>
          <p:cNvSpPr>
            <a:spLocks noChangeArrowheads="1"/>
          </p:cNvSpPr>
          <p:nvPr/>
        </p:nvSpPr>
        <p:spPr bwMode="auto">
          <a:xfrm>
            <a:off x="0" y="0"/>
            <a:ext cx="685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ja-JP" altLang="en-US"/>
          </a:p>
        </p:txBody>
      </p:sp>
      <p:graphicFrame>
        <p:nvGraphicFramePr>
          <p:cNvPr id="6" name="オブジェクト 5"/>
          <p:cNvGraphicFramePr>
            <a:graphicFrameLocks noChangeAspect="1"/>
          </p:cNvGraphicFramePr>
          <p:nvPr>
            <p:extLst>
              <p:ext uri="{D42A27DB-BD31-4B8C-83A1-F6EECF244321}">
                <p14:modId xmlns:p14="http://schemas.microsoft.com/office/powerpoint/2010/main" val="1094496035"/>
              </p:ext>
            </p:extLst>
          </p:nvPr>
        </p:nvGraphicFramePr>
        <p:xfrm>
          <a:off x="6861943" y="873194"/>
          <a:ext cx="10369152" cy="7776864"/>
        </p:xfrm>
        <a:graphic>
          <a:graphicData uri="http://schemas.openxmlformats.org/presentationml/2006/ole">
            <mc:AlternateContent xmlns:mc="http://schemas.openxmlformats.org/markup-compatibility/2006">
              <mc:Choice xmlns:v="urn:schemas-microsoft-com:vml" Requires="v">
                <p:oleObj spid="_x0000_s1934" name="スライド" r:id="rId3" imgW="4250509" imgH="3186640" progId="PowerPoint.Slide.12">
                  <p:embed/>
                </p:oleObj>
              </mc:Choice>
              <mc:Fallback>
                <p:oleObj name="スライド" r:id="rId3" imgW="4250509" imgH="3186640" progId="PowerPoint.Slide.12">
                  <p:embed/>
                  <p:pic>
                    <p:nvPicPr>
                      <p:cNvPr id="0" name="Object 1"/>
                      <p:cNvPicPr>
                        <a:picLocks noChangeAspect="1" noChangeArrowheads="1"/>
                      </p:cNvPicPr>
                      <p:nvPr/>
                    </p:nvPicPr>
                    <p:blipFill>
                      <a:blip r:embed="rId4"/>
                      <a:srcRect/>
                      <a:stretch>
                        <a:fillRect/>
                      </a:stretch>
                    </p:blipFill>
                    <p:spPr bwMode="auto">
                      <a:xfrm>
                        <a:off x="6861943" y="873194"/>
                        <a:ext cx="10369152" cy="7776864"/>
                      </a:xfrm>
                      <a:prstGeom prst="rect">
                        <a:avLst/>
                      </a:prstGeom>
                      <a:noFill/>
                    </p:spPr>
                  </p:pic>
                </p:oleObj>
              </mc:Fallback>
            </mc:AlternateContent>
          </a:graphicData>
        </a:graphic>
      </p:graphicFrame>
    </p:spTree>
    <p:extLst>
      <p:ext uri="{BB962C8B-B14F-4D97-AF65-F5344CB8AC3E}">
        <p14:creationId xmlns:p14="http://schemas.microsoft.com/office/powerpoint/2010/main" val="14090935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116632" y="2069812"/>
            <a:ext cx="65" cy="27699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ja-JP" altLang="ja-JP" sz="1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7" name="正方形/長方形 6"/>
          <p:cNvSpPr/>
          <p:nvPr/>
        </p:nvSpPr>
        <p:spPr>
          <a:xfrm>
            <a:off x="0" y="0"/>
            <a:ext cx="6846026" cy="1477328"/>
          </a:xfrm>
          <a:prstGeom prst="rect">
            <a:avLst/>
          </a:prstGeom>
        </p:spPr>
        <p:txBody>
          <a:bodyPr wrap="square">
            <a:spAutoFit/>
          </a:bodyPr>
          <a:lstStyle/>
          <a:p>
            <a:r>
              <a:rPr lang="en-US" altLang="zh-TW" b="1" dirty="0">
                <a:solidFill>
                  <a:srgbClr val="FF0000"/>
                </a:solidFill>
              </a:rPr>
              <a:t>NFC</a:t>
            </a:r>
            <a:r>
              <a:rPr lang="en-US" altLang="zh-TW" b="1" dirty="0"/>
              <a:t> </a:t>
            </a:r>
            <a:r>
              <a:rPr lang="zh-TW" altLang="en-US" b="1" dirty="0"/>
              <a:t>近距離無線通信 </a:t>
            </a:r>
            <a:r>
              <a:rPr lang="en-US" altLang="ja-JP" dirty="0"/>
              <a:t>Near field radio communication</a:t>
            </a:r>
          </a:p>
          <a:p>
            <a:pPr marL="285750" indent="-285750">
              <a:buFont typeface="Arial" panose="020B0604020202020204" pitchFamily="34" charset="0"/>
              <a:buChar char="•"/>
            </a:pPr>
            <a:r>
              <a:rPr lang="ja-JP" altLang="en-US" dirty="0"/>
              <a:t>使用例：非接触</a:t>
            </a:r>
            <a:r>
              <a:rPr lang="en-US" altLang="ja-JP" dirty="0"/>
              <a:t>IC</a:t>
            </a:r>
            <a:r>
              <a:rPr lang="ja-JP" altLang="en-US" dirty="0"/>
              <a:t>カード</a:t>
            </a:r>
            <a:endParaRPr lang="en-US" altLang="ja-JP" b="1" dirty="0">
              <a:solidFill>
                <a:srgbClr val="FF0000"/>
              </a:solidFill>
            </a:endParaRPr>
          </a:p>
          <a:p>
            <a:pPr marL="285750" indent="-285750">
              <a:buFont typeface="Arial" panose="020B0604020202020204" pitchFamily="34" charset="0"/>
              <a:buChar char="•"/>
            </a:pPr>
            <a:r>
              <a:rPr lang="en-US" altLang="ja-JP" b="1" dirty="0" err="1">
                <a:solidFill>
                  <a:srgbClr val="FF0000"/>
                </a:solidFill>
              </a:rPr>
              <a:t>FeliCa</a:t>
            </a:r>
            <a:r>
              <a:rPr lang="en-US" altLang="ja-JP" dirty="0">
                <a:solidFill>
                  <a:srgbClr val="FF0000"/>
                </a:solidFill>
              </a:rPr>
              <a:t> </a:t>
            </a:r>
            <a:r>
              <a:rPr lang="en-US" altLang="ja-JP" dirty="0"/>
              <a:t>is a contactless RFID smart card system from Sony in Japan, primarily used in electronic money cards.</a:t>
            </a:r>
          </a:p>
          <a:p>
            <a:pPr marL="285750" indent="-285750">
              <a:buFont typeface="Arial" panose="020B0604020202020204" pitchFamily="34" charset="0"/>
              <a:buChar char="•"/>
            </a:pPr>
            <a:r>
              <a:rPr lang="en-US" altLang="ja-JP" b="1" dirty="0">
                <a:solidFill>
                  <a:srgbClr val="FF0000"/>
                </a:solidFill>
              </a:rPr>
              <a:t>RFID</a:t>
            </a:r>
            <a:r>
              <a:rPr lang="ja-JP" altLang="en-US" dirty="0"/>
              <a:t>：</a:t>
            </a:r>
            <a:r>
              <a:rPr lang="en-US" altLang="ja-JP" u="sng" dirty="0"/>
              <a:t>r</a:t>
            </a:r>
            <a:r>
              <a:rPr lang="en-US" altLang="ja-JP" dirty="0"/>
              <a:t>adio </a:t>
            </a:r>
            <a:r>
              <a:rPr lang="en-US" altLang="ja-JP" u="sng" dirty="0"/>
              <a:t>f</a:t>
            </a:r>
            <a:r>
              <a:rPr lang="en-US" altLang="ja-JP" dirty="0"/>
              <a:t>requency </a:t>
            </a:r>
            <a:r>
              <a:rPr lang="en-US" altLang="ja-JP" u="sng" dirty="0"/>
              <a:t>id</a:t>
            </a:r>
            <a:r>
              <a:rPr lang="en-US" altLang="ja-JP" dirty="0"/>
              <a:t>entifier</a:t>
            </a:r>
            <a:endParaRPr lang="ja-JP" altLang="en-US" dirty="0"/>
          </a:p>
        </p:txBody>
      </p:sp>
      <p:sp>
        <p:nvSpPr>
          <p:cNvPr id="4" name="正方形/長方形 3"/>
          <p:cNvSpPr/>
          <p:nvPr/>
        </p:nvSpPr>
        <p:spPr>
          <a:xfrm>
            <a:off x="0" y="2003445"/>
            <a:ext cx="6864749" cy="1477328"/>
          </a:xfrm>
          <a:prstGeom prst="rect">
            <a:avLst/>
          </a:prstGeom>
        </p:spPr>
        <p:txBody>
          <a:bodyPr wrap="square">
            <a:spAutoFit/>
          </a:bodyPr>
          <a:lstStyle/>
          <a:p>
            <a:r>
              <a:rPr lang="en-US" altLang="ja-JP" dirty="0"/>
              <a:t>In cryptography, a keyed-hash message authentication code (</a:t>
            </a:r>
            <a:r>
              <a:rPr lang="en-US" altLang="ja-JP" b="1" dirty="0">
                <a:solidFill>
                  <a:srgbClr val="FF0000"/>
                </a:solidFill>
              </a:rPr>
              <a:t>HMAC</a:t>
            </a:r>
            <a:r>
              <a:rPr lang="en-US" altLang="ja-JP" dirty="0"/>
              <a:t>) is a specific type of message authentication code (</a:t>
            </a:r>
            <a:r>
              <a:rPr lang="en-US" altLang="ja-JP" b="1" dirty="0">
                <a:solidFill>
                  <a:srgbClr val="FF0000"/>
                </a:solidFill>
              </a:rPr>
              <a:t>MAC</a:t>
            </a:r>
            <a:r>
              <a:rPr lang="en-US" altLang="ja-JP" dirty="0"/>
              <a:t>) involving a cryptographic hash function (hence the ‘H’) in combination with a secret cryptographic key. It may be used to simultaneously verify both the data </a:t>
            </a:r>
            <a:r>
              <a:rPr lang="en-US" altLang="ja-JP" b="1" dirty="0"/>
              <a:t>integrity</a:t>
            </a:r>
            <a:r>
              <a:rPr lang="en-US" altLang="ja-JP" dirty="0"/>
              <a:t> and the </a:t>
            </a:r>
            <a:r>
              <a:rPr lang="en-US" altLang="ja-JP" b="1" dirty="0"/>
              <a:t>authentication</a:t>
            </a:r>
            <a:r>
              <a:rPr lang="en-US" altLang="ja-JP" dirty="0"/>
              <a:t> of a message</a:t>
            </a:r>
            <a:endParaRPr lang="ja-JP" altLang="en-US" dirty="0"/>
          </a:p>
        </p:txBody>
      </p:sp>
      <p:pic>
        <p:nvPicPr>
          <p:cNvPr id="2050" name="Picture 2" descr="Image result for HMAC exampl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98345" y="3480773"/>
            <a:ext cx="5049336" cy="3125539"/>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5988" y="6732240"/>
            <a:ext cx="6852013" cy="2031325"/>
          </a:xfrm>
          <a:prstGeom prst="rect">
            <a:avLst/>
          </a:prstGeom>
        </p:spPr>
        <p:txBody>
          <a:bodyPr wrap="square">
            <a:spAutoFit/>
          </a:bodyPr>
          <a:lstStyle/>
          <a:p>
            <a:r>
              <a:rPr lang="en-US" altLang="ja-JP" dirty="0"/>
              <a:t>Diff </a:t>
            </a:r>
            <a:r>
              <a:rPr lang="en-US" altLang="ja-JP" b="1" dirty="0">
                <a:solidFill>
                  <a:srgbClr val="FF0000"/>
                </a:solidFill>
              </a:rPr>
              <a:t>Hash</a:t>
            </a:r>
            <a:r>
              <a:rPr lang="en-US" altLang="ja-JP" dirty="0"/>
              <a:t> and </a:t>
            </a:r>
            <a:r>
              <a:rPr lang="en-US" altLang="ja-JP" b="1" dirty="0">
                <a:solidFill>
                  <a:srgbClr val="FF0000"/>
                </a:solidFill>
              </a:rPr>
              <a:t>MAC</a:t>
            </a:r>
            <a:r>
              <a:rPr lang="en-US" altLang="ja-JP" dirty="0"/>
              <a:t>:</a:t>
            </a:r>
          </a:p>
          <a:p>
            <a:pPr marL="285750" indent="-285750">
              <a:buFont typeface="Arial" panose="020B0604020202020204" pitchFamily="34" charset="0"/>
              <a:buChar char="•"/>
            </a:pPr>
            <a:r>
              <a:rPr lang="en-US" altLang="ja-JP" dirty="0"/>
              <a:t>To make it simple: usually a </a:t>
            </a:r>
            <a:r>
              <a:rPr lang="en-US" altLang="ja-JP" b="1" dirty="0"/>
              <a:t>MAC</a:t>
            </a:r>
            <a:r>
              <a:rPr lang="en-US" altLang="ja-JP" dirty="0"/>
              <a:t> is </a:t>
            </a:r>
            <a:r>
              <a:rPr lang="en-US" altLang="ja-JP" u="sng" dirty="0"/>
              <a:t>a Hash value encrypted with a secret key</a:t>
            </a:r>
            <a:r>
              <a:rPr lang="en-US" altLang="ja-JP" dirty="0"/>
              <a:t>. For example, attackers can forge message and calculate a new hash, but he can't do so if the system requires hash to be encrypted with a secret key.</a:t>
            </a:r>
          </a:p>
          <a:p>
            <a:r>
              <a:rPr lang="en-US" altLang="ja-JP" dirty="0"/>
              <a:t/>
            </a:r>
            <a:br>
              <a:rPr lang="en-US" altLang="ja-JP" dirty="0"/>
            </a:br>
            <a:endParaRPr lang="ja-JP" altLang="en-US" dirty="0"/>
          </a:p>
        </p:txBody>
      </p:sp>
      <p:sp>
        <p:nvSpPr>
          <p:cNvPr id="5" name="正方形/長方形 4"/>
          <p:cNvSpPr/>
          <p:nvPr/>
        </p:nvSpPr>
        <p:spPr>
          <a:xfrm>
            <a:off x="8109520" y="2208311"/>
            <a:ext cx="10657184" cy="1200329"/>
          </a:xfrm>
          <a:prstGeom prst="rect">
            <a:avLst/>
          </a:prstGeom>
          <a:solidFill>
            <a:schemeClr val="bg1"/>
          </a:solidFill>
        </p:spPr>
        <p:txBody>
          <a:bodyPr wrap="square">
            <a:spAutoFit/>
          </a:bodyPr>
          <a:lstStyle/>
          <a:p>
            <a:r>
              <a:rPr lang="en-US" altLang="ja-JP" b="1" dirty="0">
                <a:solidFill>
                  <a:srgbClr val="FF0000"/>
                </a:solidFill>
              </a:rPr>
              <a:t>CBC-MAC</a:t>
            </a:r>
            <a:r>
              <a:rPr lang="ja-JP" altLang="en-US" dirty="0"/>
              <a:t> </a:t>
            </a:r>
            <a:r>
              <a:rPr lang="en-US" altLang="ja-JP" dirty="0"/>
              <a:t>(a </a:t>
            </a:r>
            <a:r>
              <a:rPr lang="en-US" altLang="ja-JP" b="1" dirty="0"/>
              <a:t>cipher block chaining message authentication code</a:t>
            </a:r>
            <a:r>
              <a:rPr lang="en-US" altLang="ja-JP" dirty="0"/>
              <a:t>)</a:t>
            </a:r>
          </a:p>
          <a:p>
            <a:r>
              <a:rPr lang="en-US" altLang="ja-JP" dirty="0"/>
              <a:t>To calculate the CBC-MAC of message </a:t>
            </a:r>
            <a:r>
              <a:rPr lang="en-US" altLang="ja-JP" i="1" dirty="0"/>
              <a:t>m</a:t>
            </a:r>
            <a:r>
              <a:rPr lang="en-US" altLang="ja-JP" dirty="0"/>
              <a:t> one encrypts </a:t>
            </a:r>
            <a:r>
              <a:rPr lang="en-US" altLang="ja-JP" i="1" dirty="0"/>
              <a:t>m</a:t>
            </a:r>
            <a:r>
              <a:rPr lang="en-US" altLang="ja-JP" dirty="0"/>
              <a:t> in CBC mode with </a:t>
            </a:r>
            <a:r>
              <a:rPr lang="en-US" altLang="ja-JP" u="sng" dirty="0"/>
              <a:t>zero initialization vector</a:t>
            </a:r>
            <a:r>
              <a:rPr lang="en-US" altLang="ja-JP" dirty="0"/>
              <a:t>. The following figure sketches the computation of the CBC-MAC of a message comprising blocks m1|m2|m3|…|mx using a secret key </a:t>
            </a:r>
            <a:r>
              <a:rPr lang="en-US" altLang="ja-JP" i="1" dirty="0"/>
              <a:t>k</a:t>
            </a:r>
            <a:r>
              <a:rPr lang="en-US" altLang="ja-JP" dirty="0"/>
              <a:t> and a block cipher </a:t>
            </a:r>
            <a:r>
              <a:rPr lang="en-US" altLang="ja-JP" i="1" dirty="0"/>
              <a:t>E</a:t>
            </a:r>
          </a:p>
        </p:txBody>
      </p:sp>
      <p:pic>
        <p:nvPicPr>
          <p:cNvPr id="6" name="Picture 2" descr="CBC-MAC structure (en).sv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21688" y="3635896"/>
            <a:ext cx="5429250" cy="2000251"/>
          </a:xfrm>
          <a:prstGeom prst="rect">
            <a:avLst/>
          </a:prstGeom>
          <a:noFill/>
          <a:extLst>
            <a:ext uri="{909E8E84-426E-40DD-AFC4-6F175D3DCCD1}">
              <a14:hiddenFill xmlns:a14="http://schemas.microsoft.com/office/drawing/2010/main">
                <a:solidFill>
                  <a:srgbClr val="FFFFFF"/>
                </a:solidFill>
              </a14:hiddenFill>
            </a:ext>
          </a:extLst>
        </p:spPr>
      </p:pic>
      <p:sp>
        <p:nvSpPr>
          <p:cNvPr id="8" name="正方形/長方形 7"/>
          <p:cNvSpPr/>
          <p:nvPr/>
        </p:nvSpPr>
        <p:spPr>
          <a:xfrm>
            <a:off x="7965504" y="6606312"/>
            <a:ext cx="11931215" cy="1200329"/>
          </a:xfrm>
          <a:prstGeom prst="rect">
            <a:avLst/>
          </a:prstGeom>
          <a:solidFill>
            <a:schemeClr val="bg1"/>
          </a:solidFill>
        </p:spPr>
        <p:txBody>
          <a:bodyPr wrap="none">
            <a:spAutoFit/>
          </a:bodyPr>
          <a:lstStyle/>
          <a:p>
            <a:r>
              <a:rPr lang="en-US" altLang="ja-JP" dirty="0"/>
              <a:t>One-key MAC (</a:t>
            </a:r>
            <a:r>
              <a:rPr lang="en-US" altLang="ja-JP" b="1" dirty="0">
                <a:solidFill>
                  <a:srgbClr val="FF0000"/>
                </a:solidFill>
              </a:rPr>
              <a:t>OMAC</a:t>
            </a:r>
            <a:r>
              <a:rPr lang="en-US" altLang="ja-JP" dirty="0"/>
              <a:t>)</a:t>
            </a:r>
          </a:p>
          <a:p>
            <a:r>
              <a:rPr lang="en-US" altLang="ja-JP" dirty="0"/>
              <a:t>Officially there are two OMAC algorithms (</a:t>
            </a:r>
            <a:r>
              <a:rPr lang="en-US" altLang="ja-JP" u="sng" dirty="0"/>
              <a:t>OMAC1</a:t>
            </a:r>
            <a:r>
              <a:rPr lang="en-US" altLang="ja-JP" dirty="0"/>
              <a:t> and </a:t>
            </a:r>
            <a:r>
              <a:rPr lang="en-US" altLang="ja-JP" u="sng" dirty="0"/>
              <a:t>OMAC2</a:t>
            </a:r>
            <a:r>
              <a:rPr lang="en-US" altLang="ja-JP" dirty="0"/>
              <a:t>) which are both essentially the same except for a small tweak.</a:t>
            </a:r>
          </a:p>
          <a:p>
            <a:r>
              <a:rPr lang="en-US" altLang="ja-JP" dirty="0"/>
              <a:t>much like the </a:t>
            </a:r>
            <a:r>
              <a:rPr lang="en-US" altLang="ja-JP" b="1" dirty="0"/>
              <a:t>CBC-MAC</a:t>
            </a:r>
            <a:r>
              <a:rPr lang="en-US" altLang="ja-JP" dirty="0"/>
              <a:t> algorithm</a:t>
            </a:r>
          </a:p>
          <a:p>
            <a:r>
              <a:rPr lang="en-US" altLang="ja-JP" b="1" dirty="0">
                <a:solidFill>
                  <a:srgbClr val="FF0000"/>
                </a:solidFill>
              </a:rPr>
              <a:t>CMAC</a:t>
            </a:r>
            <a:r>
              <a:rPr lang="en-US" altLang="ja-JP" dirty="0"/>
              <a:t> (Cipher-based Message Authentication Code) is equivalent to OMAC1</a:t>
            </a:r>
          </a:p>
        </p:txBody>
      </p:sp>
      <p:pic>
        <p:nvPicPr>
          <p:cNvPr id="2052" name="Picture 4" descr="File:CMAC - Cipher-based Message Authentication Code.pd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85584" y="7857441"/>
            <a:ext cx="7620000" cy="41243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71367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2686"/>
            <a:ext cx="6858000" cy="1754326"/>
          </a:xfrm>
          <a:prstGeom prst="rect">
            <a:avLst/>
          </a:prstGeom>
          <a:noFill/>
        </p:spPr>
        <p:txBody>
          <a:bodyPr wrap="square" rtlCol="0">
            <a:spAutoFit/>
          </a:bodyPr>
          <a:lstStyle/>
          <a:p>
            <a:r>
              <a:rPr kumimoji="1" lang="en-US" altLang="ja-JP" dirty="0"/>
              <a:t>what is </a:t>
            </a:r>
            <a:r>
              <a:rPr kumimoji="1" lang="en-US" altLang="ja-JP" b="1" i="1" u="sng" dirty="0">
                <a:solidFill>
                  <a:srgbClr val="FF0000"/>
                </a:solidFill>
              </a:rPr>
              <a:t>firmware</a:t>
            </a:r>
          </a:p>
          <a:p>
            <a:pPr marL="285750" indent="-285750">
              <a:buFont typeface="Arial" panose="020B0604020202020204" pitchFamily="34" charset="0"/>
              <a:buChar char="•"/>
            </a:pPr>
            <a:r>
              <a:rPr lang="en-US" altLang="ja-JP" dirty="0"/>
              <a:t>In electronic systems and computing, firmware is a type of </a:t>
            </a:r>
            <a:r>
              <a:rPr lang="en-US" altLang="ja-JP" b="1" i="1" u="sng" dirty="0"/>
              <a:t>software</a:t>
            </a:r>
            <a:r>
              <a:rPr lang="en-US" altLang="ja-JP" dirty="0"/>
              <a:t> that provides control, monitoring and data manipulation of engineered products and systems.</a:t>
            </a:r>
          </a:p>
          <a:p>
            <a:pPr marL="285750" indent="-285750">
              <a:buFont typeface="Arial" panose="020B0604020202020204" pitchFamily="34" charset="0"/>
              <a:buChar char="•"/>
            </a:pPr>
            <a:r>
              <a:rPr lang="en-US" altLang="ja-JP" dirty="0"/>
              <a:t>Firmware is held in </a:t>
            </a:r>
            <a:r>
              <a:rPr lang="en-US" altLang="ja-JP" b="1" i="1" u="sng" dirty="0"/>
              <a:t>non-volatile memory </a:t>
            </a:r>
            <a:r>
              <a:rPr lang="en-US" altLang="ja-JP" dirty="0"/>
              <a:t>devices such as ROM, EPROM, or flash memory.</a:t>
            </a:r>
            <a:endParaRPr kumimoji="1" lang="ja-JP" altLang="en-US" dirty="0"/>
          </a:p>
        </p:txBody>
      </p:sp>
      <p:sp>
        <p:nvSpPr>
          <p:cNvPr id="3" name="正方形/長方形 2"/>
          <p:cNvSpPr/>
          <p:nvPr/>
        </p:nvSpPr>
        <p:spPr>
          <a:xfrm>
            <a:off x="0" y="1835696"/>
            <a:ext cx="6858000" cy="1754326"/>
          </a:xfrm>
          <a:prstGeom prst="rect">
            <a:avLst/>
          </a:prstGeom>
        </p:spPr>
        <p:txBody>
          <a:bodyPr wrap="square">
            <a:spAutoFit/>
          </a:bodyPr>
          <a:lstStyle/>
          <a:p>
            <a:r>
              <a:rPr lang="en-US" altLang="ja-JP" dirty="0"/>
              <a:t>what is </a:t>
            </a:r>
            <a:r>
              <a:rPr lang="en-US" altLang="ja-JP" b="1" i="1" u="sng" dirty="0">
                <a:solidFill>
                  <a:srgbClr val="FF0000"/>
                </a:solidFill>
              </a:rPr>
              <a:t>secure boot</a:t>
            </a:r>
          </a:p>
          <a:p>
            <a:pPr marL="285750" indent="-285750">
              <a:buFont typeface="Arial" panose="020B0604020202020204" pitchFamily="34" charset="0"/>
              <a:buChar char="•"/>
            </a:pPr>
            <a:r>
              <a:rPr lang="en-US" altLang="ja-JP" dirty="0"/>
              <a:t>unified extensible firmware interface (</a:t>
            </a:r>
            <a:r>
              <a:rPr lang="en-US" altLang="ja-JP" b="1" i="1" u="sng" dirty="0"/>
              <a:t>UEFI</a:t>
            </a:r>
            <a:r>
              <a:rPr lang="en-US" altLang="ja-JP" dirty="0"/>
              <a:t>)</a:t>
            </a:r>
          </a:p>
          <a:p>
            <a:pPr marL="742950" lvl="1" indent="-285750">
              <a:buFont typeface="Arial" panose="020B0604020202020204" pitchFamily="34" charset="0"/>
              <a:buChar char="•"/>
            </a:pPr>
            <a:r>
              <a:rPr lang="en-US" altLang="ja-JP" dirty="0"/>
              <a:t>UEFI replaces the Basic </a:t>
            </a:r>
            <a:r>
              <a:rPr lang="en-US" altLang="ja-JP" dirty="0" err="1"/>
              <a:t>Input/Output</a:t>
            </a:r>
            <a:r>
              <a:rPr lang="en-US" altLang="ja-JP" dirty="0"/>
              <a:t> System (BIOS) firmware interface originally present in all IBM PC-compatible personal computers</a:t>
            </a:r>
          </a:p>
          <a:p>
            <a:pPr marL="285750" indent="-285750">
              <a:buFont typeface="Arial" panose="020B0604020202020204" pitchFamily="34" charset="0"/>
              <a:buChar char="•"/>
            </a:pPr>
            <a:r>
              <a:rPr lang="en-US" altLang="ja-JP" b="1" i="1" u="sng" dirty="0"/>
              <a:t>firmware</a:t>
            </a:r>
            <a:r>
              <a:rPr lang="en-US" altLang="ja-JP" dirty="0"/>
              <a:t> must have authenticated credentials to be loaded</a:t>
            </a:r>
            <a:endParaRPr lang="ja-JP" altLang="en-US" dirty="0"/>
          </a:p>
        </p:txBody>
      </p:sp>
      <p:sp>
        <p:nvSpPr>
          <p:cNvPr id="4" name="テキスト ボックス 3"/>
          <p:cNvSpPr txBox="1"/>
          <p:nvPr/>
        </p:nvSpPr>
        <p:spPr>
          <a:xfrm>
            <a:off x="0" y="3775844"/>
            <a:ext cx="6857999" cy="2031325"/>
          </a:xfrm>
          <a:prstGeom prst="rect">
            <a:avLst/>
          </a:prstGeom>
          <a:noFill/>
        </p:spPr>
        <p:txBody>
          <a:bodyPr wrap="square" rtlCol="0">
            <a:spAutoFit/>
          </a:bodyPr>
          <a:lstStyle/>
          <a:p>
            <a:r>
              <a:rPr kumimoji="1" lang="en-US" altLang="ja-JP" dirty="0"/>
              <a:t>WTF is </a:t>
            </a:r>
            <a:r>
              <a:rPr kumimoji="1" lang="en-US" altLang="ja-JP" b="1" dirty="0">
                <a:solidFill>
                  <a:srgbClr val="FF0000"/>
                </a:solidFill>
              </a:rPr>
              <a:t>u-boot</a:t>
            </a:r>
            <a:r>
              <a:rPr lang="en-US" altLang="ja-JP" dirty="0"/>
              <a:t>:</a:t>
            </a:r>
          </a:p>
          <a:p>
            <a:pPr marL="285750" indent="-285750">
              <a:buFont typeface="Arial" panose="020B0604020202020204" pitchFamily="34" charset="0"/>
              <a:buChar char="•"/>
            </a:pPr>
            <a:r>
              <a:rPr lang="en-US" altLang="ja-JP" dirty="0"/>
              <a:t>The </a:t>
            </a:r>
            <a:r>
              <a:rPr lang="en-US" altLang="ja-JP" i="1" dirty="0"/>
              <a:t>U-Boot</a:t>
            </a:r>
            <a:r>
              <a:rPr lang="en-US" altLang="ja-JP" dirty="0"/>
              <a:t> utility is a multi-platform, open-source, universal</a:t>
            </a:r>
            <a:r>
              <a:rPr lang="en-US" altLang="ja-JP" b="1" i="1" u="sng" dirty="0">
                <a:solidFill>
                  <a:srgbClr val="FF0000"/>
                </a:solidFill>
              </a:rPr>
              <a:t> boot-loader</a:t>
            </a:r>
            <a:r>
              <a:rPr lang="en-US" altLang="ja-JP" dirty="0"/>
              <a:t> with comprehensive support for loading and managing boot images, such as the Linux kernel. It supports the following features</a:t>
            </a:r>
          </a:p>
          <a:p>
            <a:pPr marL="742950" lvl="1" indent="-285750">
              <a:buFont typeface="Arial" panose="020B0604020202020204" pitchFamily="34" charset="0"/>
              <a:buChar char="•"/>
            </a:pPr>
            <a:r>
              <a:rPr lang="en-US" altLang="ja-JP" b="1" dirty="0"/>
              <a:t>Network download</a:t>
            </a:r>
            <a:r>
              <a:rPr lang="en-US" altLang="ja-JP" dirty="0"/>
              <a:t>: TFTP, BOOTP, DHCP, NFS</a:t>
            </a:r>
          </a:p>
          <a:p>
            <a:pPr marL="742950" lvl="1" indent="-285750">
              <a:buFont typeface="Arial" panose="020B0604020202020204" pitchFamily="34" charset="0"/>
              <a:buChar char="•"/>
            </a:pPr>
            <a:r>
              <a:rPr lang="en-US" altLang="ja-JP" b="1" dirty="0"/>
              <a:t>Flash Types</a:t>
            </a:r>
            <a:r>
              <a:rPr lang="en-US" altLang="ja-JP" dirty="0"/>
              <a:t>: CFI NOR-Flash, NAND-Flash</a:t>
            </a:r>
          </a:p>
          <a:p>
            <a:pPr marL="742950" lvl="1" indent="-285750">
              <a:buFont typeface="Arial" panose="020B0604020202020204" pitchFamily="34" charset="0"/>
              <a:buChar char="•"/>
            </a:pPr>
            <a:endParaRPr kumimoji="1" lang="en-US" altLang="ja-JP" dirty="0"/>
          </a:p>
        </p:txBody>
      </p:sp>
      <p:sp>
        <p:nvSpPr>
          <p:cNvPr id="5" name="Rectangle 1"/>
          <p:cNvSpPr>
            <a:spLocks noChangeArrowheads="1"/>
          </p:cNvSpPr>
          <p:nvPr/>
        </p:nvSpPr>
        <p:spPr bwMode="auto">
          <a:xfrm>
            <a:off x="0" y="5648052"/>
            <a:ext cx="684193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A </a:t>
            </a:r>
            <a:r>
              <a:rPr kumimoji="1" lang="ja-JP" altLang="ja-JP" sz="2000" b="1" i="1" u="sng"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uImage</a:t>
            </a:r>
            <a:r>
              <a:rPr kumimoji="1" lang="ja-JP" altLang="ja-JP" sz="20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 </a:t>
            </a: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file is a </a:t>
            </a:r>
            <a:r>
              <a:rPr kumimoji="1" lang="ja-JP" altLang="ja-JP" sz="2000" b="0" i="0" u="sng"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kernel</a:t>
            </a: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 with a modified header for u-boot.</a:t>
            </a:r>
            <a:r>
              <a:rPr kumimoji="1" lang="ja-JP" altLang="ja-JP" sz="11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6" name="テキスト ボックス 5"/>
          <p:cNvSpPr txBox="1"/>
          <p:nvPr/>
        </p:nvSpPr>
        <p:spPr>
          <a:xfrm>
            <a:off x="0" y="6296124"/>
            <a:ext cx="3972370" cy="2308324"/>
          </a:xfrm>
          <a:prstGeom prst="rect">
            <a:avLst/>
          </a:prstGeom>
          <a:noFill/>
        </p:spPr>
        <p:txBody>
          <a:bodyPr wrap="none" rtlCol="0">
            <a:spAutoFit/>
          </a:bodyPr>
          <a:lstStyle/>
          <a:p>
            <a:r>
              <a:rPr kumimoji="1" lang="en-US" altLang="ja-JP" dirty="0"/>
              <a:t>WTF is </a:t>
            </a:r>
            <a:r>
              <a:rPr kumimoji="1" lang="en-US" altLang="ja-JP" b="1" i="1" u="sng" dirty="0" err="1">
                <a:solidFill>
                  <a:srgbClr val="FF0000"/>
                </a:solidFill>
              </a:rPr>
              <a:t>dtb</a:t>
            </a:r>
            <a:r>
              <a:rPr kumimoji="1" lang="en-US" altLang="ja-JP" dirty="0">
                <a:solidFill>
                  <a:srgbClr val="FF0000"/>
                </a:solidFill>
              </a:rPr>
              <a:t> </a:t>
            </a:r>
            <a:r>
              <a:rPr kumimoji="1" lang="en-US" altLang="ja-JP" dirty="0"/>
              <a:t>file:</a:t>
            </a:r>
          </a:p>
          <a:p>
            <a:pPr marL="285750" indent="-285750">
              <a:buFont typeface="Arial" panose="020B0604020202020204" pitchFamily="34" charset="0"/>
              <a:buChar char="•"/>
            </a:pPr>
            <a:r>
              <a:rPr lang="en-US" altLang="ja-JP" b="1" i="1" u="sng" dirty="0"/>
              <a:t>device tree blob</a:t>
            </a:r>
          </a:p>
          <a:p>
            <a:pPr marL="742950" lvl="1" indent="-285750">
              <a:buFont typeface="Arial" panose="020B0604020202020204" pitchFamily="34" charset="0"/>
              <a:buChar char="•"/>
            </a:pPr>
            <a:r>
              <a:rPr lang="en-US" altLang="ja-JP" dirty="0"/>
              <a:t>the number and type of CPUs,</a:t>
            </a:r>
          </a:p>
          <a:p>
            <a:pPr marL="742950" lvl="1" indent="-285750">
              <a:buFont typeface="Arial" panose="020B0604020202020204" pitchFamily="34" charset="0"/>
              <a:buChar char="•"/>
            </a:pPr>
            <a:r>
              <a:rPr lang="en-US" altLang="ja-JP" dirty="0"/>
              <a:t>base addresses and size of RAM,</a:t>
            </a:r>
          </a:p>
          <a:p>
            <a:pPr marL="742950" lvl="1" indent="-285750">
              <a:buFont typeface="Arial" panose="020B0604020202020204" pitchFamily="34" charset="0"/>
              <a:buChar char="•"/>
            </a:pPr>
            <a:r>
              <a:rPr lang="en-US" altLang="ja-JP" dirty="0"/>
              <a:t>busses and bridges,</a:t>
            </a:r>
          </a:p>
          <a:p>
            <a:pPr marL="742950" lvl="1" indent="-285750">
              <a:buFont typeface="Arial" panose="020B0604020202020204" pitchFamily="34" charset="0"/>
              <a:buChar char="•"/>
            </a:pPr>
            <a:r>
              <a:rPr lang="en-US" altLang="ja-JP" dirty="0"/>
              <a:t>peripheral device connections</a:t>
            </a:r>
          </a:p>
          <a:p>
            <a:pPr marL="742950" lvl="1" indent="-285750">
              <a:buFont typeface="Arial" panose="020B0604020202020204" pitchFamily="34" charset="0"/>
              <a:buChar char="•"/>
            </a:pPr>
            <a:r>
              <a:rPr lang="en-US" altLang="ja-JP" dirty="0"/>
              <a:t>…</a:t>
            </a:r>
          </a:p>
          <a:p>
            <a:pPr marL="742950" lvl="1" indent="-285750">
              <a:buFont typeface="Arial" panose="020B0604020202020204" pitchFamily="34" charset="0"/>
              <a:buChar char="•"/>
            </a:pPr>
            <a:endParaRPr kumimoji="1" lang="ja-JP" altLang="en-US" dirty="0"/>
          </a:p>
        </p:txBody>
      </p:sp>
      <p:sp>
        <p:nvSpPr>
          <p:cNvPr id="7" name="テキスト ボックス 6"/>
          <p:cNvSpPr txBox="1"/>
          <p:nvPr/>
        </p:nvSpPr>
        <p:spPr>
          <a:xfrm>
            <a:off x="7245424" y="3995936"/>
            <a:ext cx="14617624" cy="923330"/>
          </a:xfrm>
          <a:prstGeom prst="rect">
            <a:avLst/>
          </a:prstGeom>
          <a:solidFill>
            <a:schemeClr val="bg1"/>
          </a:solidFill>
        </p:spPr>
        <p:txBody>
          <a:bodyPr wrap="square" rtlCol="0">
            <a:spAutoFit/>
          </a:bodyPr>
          <a:lstStyle/>
          <a:p>
            <a:r>
              <a:rPr kumimoji="1" lang="en-US" altLang="ja-JP" dirty="0"/>
              <a:t>WTF is </a:t>
            </a:r>
            <a:r>
              <a:rPr kumimoji="1" lang="en-US" altLang="ja-JP" b="1" dirty="0" err="1">
                <a:solidFill>
                  <a:srgbClr val="FF0000"/>
                </a:solidFill>
              </a:rPr>
              <a:t>fastboot</a:t>
            </a:r>
            <a:r>
              <a:rPr kumimoji="1" lang="en-US" altLang="ja-JP" dirty="0"/>
              <a:t>:</a:t>
            </a:r>
          </a:p>
          <a:p>
            <a:pPr marL="285750" indent="-285750">
              <a:buFont typeface="Arial" panose="020B0604020202020204" pitchFamily="34" charset="0"/>
              <a:buChar char="•"/>
            </a:pPr>
            <a:r>
              <a:rPr lang="en-US" altLang="ja-JP" dirty="0"/>
              <a:t>In Android, </a:t>
            </a:r>
            <a:r>
              <a:rPr lang="en-US" altLang="ja-JP" dirty="0" err="1"/>
              <a:t>fastboot</a:t>
            </a:r>
            <a:r>
              <a:rPr lang="en-US" altLang="ja-JP" dirty="0"/>
              <a:t> is a special diagnostic and engineering protocol that you can boot your Android device into.  While in </a:t>
            </a:r>
            <a:r>
              <a:rPr lang="en-US" altLang="ja-JP" dirty="0" err="1"/>
              <a:t>fastboot</a:t>
            </a:r>
            <a:r>
              <a:rPr lang="en-US" altLang="ja-JP" dirty="0"/>
              <a:t>, you can modify the file system images from a computer over a USB connection. </a:t>
            </a:r>
            <a:endParaRPr kumimoji="1" lang="ja-JP" altLang="en-US" dirty="0"/>
          </a:p>
        </p:txBody>
      </p:sp>
      <p:pic>
        <p:nvPicPr>
          <p:cNvPr id="2050" name="Picture 2" descr="https://upload.wikimedia.org/wikipedia/commons/thumb/4/4e/Efi-simple.svg/310px-Efi-simple.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52725" y="1835696"/>
            <a:ext cx="2952750" cy="224790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05464" y="244768"/>
            <a:ext cx="6858000" cy="3531076"/>
          </a:xfrm>
          <a:prstGeom prst="rect">
            <a:avLst/>
          </a:prstGeom>
        </p:spPr>
      </p:pic>
      <p:sp>
        <p:nvSpPr>
          <p:cNvPr id="9" name="TextBox 8"/>
          <p:cNvSpPr txBox="1"/>
          <p:nvPr/>
        </p:nvSpPr>
        <p:spPr>
          <a:xfrm>
            <a:off x="7689273" y="-138545"/>
            <a:ext cx="2045240" cy="369332"/>
          </a:xfrm>
          <a:prstGeom prst="rect">
            <a:avLst/>
          </a:prstGeom>
          <a:noFill/>
        </p:spPr>
        <p:txBody>
          <a:bodyPr wrap="none" rtlCol="0">
            <a:spAutoFit/>
          </a:bodyPr>
          <a:lstStyle/>
          <a:p>
            <a:r>
              <a:rPr lang="en-US" altLang="zh-CN" dirty="0"/>
              <a:t>Secure</a:t>
            </a:r>
            <a:r>
              <a:rPr lang="zh-CN" altLang="en-US" dirty="0"/>
              <a:t> </a:t>
            </a:r>
            <a:r>
              <a:rPr lang="en-US" altLang="zh-CN" dirty="0"/>
              <a:t>Boot</a:t>
            </a:r>
            <a:r>
              <a:rPr lang="zh-CN" altLang="en-US" dirty="0"/>
              <a:t> </a:t>
            </a:r>
            <a:r>
              <a:rPr lang="en-US" altLang="zh-CN" dirty="0"/>
              <a:t>Flow</a:t>
            </a:r>
            <a:r>
              <a:rPr lang="zh-CN" altLang="en-US" dirty="0"/>
              <a:t>：</a:t>
            </a:r>
            <a:endParaRPr lang="en-US" altLang="zh-CN" dirty="0"/>
          </a:p>
        </p:txBody>
      </p:sp>
      <p:sp>
        <p:nvSpPr>
          <p:cNvPr id="10" name="Rectangle 9"/>
          <p:cNvSpPr/>
          <p:nvPr/>
        </p:nvSpPr>
        <p:spPr>
          <a:xfrm>
            <a:off x="6841938" y="314843"/>
            <a:ext cx="1368152" cy="1015663"/>
          </a:xfrm>
          <a:prstGeom prst="rect">
            <a:avLst/>
          </a:prstGeom>
        </p:spPr>
        <p:txBody>
          <a:bodyPr wrap="square">
            <a:spAutoFit/>
          </a:bodyPr>
          <a:lstStyle/>
          <a:p>
            <a:r>
              <a:rPr lang="en-US" altLang="zh-CN" sz="1000" dirty="0">
                <a:solidFill>
                  <a:srgbClr val="FF0000"/>
                </a:solidFill>
                <a:latin typeface="QualcommOfficeLight" charset="0"/>
              </a:rPr>
              <a:t>ELF</a:t>
            </a:r>
            <a:r>
              <a:rPr lang="zh-CN" altLang="en-US" sz="1000" dirty="0">
                <a:solidFill>
                  <a:srgbClr val="FF0000"/>
                </a:solidFill>
                <a:latin typeface="QualcommOfficeLight" charset="0"/>
              </a:rPr>
              <a:t> </a:t>
            </a:r>
            <a:r>
              <a:rPr lang="en-US" altLang="zh-CN" sz="1000" dirty="0">
                <a:solidFill>
                  <a:srgbClr val="FF0000"/>
                </a:solidFill>
                <a:latin typeface="QualcommOfficeLight" charset="0"/>
              </a:rPr>
              <a:t>Header</a:t>
            </a:r>
            <a:r>
              <a:rPr lang="zh-CN" altLang="en-US" sz="1000" dirty="0">
                <a:solidFill>
                  <a:srgbClr val="FF0000"/>
                </a:solidFill>
                <a:latin typeface="QualcommOfficeLight" charset="0"/>
              </a:rPr>
              <a:t>里有什么？</a:t>
            </a:r>
            <a:endParaRPr lang="en-US" sz="1000" dirty="0">
              <a:solidFill>
                <a:srgbClr val="FF0000"/>
              </a:solidFill>
              <a:latin typeface="QualcommOfficeLight" charset="0"/>
            </a:endParaRPr>
          </a:p>
          <a:p>
            <a:r>
              <a:rPr lang="en-US" sz="1000" dirty="0">
                <a:solidFill>
                  <a:srgbClr val="FF0000"/>
                </a:solidFill>
                <a:latin typeface="QualcommOfficeLight" charset="0"/>
              </a:rPr>
              <a:t>program and section header sizes and o sets, as well as the virtual address of the image’s entry-point </a:t>
            </a:r>
            <a:endParaRPr lang="en-US" sz="1000" dirty="0">
              <a:solidFill>
                <a:srgbClr val="FF0000"/>
              </a:solidFill>
            </a:endParaRPr>
          </a:p>
        </p:txBody>
      </p:sp>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021020" y="947353"/>
            <a:ext cx="2885630" cy="2642669"/>
          </a:xfrm>
          <a:prstGeom prst="rect">
            <a:avLst/>
          </a:prstGeom>
        </p:spPr>
      </p:pic>
      <p:cxnSp>
        <p:nvCxnSpPr>
          <p:cNvPr id="13" name="Straight Arrow Connector 12"/>
          <p:cNvCxnSpPr/>
          <p:nvPr/>
        </p:nvCxnSpPr>
        <p:spPr>
          <a:xfrm flipV="1">
            <a:off x="12934056" y="947354"/>
            <a:ext cx="2086964" cy="106295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12934056" y="2712859"/>
            <a:ext cx="2086964" cy="82438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15063105" y="-243625"/>
            <a:ext cx="13958758" cy="1200329"/>
          </a:xfrm>
          <a:prstGeom prst="rect">
            <a:avLst/>
          </a:prstGeom>
          <a:noFill/>
          <a:ln>
            <a:solidFill>
              <a:srgbClr val="FF0000"/>
            </a:solidFill>
          </a:ln>
        </p:spPr>
        <p:txBody>
          <a:bodyPr wrap="none" rtlCol="0">
            <a:spAutoFit/>
          </a:bodyPr>
          <a:lstStyle/>
          <a:p>
            <a:r>
              <a:rPr lang="zh-CN" altLang="en-US" dirty="0"/>
              <a:t>用我自己的语言概括一下：</a:t>
            </a:r>
            <a:endParaRPr lang="en-US" altLang="zh-CN" dirty="0"/>
          </a:p>
          <a:p>
            <a:r>
              <a:rPr lang="zh-CN" altLang="en-US" dirty="0"/>
              <a:t>第一步，从某个地方拿到</a:t>
            </a:r>
            <a:r>
              <a:rPr lang="en-US" altLang="zh-CN" dirty="0"/>
              <a:t>Root</a:t>
            </a:r>
            <a:r>
              <a:rPr lang="zh-CN" altLang="en-US" dirty="0"/>
              <a:t> </a:t>
            </a:r>
            <a:r>
              <a:rPr lang="en-US" altLang="zh-CN" dirty="0"/>
              <a:t>CA</a:t>
            </a:r>
            <a:r>
              <a:rPr lang="zh-CN" altLang="en-US" dirty="0"/>
              <a:t>的</a:t>
            </a:r>
            <a:r>
              <a:rPr lang="en-US" altLang="zh-CN" dirty="0"/>
              <a:t>Public</a:t>
            </a:r>
            <a:r>
              <a:rPr lang="zh-CN" altLang="en-US" dirty="0"/>
              <a:t> </a:t>
            </a:r>
            <a:r>
              <a:rPr lang="en-US" altLang="zh-CN" dirty="0"/>
              <a:t>Key</a:t>
            </a:r>
            <a:r>
              <a:rPr lang="zh-CN" altLang="en-US" dirty="0"/>
              <a:t>，然后计算其</a:t>
            </a:r>
            <a:r>
              <a:rPr lang="en-US" altLang="zh-CN" dirty="0"/>
              <a:t>Hash</a:t>
            </a:r>
            <a:r>
              <a:rPr lang="zh-CN" altLang="en-US" dirty="0"/>
              <a:t>，看和</a:t>
            </a:r>
            <a:r>
              <a:rPr lang="en-US" altLang="zh-CN" dirty="0"/>
              <a:t>e-Fuse</a:t>
            </a:r>
            <a:r>
              <a:rPr lang="zh-CN" altLang="en-US" dirty="0"/>
              <a:t>中的</a:t>
            </a:r>
            <a:r>
              <a:rPr lang="en-US" altLang="zh-CN" dirty="0"/>
              <a:t>trust</a:t>
            </a:r>
            <a:r>
              <a:rPr lang="zh-CN" altLang="en-US" dirty="0"/>
              <a:t> </a:t>
            </a:r>
            <a:r>
              <a:rPr lang="en-US" altLang="zh-CN" dirty="0"/>
              <a:t>anchor</a:t>
            </a:r>
            <a:r>
              <a:rPr lang="zh-CN" altLang="en-US" dirty="0"/>
              <a:t>一不一样，如果一样则</a:t>
            </a:r>
            <a:r>
              <a:rPr lang="en-US" altLang="zh-CN" dirty="0"/>
              <a:t>Root</a:t>
            </a:r>
            <a:r>
              <a:rPr lang="zh-CN" altLang="en-US" dirty="0"/>
              <a:t> </a:t>
            </a:r>
            <a:r>
              <a:rPr lang="en-US" altLang="zh-CN" dirty="0"/>
              <a:t>CA</a:t>
            </a:r>
            <a:r>
              <a:rPr lang="zh-CN" altLang="en-US" dirty="0"/>
              <a:t> </a:t>
            </a:r>
            <a:r>
              <a:rPr lang="en-US" altLang="zh-CN" dirty="0"/>
              <a:t>Public</a:t>
            </a:r>
            <a:r>
              <a:rPr lang="zh-CN" altLang="en-US" dirty="0"/>
              <a:t> </a:t>
            </a:r>
            <a:r>
              <a:rPr lang="en-US" altLang="zh-CN" dirty="0"/>
              <a:t>Key</a:t>
            </a:r>
            <a:r>
              <a:rPr lang="zh-CN" altLang="en-US" dirty="0"/>
              <a:t>可信</a:t>
            </a:r>
            <a:endParaRPr lang="en-US" altLang="zh-CN" dirty="0"/>
          </a:p>
          <a:p>
            <a:r>
              <a:rPr lang="zh-CN" altLang="en-US" dirty="0"/>
              <a:t>第二步，用</a:t>
            </a:r>
            <a:r>
              <a:rPr lang="en-US" altLang="zh-CN" dirty="0"/>
              <a:t>Root</a:t>
            </a:r>
            <a:r>
              <a:rPr lang="zh-CN" altLang="en-US" dirty="0"/>
              <a:t> </a:t>
            </a:r>
            <a:r>
              <a:rPr lang="en-US" altLang="zh-CN" dirty="0"/>
              <a:t>CA</a:t>
            </a:r>
            <a:r>
              <a:rPr lang="zh-CN" altLang="en-US" dirty="0"/>
              <a:t>的</a:t>
            </a:r>
            <a:r>
              <a:rPr lang="en-US" altLang="zh-CN" dirty="0"/>
              <a:t>Public</a:t>
            </a:r>
            <a:r>
              <a:rPr lang="zh-CN" altLang="en-US" dirty="0"/>
              <a:t> </a:t>
            </a:r>
            <a:r>
              <a:rPr lang="en-US" altLang="zh-CN" dirty="0"/>
              <a:t>Key</a:t>
            </a:r>
            <a:r>
              <a:rPr lang="zh-CN" altLang="en-US" dirty="0"/>
              <a:t>复号</a:t>
            </a:r>
            <a:r>
              <a:rPr lang="en-US" altLang="zh-CN" dirty="0"/>
              <a:t>Root</a:t>
            </a:r>
            <a:r>
              <a:rPr lang="zh-CN" altLang="en-US" dirty="0"/>
              <a:t> </a:t>
            </a:r>
            <a:r>
              <a:rPr lang="en-US" altLang="zh-CN" dirty="0"/>
              <a:t>CA</a:t>
            </a:r>
            <a:r>
              <a:rPr lang="zh-CN" altLang="en-US" dirty="0"/>
              <a:t>的</a:t>
            </a:r>
            <a:r>
              <a:rPr lang="en-US" altLang="zh-CN" dirty="0" err="1"/>
              <a:t>Signiture</a:t>
            </a:r>
            <a:r>
              <a:rPr lang="en-US" altLang="zh-CN" dirty="0"/>
              <a:t>(R)</a:t>
            </a:r>
            <a:r>
              <a:rPr lang="zh-CN" altLang="en-US" dirty="0"/>
              <a:t>，并且计算</a:t>
            </a:r>
            <a:r>
              <a:rPr lang="en-US" altLang="zh-CN" dirty="0"/>
              <a:t>Root</a:t>
            </a:r>
            <a:r>
              <a:rPr lang="zh-CN" altLang="en-US" dirty="0"/>
              <a:t> </a:t>
            </a:r>
            <a:r>
              <a:rPr lang="en-US" altLang="zh-CN" dirty="0" err="1"/>
              <a:t>CA+Public</a:t>
            </a:r>
            <a:r>
              <a:rPr lang="zh-CN" altLang="en-US" dirty="0"/>
              <a:t> </a:t>
            </a:r>
            <a:r>
              <a:rPr lang="en-US" altLang="zh-CN" dirty="0"/>
              <a:t>Key(R)</a:t>
            </a:r>
            <a:r>
              <a:rPr lang="zh-CN" altLang="en-US" dirty="0"/>
              <a:t>的</a:t>
            </a:r>
            <a:r>
              <a:rPr lang="en-US" altLang="zh-CN" dirty="0"/>
              <a:t>Hash</a:t>
            </a:r>
            <a:r>
              <a:rPr lang="zh-CN" altLang="en-US" dirty="0"/>
              <a:t>，看两个一不一样，一样则</a:t>
            </a:r>
            <a:r>
              <a:rPr lang="en-US" altLang="zh-CN" dirty="0"/>
              <a:t>Root</a:t>
            </a:r>
            <a:r>
              <a:rPr lang="zh-CN" altLang="en-US" dirty="0"/>
              <a:t> </a:t>
            </a:r>
            <a:r>
              <a:rPr lang="en-US" altLang="zh-CN" dirty="0"/>
              <a:t>CA</a:t>
            </a:r>
            <a:r>
              <a:rPr lang="zh-CN" altLang="en-US" dirty="0"/>
              <a:t>可信</a:t>
            </a:r>
            <a:endParaRPr lang="en-US" altLang="zh-CN" dirty="0"/>
          </a:p>
          <a:p>
            <a:r>
              <a:rPr lang="zh-CN" altLang="en-US" dirty="0"/>
              <a:t>以此类推</a:t>
            </a:r>
            <a:r>
              <a:rPr lang="en-US" altLang="zh-CN" dirty="0"/>
              <a:t>Attestation</a:t>
            </a:r>
            <a:r>
              <a:rPr lang="zh-CN" altLang="en-US" dirty="0"/>
              <a:t> </a:t>
            </a:r>
            <a:r>
              <a:rPr lang="en-US" altLang="zh-CN" dirty="0"/>
              <a:t>CA</a:t>
            </a:r>
            <a:r>
              <a:rPr lang="zh-CN" altLang="en-US" dirty="0"/>
              <a:t>和</a:t>
            </a:r>
            <a:r>
              <a:rPr lang="en-US" altLang="zh-CN" dirty="0"/>
              <a:t>Attestation</a:t>
            </a:r>
            <a:r>
              <a:rPr lang="zh-CN" altLang="en-US" dirty="0"/>
              <a:t> </a:t>
            </a:r>
            <a:r>
              <a:rPr lang="en-US" altLang="zh-CN" dirty="0"/>
              <a:t>Certificate</a:t>
            </a:r>
            <a:endParaRPr lang="en-US" dirty="0"/>
          </a:p>
        </p:txBody>
      </p:sp>
    </p:spTree>
    <p:extLst>
      <p:ext uri="{BB962C8B-B14F-4D97-AF65-F5344CB8AC3E}">
        <p14:creationId xmlns:p14="http://schemas.microsoft.com/office/powerpoint/2010/main" val="212140861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427"/>
            <a:ext cx="4611262" cy="1754326"/>
          </a:xfrm>
          <a:prstGeom prst="rect">
            <a:avLst/>
          </a:prstGeom>
          <a:noFill/>
        </p:spPr>
        <p:txBody>
          <a:bodyPr wrap="none" rtlCol="0">
            <a:spAutoFit/>
          </a:bodyPr>
          <a:lstStyle/>
          <a:p>
            <a:r>
              <a:rPr kumimoji="1" lang="en-US" altLang="ja-JP" dirty="0"/>
              <a:t>about assembly language</a:t>
            </a:r>
          </a:p>
          <a:p>
            <a:pPr marL="285750" indent="-285750">
              <a:buFont typeface="Arial" panose="020B0604020202020204" pitchFamily="34" charset="0"/>
              <a:buChar char="•"/>
            </a:pPr>
            <a:r>
              <a:rPr lang="en-US" altLang="ja-JP" dirty="0"/>
              <a:t>JNZ: jump if </a:t>
            </a:r>
            <a:r>
              <a:rPr lang="en-US" altLang="ja-JP" b="1" i="1" u="sng" dirty="0">
                <a:solidFill>
                  <a:srgbClr val="FF0000"/>
                </a:solidFill>
              </a:rPr>
              <a:t>ZF</a:t>
            </a:r>
            <a:r>
              <a:rPr lang="en-US" altLang="ja-JP" dirty="0"/>
              <a:t> </a:t>
            </a:r>
            <a:r>
              <a:rPr lang="en-US" altLang="ja-JP" b="1" dirty="0"/>
              <a:t>not </a:t>
            </a:r>
            <a:r>
              <a:rPr lang="en-US" altLang="ja-JP" dirty="0"/>
              <a:t>equal to zero</a:t>
            </a:r>
          </a:p>
          <a:p>
            <a:pPr marL="285750" indent="-285750">
              <a:buFont typeface="Arial" panose="020B0604020202020204" pitchFamily="34" charset="0"/>
              <a:buChar char="•"/>
            </a:pPr>
            <a:r>
              <a:rPr kumimoji="1" lang="en-US" altLang="ja-JP" dirty="0"/>
              <a:t>TEST: </a:t>
            </a:r>
          </a:p>
          <a:p>
            <a:pPr marL="742950" lvl="1" indent="-285750">
              <a:buFont typeface="Arial" panose="020B0604020202020204" pitchFamily="34" charset="0"/>
              <a:buChar char="•"/>
            </a:pPr>
            <a:r>
              <a:rPr lang="en-US" altLang="ja-JP" dirty="0"/>
              <a:t>normally, TEST </a:t>
            </a:r>
            <a:r>
              <a:rPr lang="en-US" altLang="ja-JP" dirty="0" err="1"/>
              <a:t>eax</a:t>
            </a:r>
            <a:r>
              <a:rPr lang="en-US" altLang="ja-JP" dirty="0"/>
              <a:t>, </a:t>
            </a:r>
            <a:r>
              <a:rPr lang="en-US" altLang="ja-JP" dirty="0" err="1"/>
              <a:t>eax</a:t>
            </a:r>
            <a:endParaRPr lang="en-US" altLang="ja-JP" dirty="0"/>
          </a:p>
          <a:p>
            <a:pPr marL="742950" lvl="1" indent="-285750">
              <a:buFont typeface="Arial" panose="020B0604020202020204" pitchFamily="34" charset="0"/>
              <a:buChar char="•"/>
            </a:pPr>
            <a:r>
              <a:rPr kumimoji="1" lang="en-US" altLang="ja-JP" dirty="0"/>
              <a:t>perform conjunction, truth table below</a:t>
            </a:r>
          </a:p>
          <a:p>
            <a:pPr marL="1200150" lvl="2" indent="-285750">
              <a:buFont typeface="Arial" panose="020B0604020202020204" pitchFamily="34" charset="0"/>
              <a:buChar char="•"/>
            </a:pPr>
            <a:r>
              <a:rPr lang="en-US" altLang="ja-JP" dirty="0"/>
              <a:t>if </a:t>
            </a:r>
            <a:r>
              <a:rPr lang="en-US" altLang="ja-JP" dirty="0" err="1"/>
              <a:t>eax</a:t>
            </a:r>
            <a:r>
              <a:rPr lang="en-US" altLang="ja-JP" dirty="0"/>
              <a:t> == 0, then ZF = 0; else ZF = 1</a:t>
            </a:r>
            <a:endParaRPr kumimoji="1" lang="ja-JP" altLang="en-US" dirty="0"/>
          </a:p>
        </p:txBody>
      </p:sp>
      <p:sp>
        <p:nvSpPr>
          <p:cNvPr id="3" name="Rectangle 1"/>
          <p:cNvSpPr>
            <a:spLocks noChangeArrowheads="1"/>
          </p:cNvSpPr>
          <p:nvPr/>
        </p:nvSpPr>
        <p:spPr bwMode="auto">
          <a:xfrm>
            <a:off x="10086" y="1817886"/>
            <a:ext cx="2946051" cy="246221"/>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TEST destiny, source</a:t>
            </a:r>
            <a:r>
              <a:rPr kumimoji="1" lang="ja-JP" altLang="ja-JP" sz="105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en-US" altLang="ja-JP" sz="1050" b="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p:txBody>
      </p:sp>
      <p:sp>
        <p:nvSpPr>
          <p:cNvPr id="4" name="Rectangle 2"/>
          <p:cNvSpPr>
            <a:spLocks noChangeArrowheads="1"/>
          </p:cNvSpPr>
          <p:nvPr/>
        </p:nvSpPr>
        <p:spPr bwMode="auto">
          <a:xfrm>
            <a:off x="10087" y="2064107"/>
            <a:ext cx="6552728" cy="1231106"/>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Source Destiny | Destiny --------------------------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1 1 | 1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1 0 | 0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0 1 | 0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0 0 | 0 &lt;---</a:t>
            </a:r>
            <a:r>
              <a:rPr kumimoji="1" lang="ja-JP" altLang="ja-JP" sz="105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ja-JP" altLang="ja-JP" sz="400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endParaRPr>
          </a:p>
        </p:txBody>
      </p:sp>
      <p:sp>
        <p:nvSpPr>
          <p:cNvPr id="5" name="テキスト ボックス 4"/>
          <p:cNvSpPr txBox="1"/>
          <p:nvPr/>
        </p:nvSpPr>
        <p:spPr>
          <a:xfrm>
            <a:off x="0" y="3997677"/>
            <a:ext cx="6858000" cy="1754326"/>
          </a:xfrm>
          <a:prstGeom prst="rect">
            <a:avLst/>
          </a:prstGeom>
          <a:noFill/>
        </p:spPr>
        <p:txBody>
          <a:bodyPr wrap="square" rtlCol="0">
            <a:spAutoFit/>
          </a:bodyPr>
          <a:lstStyle/>
          <a:p>
            <a:r>
              <a:rPr kumimoji="1" lang="en-US" altLang="ja-JP" b="1" u="sng" dirty="0">
                <a:solidFill>
                  <a:srgbClr val="FF0000"/>
                </a:solidFill>
              </a:rPr>
              <a:t>SCM</a:t>
            </a:r>
            <a:r>
              <a:rPr kumimoji="1" lang="en-US" altLang="ja-JP" dirty="0">
                <a:solidFill>
                  <a:srgbClr val="FF0000"/>
                </a:solidFill>
              </a:rPr>
              <a:t> </a:t>
            </a:r>
            <a:r>
              <a:rPr kumimoji="1" lang="en-US" altLang="ja-JP" dirty="0"/>
              <a:t>(smart connectivity module?)</a:t>
            </a:r>
          </a:p>
          <a:p>
            <a:pPr marL="285750" indent="-285750">
              <a:buFont typeface="Arial" panose="020B0604020202020204" pitchFamily="34" charset="0"/>
              <a:buChar char="•"/>
            </a:pPr>
            <a:r>
              <a:rPr lang="en-US" altLang="ja-JP" dirty="0"/>
              <a:t>My understanding: some kind of TCU</a:t>
            </a:r>
          </a:p>
          <a:p>
            <a:pPr marL="285750" indent="-285750">
              <a:buFont typeface="Arial" panose="020B0604020202020204" pitchFamily="34" charset="0"/>
              <a:buChar char="•"/>
            </a:pPr>
            <a:r>
              <a:rPr kumimoji="1" lang="en-US" altLang="ja-JP" dirty="0"/>
              <a:t>OSDC?</a:t>
            </a:r>
          </a:p>
          <a:p>
            <a:pPr marL="285750" indent="-285750">
              <a:buFont typeface="Arial" panose="020B0604020202020204" pitchFamily="34" charset="0"/>
              <a:buChar char="•"/>
            </a:pPr>
            <a:r>
              <a:rPr lang="en-US" altLang="ja-JP" dirty="0"/>
              <a:t>PSA &amp; FCA is doing this, which means it can be a new trend</a:t>
            </a:r>
          </a:p>
          <a:p>
            <a:pPr marL="285750" indent="-285750">
              <a:buFont typeface="Arial" panose="020B0604020202020204" pitchFamily="34" charset="0"/>
              <a:buChar char="•"/>
            </a:pPr>
            <a:r>
              <a:rPr kumimoji="1" lang="en-US" altLang="ja-JP" dirty="0"/>
              <a:t>involves 3G, </a:t>
            </a:r>
            <a:r>
              <a:rPr kumimoji="1" lang="en-US" altLang="ja-JP" dirty="0" err="1"/>
              <a:t>WiFi</a:t>
            </a:r>
            <a:r>
              <a:rPr lang="en-US" altLang="ja-JP" dirty="0"/>
              <a:t>, … a device design only to communicate with the out side world</a:t>
            </a:r>
            <a:endParaRPr kumimoji="1" lang="ja-JP" altLang="en-US" dirty="0"/>
          </a:p>
        </p:txBody>
      </p:sp>
      <p:sp>
        <p:nvSpPr>
          <p:cNvPr id="6" name="正方形/長方形 5"/>
          <p:cNvSpPr/>
          <p:nvPr/>
        </p:nvSpPr>
        <p:spPr>
          <a:xfrm>
            <a:off x="-32610" y="6229925"/>
            <a:ext cx="6890610" cy="646331"/>
          </a:xfrm>
          <a:prstGeom prst="rect">
            <a:avLst/>
          </a:prstGeom>
        </p:spPr>
        <p:txBody>
          <a:bodyPr wrap="square">
            <a:spAutoFit/>
          </a:bodyPr>
          <a:lstStyle/>
          <a:p>
            <a:r>
              <a:rPr lang="en-US" altLang="ja-JP" b="1" dirty="0">
                <a:solidFill>
                  <a:srgbClr val="FF0000"/>
                </a:solidFill>
              </a:rPr>
              <a:t>IDS</a:t>
            </a:r>
            <a:r>
              <a:rPr lang="ja-JP" altLang="en-US" dirty="0"/>
              <a:t>は「</a:t>
            </a:r>
            <a:r>
              <a:rPr lang="en-US" altLang="ja-JP" dirty="0"/>
              <a:t>Intrusion Detection System</a:t>
            </a:r>
            <a:r>
              <a:rPr lang="ja-JP" altLang="en-US" dirty="0"/>
              <a:t>（侵入検知システム）」、</a:t>
            </a:r>
            <a:r>
              <a:rPr lang="en-US" altLang="ja-JP" dirty="0"/>
              <a:t>IPS</a:t>
            </a:r>
            <a:r>
              <a:rPr lang="ja-JP" altLang="en-US" dirty="0"/>
              <a:t>は「</a:t>
            </a:r>
            <a:r>
              <a:rPr lang="en-US" altLang="ja-JP" dirty="0"/>
              <a:t>Intrusion Prevention System</a:t>
            </a:r>
            <a:r>
              <a:rPr lang="ja-JP" altLang="en-US" dirty="0"/>
              <a:t>（侵入防御システム）」の略である</a:t>
            </a:r>
          </a:p>
        </p:txBody>
      </p:sp>
    </p:spTree>
    <p:extLst>
      <p:ext uri="{BB962C8B-B14F-4D97-AF65-F5344CB8AC3E}">
        <p14:creationId xmlns:p14="http://schemas.microsoft.com/office/powerpoint/2010/main" val="30301105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1728358" cy="369332"/>
          </a:xfrm>
          <a:prstGeom prst="rect">
            <a:avLst/>
          </a:prstGeom>
          <a:noFill/>
        </p:spPr>
        <p:txBody>
          <a:bodyPr wrap="none" rtlCol="0">
            <a:spAutoFit/>
          </a:bodyPr>
          <a:lstStyle/>
          <a:p>
            <a:r>
              <a:rPr kumimoji="1" lang="en-US" altLang="ja-JP" dirty="0"/>
              <a:t>Toyota</a:t>
            </a:r>
            <a:r>
              <a:rPr kumimoji="1" lang="ja-JP" altLang="en-US" dirty="0"/>
              <a:t>三層防御</a:t>
            </a:r>
          </a:p>
        </p:txBody>
      </p:sp>
      <p:sp>
        <p:nvSpPr>
          <p:cNvPr id="3" name="正方形/長方形 2"/>
          <p:cNvSpPr/>
          <p:nvPr/>
        </p:nvSpPr>
        <p:spPr>
          <a:xfrm>
            <a:off x="1052736" y="683568"/>
            <a:ext cx="1944216"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a:t>
            </a:r>
            <a:endParaRPr kumimoji="1" lang="ja-JP" altLang="en-US" dirty="0"/>
          </a:p>
        </p:txBody>
      </p:sp>
      <p:sp>
        <p:nvSpPr>
          <p:cNvPr id="4" name="正方形/長方形 3"/>
          <p:cNvSpPr/>
          <p:nvPr/>
        </p:nvSpPr>
        <p:spPr>
          <a:xfrm>
            <a:off x="1052736" y="1115616"/>
            <a:ext cx="1944216"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gateway</a:t>
            </a:r>
            <a:endParaRPr kumimoji="1" lang="ja-JP" altLang="en-US" dirty="0"/>
          </a:p>
        </p:txBody>
      </p:sp>
      <p:sp>
        <p:nvSpPr>
          <p:cNvPr id="5" name="正方形/長方形 4"/>
          <p:cNvSpPr/>
          <p:nvPr/>
        </p:nvSpPr>
        <p:spPr>
          <a:xfrm>
            <a:off x="1049930" y="1547664"/>
            <a:ext cx="1944216"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MAC</a:t>
            </a:r>
            <a:endParaRPr kumimoji="1" lang="ja-JP" altLang="en-US" dirty="0"/>
          </a:p>
        </p:txBody>
      </p:sp>
      <p:sp>
        <p:nvSpPr>
          <p:cNvPr id="6" name="テキスト ボックス 5"/>
          <p:cNvSpPr txBox="1"/>
          <p:nvPr/>
        </p:nvSpPr>
        <p:spPr>
          <a:xfrm>
            <a:off x="2996952" y="1610380"/>
            <a:ext cx="2364750" cy="369332"/>
          </a:xfrm>
          <a:prstGeom prst="rect">
            <a:avLst/>
          </a:prstGeom>
          <a:noFill/>
        </p:spPr>
        <p:txBody>
          <a:bodyPr wrap="none" rtlCol="0">
            <a:spAutoFit/>
          </a:bodyPr>
          <a:lstStyle/>
          <a:p>
            <a:r>
              <a:rPr kumimoji="1" lang="ja-JP" altLang="en-US" dirty="0"/>
              <a:t>こいつ</a:t>
            </a:r>
            <a:r>
              <a:rPr lang="ja-JP" altLang="en-US" dirty="0"/>
              <a:t>本当に</a:t>
            </a:r>
            <a:r>
              <a:rPr kumimoji="1" lang="ja-JP" altLang="en-US" dirty="0"/>
              <a:t>いる？？</a:t>
            </a:r>
          </a:p>
        </p:txBody>
      </p:sp>
      <p:sp>
        <p:nvSpPr>
          <p:cNvPr id="7" name="テキスト ボックス 6"/>
          <p:cNvSpPr txBox="1"/>
          <p:nvPr/>
        </p:nvSpPr>
        <p:spPr>
          <a:xfrm>
            <a:off x="0" y="2123728"/>
            <a:ext cx="6858000" cy="1200329"/>
          </a:xfrm>
          <a:prstGeom prst="rect">
            <a:avLst/>
          </a:prstGeom>
          <a:noFill/>
        </p:spPr>
        <p:txBody>
          <a:bodyPr wrap="square" rtlCol="0">
            <a:spAutoFit/>
          </a:bodyPr>
          <a:lstStyle/>
          <a:p>
            <a:r>
              <a:rPr kumimoji="1" lang="en-US" altLang="ja-JP" dirty="0"/>
              <a:t>visual studio</a:t>
            </a:r>
          </a:p>
          <a:p>
            <a:pPr marL="285750" indent="-285750">
              <a:buFont typeface="Arial" panose="020B0604020202020204" pitchFamily="34" charset="0"/>
              <a:buChar char="•"/>
            </a:pPr>
            <a:r>
              <a:rPr lang="en-US" altLang="ja-JP" dirty="0"/>
              <a:t>exe created by my visual studio to run on another computer</a:t>
            </a:r>
          </a:p>
          <a:p>
            <a:pPr marL="742950" lvl="1" indent="-285750">
              <a:buFont typeface="Arial" panose="020B0604020202020204" pitchFamily="34" charset="0"/>
              <a:buChar char="•"/>
            </a:pPr>
            <a:r>
              <a:rPr kumimoji="1" lang="en-US" altLang="ja-JP" dirty="0"/>
              <a:t>property -&gt; C/C++ -&gt; Coder Generation -&gt; Runtime Library</a:t>
            </a:r>
          </a:p>
          <a:p>
            <a:pPr marL="1200150" lvl="2" indent="-285750">
              <a:buFont typeface="Arial" panose="020B0604020202020204" pitchFamily="34" charset="0"/>
              <a:buChar char="•"/>
            </a:pPr>
            <a:r>
              <a:rPr lang="en-US" altLang="ja-JP" dirty="0"/>
              <a:t>change to </a:t>
            </a:r>
            <a:r>
              <a:rPr lang="en-US" altLang="ja-JP" b="1" i="1" u="sng" dirty="0"/>
              <a:t>Multi-threaded (/MT)</a:t>
            </a:r>
            <a:endParaRPr kumimoji="1" lang="ja-JP" altLang="en-US" b="1" i="1" u="sng" dirty="0"/>
          </a:p>
        </p:txBody>
      </p:sp>
      <p:sp>
        <p:nvSpPr>
          <p:cNvPr id="8" name="正方形/長方形 7"/>
          <p:cNvSpPr/>
          <p:nvPr/>
        </p:nvSpPr>
        <p:spPr>
          <a:xfrm>
            <a:off x="0" y="3419872"/>
            <a:ext cx="6858000" cy="1477328"/>
          </a:xfrm>
          <a:prstGeom prst="rect">
            <a:avLst/>
          </a:prstGeom>
        </p:spPr>
        <p:txBody>
          <a:bodyPr wrap="square">
            <a:spAutoFit/>
          </a:bodyPr>
          <a:lstStyle/>
          <a:p>
            <a:r>
              <a:rPr lang="ja-JP" altLang="en-US" dirty="0"/>
              <a:t>秘密保持契約（ひみつほじけいやく、英語</a:t>
            </a:r>
            <a:r>
              <a:rPr lang="en-US" altLang="ja-JP" dirty="0"/>
              <a:t>: Non-disclosure agreement</a:t>
            </a:r>
            <a:r>
              <a:rPr lang="ja-JP" altLang="en-US" dirty="0" err="1"/>
              <a:t>、</a:t>
            </a:r>
            <a:r>
              <a:rPr lang="ja-JP" altLang="en-US" dirty="0"/>
              <a:t>略称</a:t>
            </a:r>
            <a:r>
              <a:rPr lang="en-US" altLang="ja-JP" dirty="0"/>
              <a:t>:</a:t>
            </a:r>
            <a:r>
              <a:rPr lang="en-US" altLang="ja-JP" b="1" dirty="0">
                <a:solidFill>
                  <a:srgbClr val="FF0000"/>
                </a:solidFill>
              </a:rPr>
              <a:t>NDA</a:t>
            </a:r>
            <a:r>
              <a:rPr lang="ja-JP" altLang="en-US" dirty="0"/>
              <a:t>）とは、ある取引を行う際などに、法人間（または自然人との間）で締結する、営業秘密や個人情報など業務に関して知った秘密（すでに公開済みのものや独自にないし別ソースから入手されたものなどを除外することが多い。）</a:t>
            </a:r>
          </a:p>
        </p:txBody>
      </p:sp>
      <p:sp>
        <p:nvSpPr>
          <p:cNvPr id="9" name="正方形/長方形 8"/>
          <p:cNvSpPr/>
          <p:nvPr/>
        </p:nvSpPr>
        <p:spPr>
          <a:xfrm>
            <a:off x="0" y="5292080"/>
            <a:ext cx="6858000" cy="1200329"/>
          </a:xfrm>
          <a:prstGeom prst="rect">
            <a:avLst/>
          </a:prstGeom>
        </p:spPr>
        <p:txBody>
          <a:bodyPr wrap="square">
            <a:spAutoFit/>
          </a:bodyPr>
          <a:lstStyle/>
          <a:p>
            <a:r>
              <a:rPr lang="en-US" altLang="ja-JP" b="1" dirty="0"/>
              <a:t>Pulse-width modulation</a:t>
            </a:r>
            <a:r>
              <a:rPr lang="en-US" altLang="ja-JP" dirty="0"/>
              <a:t> (</a:t>
            </a:r>
            <a:r>
              <a:rPr lang="en-US" altLang="ja-JP" b="1" dirty="0">
                <a:solidFill>
                  <a:srgbClr val="FF0000"/>
                </a:solidFill>
              </a:rPr>
              <a:t>PWM</a:t>
            </a:r>
            <a:r>
              <a:rPr lang="en-US" altLang="ja-JP" dirty="0"/>
              <a:t>), or </a:t>
            </a:r>
            <a:r>
              <a:rPr lang="en-US" altLang="ja-JP" b="1" dirty="0"/>
              <a:t>pulse-duration modulation</a:t>
            </a:r>
            <a:r>
              <a:rPr lang="en-US" altLang="ja-JP" dirty="0"/>
              <a:t> (</a:t>
            </a:r>
            <a:r>
              <a:rPr lang="en-US" altLang="ja-JP" b="1" dirty="0"/>
              <a:t>PDM</a:t>
            </a:r>
            <a:r>
              <a:rPr lang="en-US" altLang="ja-JP" dirty="0"/>
              <a:t>), is a modulation technique used to encode a message into a pulsing signal.</a:t>
            </a:r>
          </a:p>
          <a:p>
            <a:r>
              <a:rPr lang="zh-CN" altLang="en-US" dirty="0"/>
              <a:t>把蓝色的</a:t>
            </a:r>
            <a:r>
              <a:rPr lang="zh-CN" altLang="en-US" b="1" dirty="0"/>
              <a:t>积分</a:t>
            </a:r>
            <a:r>
              <a:rPr lang="zh-CN" altLang="en-US" dirty="0"/>
              <a:t>起来就是红的</a:t>
            </a:r>
            <a:endParaRPr lang="ja-JP" altLang="en-US" dirty="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672" y="6732240"/>
            <a:ext cx="4343400" cy="4362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231396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9817"/>
            <a:ext cx="6858000" cy="923330"/>
          </a:xfrm>
          <a:prstGeom prst="rect">
            <a:avLst/>
          </a:prstGeom>
          <a:noFill/>
        </p:spPr>
        <p:txBody>
          <a:bodyPr wrap="square" rtlCol="0">
            <a:spAutoFit/>
          </a:bodyPr>
          <a:lstStyle/>
          <a:p>
            <a:r>
              <a:rPr kumimoji="1" lang="en-US" altLang="ja-JP" dirty="0"/>
              <a:t>security</a:t>
            </a:r>
            <a:r>
              <a:rPr kumimoji="1" lang="ja-JP" altLang="en-US" dirty="0"/>
              <a:t>週報によく出てくる</a:t>
            </a:r>
            <a:r>
              <a:rPr lang="ja-JP" altLang="en-US" dirty="0"/>
              <a:t>単語</a:t>
            </a:r>
            <a:r>
              <a:rPr lang="en-US" altLang="ja-JP" dirty="0"/>
              <a:t>:</a:t>
            </a:r>
          </a:p>
          <a:p>
            <a:pPr marL="285750" indent="-285750">
              <a:buFont typeface="Arial" panose="020B0604020202020204" pitchFamily="34" charset="0"/>
              <a:buChar char="•"/>
            </a:pPr>
            <a:r>
              <a:rPr kumimoji="1" lang="en-US" altLang="ja-JP" dirty="0"/>
              <a:t>51F = Toyota security team</a:t>
            </a:r>
          </a:p>
          <a:p>
            <a:pPr marL="285750" indent="-285750">
              <a:buFont typeface="Arial" panose="020B0604020202020204" pitchFamily="34" charset="0"/>
              <a:buChar char="•"/>
            </a:pPr>
            <a:r>
              <a:rPr lang="en-US" altLang="ja-JP" dirty="0"/>
              <a:t>1TB = </a:t>
            </a:r>
            <a:r>
              <a:rPr lang="ja-JP" altLang="en-US" dirty="0"/>
              <a:t>多分</a:t>
            </a:r>
            <a:r>
              <a:rPr lang="en-US" altLang="ja-JP" dirty="0"/>
              <a:t>Toyota</a:t>
            </a:r>
            <a:r>
              <a:rPr lang="ja-JP" altLang="en-US" dirty="0"/>
              <a:t>の何かの車種の</a:t>
            </a:r>
            <a:r>
              <a:rPr lang="en-US" altLang="ja-JP" dirty="0"/>
              <a:t>security team (?)</a:t>
            </a:r>
            <a:endParaRPr kumimoji="1" lang="ja-JP" altLang="en-US" dirty="0"/>
          </a:p>
        </p:txBody>
      </p:sp>
      <p:sp>
        <p:nvSpPr>
          <p:cNvPr id="3" name="テキスト ボックス 2"/>
          <p:cNvSpPr txBox="1"/>
          <p:nvPr/>
        </p:nvSpPr>
        <p:spPr>
          <a:xfrm>
            <a:off x="0" y="2339752"/>
            <a:ext cx="6858000" cy="923330"/>
          </a:xfrm>
          <a:prstGeom prst="rect">
            <a:avLst/>
          </a:prstGeom>
          <a:noFill/>
        </p:spPr>
        <p:txBody>
          <a:bodyPr wrap="square" rtlCol="0">
            <a:spAutoFit/>
          </a:bodyPr>
          <a:lstStyle/>
          <a:p>
            <a:r>
              <a:rPr lang="en-US" altLang="ja-JP" dirty="0"/>
              <a:t>initial vector (</a:t>
            </a:r>
            <a:r>
              <a:rPr lang="en-US" altLang="ja-JP" b="1" dirty="0">
                <a:solidFill>
                  <a:srgbClr val="FF0000"/>
                </a:solidFill>
              </a:rPr>
              <a:t>IV</a:t>
            </a:r>
            <a:r>
              <a:rPr lang="en-US" altLang="ja-JP" dirty="0"/>
              <a:t>) or starting variable (</a:t>
            </a:r>
            <a:r>
              <a:rPr lang="en-US" altLang="ja-JP" b="1" dirty="0">
                <a:solidFill>
                  <a:srgbClr val="FF0000"/>
                </a:solidFill>
              </a:rPr>
              <a:t>SV</a:t>
            </a:r>
            <a:r>
              <a:rPr lang="en-US" altLang="ja-JP" dirty="0"/>
              <a:t>) in cryptography</a:t>
            </a:r>
          </a:p>
          <a:p>
            <a:pPr marL="285750" indent="-285750">
              <a:buFont typeface="Arial" panose="020B0604020202020204" pitchFamily="34" charset="0"/>
              <a:buChar char="•"/>
            </a:pPr>
            <a:r>
              <a:rPr kumimoji="1" lang="en-US" altLang="ja-JP" dirty="0"/>
              <a:t>is a </a:t>
            </a:r>
            <a:r>
              <a:rPr kumimoji="1" lang="en-US" altLang="ja-JP" u="sng" dirty="0"/>
              <a:t>fixed-sized </a:t>
            </a:r>
            <a:r>
              <a:rPr kumimoji="1" lang="en-US" altLang="ja-JP" dirty="0"/>
              <a:t>input to a </a:t>
            </a:r>
            <a:r>
              <a:rPr kumimoji="1" lang="en-US" altLang="ja-JP" b="1" dirty="0"/>
              <a:t>cryptographic primitive </a:t>
            </a:r>
            <a:r>
              <a:rPr kumimoji="1" lang="en-US" altLang="ja-JP" dirty="0"/>
              <a:t>that is typically required to be </a:t>
            </a:r>
            <a:r>
              <a:rPr kumimoji="1" lang="en-US" altLang="ja-JP" b="1" u="sng" dirty="0"/>
              <a:t>random</a:t>
            </a:r>
            <a:r>
              <a:rPr kumimoji="1" lang="en-US" altLang="ja-JP" dirty="0"/>
              <a:t> or pseudorandom</a:t>
            </a:r>
            <a:endParaRPr kumimoji="1" lang="ja-JP" altLang="en-US" dirty="0"/>
          </a:p>
        </p:txBody>
      </p:sp>
      <p:sp>
        <p:nvSpPr>
          <p:cNvPr id="4" name="テキスト ボックス 3"/>
          <p:cNvSpPr txBox="1"/>
          <p:nvPr/>
        </p:nvSpPr>
        <p:spPr>
          <a:xfrm>
            <a:off x="1" y="4067944"/>
            <a:ext cx="6857999" cy="4247317"/>
          </a:xfrm>
          <a:prstGeom prst="rect">
            <a:avLst/>
          </a:prstGeom>
          <a:noFill/>
        </p:spPr>
        <p:txBody>
          <a:bodyPr wrap="square" rtlCol="0">
            <a:spAutoFit/>
          </a:bodyPr>
          <a:lstStyle/>
          <a:p>
            <a:r>
              <a:rPr kumimoji="1" lang="en-US" altLang="ja-JP" dirty="0"/>
              <a:t>why </a:t>
            </a:r>
            <a:r>
              <a:rPr kumimoji="1" lang="en-US" altLang="ja-JP" b="1" u="sng" dirty="0">
                <a:solidFill>
                  <a:srgbClr val="FF0000"/>
                </a:solidFill>
              </a:rPr>
              <a:t>random number generator </a:t>
            </a:r>
            <a:r>
              <a:rPr kumimoji="1" lang="en-US" altLang="ja-JP" dirty="0"/>
              <a:t>crucial to cryptography?</a:t>
            </a:r>
          </a:p>
          <a:p>
            <a:pPr marL="285750" indent="-285750">
              <a:buFont typeface="Arial" panose="020B0604020202020204" pitchFamily="34" charset="0"/>
              <a:buChar char="•"/>
            </a:pPr>
            <a:r>
              <a:rPr kumimoji="1" lang="en-US" altLang="ja-JP" dirty="0"/>
              <a:t>when login a website</a:t>
            </a:r>
          </a:p>
          <a:p>
            <a:pPr marL="742950" lvl="1" indent="-285750">
              <a:buFont typeface="Arial" panose="020B0604020202020204" pitchFamily="34" charset="0"/>
              <a:buChar char="•"/>
            </a:pPr>
            <a:r>
              <a:rPr lang="en-US" altLang="ja-JP" dirty="0"/>
              <a:t> When you log into a web site you are typically assigned a unique ID for that session (the period you are logged in). That unique ID needs to be </a:t>
            </a:r>
            <a:r>
              <a:rPr lang="en-US" altLang="ja-JP" b="1" dirty="0"/>
              <a:t>unique</a:t>
            </a:r>
            <a:r>
              <a:rPr lang="en-US" altLang="ja-JP" dirty="0"/>
              <a:t> to you and not guessable by someone else. If someone else can guess it they can impersonate you.</a:t>
            </a:r>
          </a:p>
          <a:p>
            <a:pPr marL="742950" lvl="1" indent="-285750">
              <a:buFont typeface="Arial" panose="020B0604020202020204" pitchFamily="34" charset="0"/>
              <a:buChar char="•"/>
            </a:pPr>
            <a:r>
              <a:rPr lang="en-US" altLang="ja-JP" dirty="0"/>
              <a:t>The IDs are generated internally using a </a:t>
            </a:r>
            <a:r>
              <a:rPr lang="en-US" altLang="ja-JP" b="1" u="sng" dirty="0"/>
              <a:t>pseudo-random number generator</a:t>
            </a:r>
            <a:r>
              <a:rPr lang="en-US" altLang="ja-JP" dirty="0"/>
              <a:t>. That's a mathematical function that can be called repeatedly to get apparently random numbers.</a:t>
            </a:r>
          </a:p>
          <a:p>
            <a:pPr marL="285750" indent="-285750">
              <a:buFont typeface="Arial" panose="020B0604020202020204" pitchFamily="34" charset="0"/>
              <a:buChar char="•"/>
            </a:pPr>
            <a:r>
              <a:rPr lang="en-US" altLang="ja-JP" dirty="0"/>
              <a:t>And all pseudo-random number generators need to start somewhere; they need to be </a:t>
            </a:r>
            <a:r>
              <a:rPr lang="en-US" altLang="ja-JP" b="1" u="sng" dirty="0"/>
              <a:t>seeded</a:t>
            </a:r>
            <a:r>
              <a:rPr lang="en-US" altLang="ja-JP" dirty="0"/>
              <a:t>.</a:t>
            </a:r>
          </a:p>
          <a:p>
            <a:endParaRPr lang="en-US" altLang="ja-JP" dirty="0"/>
          </a:p>
          <a:p>
            <a:r>
              <a:rPr kumimoji="1" lang="en-US" altLang="ja-JP" dirty="0"/>
              <a:t>In conclusion, a random number is needed to seed the generation of the security token.</a:t>
            </a:r>
            <a:endParaRPr kumimoji="1" lang="ja-JP" altLang="en-US" dirty="0"/>
          </a:p>
        </p:txBody>
      </p:sp>
      <p:sp>
        <p:nvSpPr>
          <p:cNvPr id="5" name="下矢印 4"/>
          <p:cNvSpPr/>
          <p:nvPr/>
        </p:nvSpPr>
        <p:spPr>
          <a:xfrm>
            <a:off x="908720" y="3263082"/>
            <a:ext cx="3888432" cy="80486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0" name="グループ化 9"/>
          <p:cNvGrpSpPr/>
          <p:nvPr/>
        </p:nvGrpSpPr>
        <p:grpSpPr>
          <a:xfrm>
            <a:off x="6957393" y="2339752"/>
            <a:ext cx="6624736" cy="8956298"/>
            <a:chOff x="7169373" y="3287459"/>
            <a:chExt cx="6624736" cy="8956298"/>
          </a:xfrm>
        </p:grpSpPr>
        <p:sp>
          <p:nvSpPr>
            <p:cNvPr id="6" name="テキスト ボックス 5"/>
            <p:cNvSpPr txBox="1"/>
            <p:nvPr/>
          </p:nvSpPr>
          <p:spPr>
            <a:xfrm>
              <a:off x="7169373" y="3287459"/>
              <a:ext cx="6624736" cy="8956298"/>
            </a:xfrm>
            <a:prstGeom prst="rect">
              <a:avLst/>
            </a:prstGeom>
            <a:solidFill>
              <a:schemeClr val="bg1"/>
            </a:solidFill>
          </p:spPr>
          <p:txBody>
            <a:bodyPr wrap="square" rtlCol="0">
              <a:spAutoFit/>
            </a:bodyPr>
            <a:lstStyle/>
            <a:p>
              <a:r>
                <a:rPr kumimoji="1" lang="en-US" altLang="ja-JP" dirty="0"/>
                <a:t>an example of how IV works in Python:</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import random</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r>
                <a:rPr lang="en-US" altLang="ja-JP"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random.seed</a:t>
              </a:r>
              <a:r>
                <a:rPr lang="en-US" altLang="ja-JP"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(1)</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0.134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0.847</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0.764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0.255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0.495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r>
                <a:rPr lang="en-US" altLang="ja-JP"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random.seed</a:t>
              </a:r>
              <a:r>
                <a:rPr lang="en-US" altLang="ja-JP"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(1)</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0.134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0.847</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0.764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0.255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0.495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0.449</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0.652</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0.789</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0.094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0.028</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p>
            <a:p>
              <a:r>
                <a:rPr lang="zh-CN" altLang="en-US" dirty="0">
                  <a:latin typeface="DejaVu Sans Mono" panose="020B0609030804020204" pitchFamily="49" charset="0"/>
                  <a:cs typeface="DejaVu Sans Mono" panose="020B0609030804020204" pitchFamily="49" charset="0"/>
                </a:rPr>
                <a:t>注意</a:t>
              </a:r>
              <a:r>
                <a:rPr lang="en-US" altLang="zh-CN" dirty="0">
                  <a:latin typeface="DejaVu Sans Mono" panose="020B0609030804020204" pitchFamily="49" charset="0"/>
                  <a:cs typeface="DejaVu Sans Mono" panose="020B0609030804020204" pitchFamily="49" charset="0"/>
                </a:rPr>
                <a:t>:</a:t>
              </a:r>
              <a:r>
                <a:rPr lang="zh-CN" altLang="en-US" dirty="0">
                  <a:latin typeface="DejaVu Sans Mono" panose="020B0609030804020204" pitchFamily="49" charset="0"/>
                  <a:cs typeface="DejaVu Sans Mono" panose="020B0609030804020204" pitchFamily="49" charset="0"/>
                </a:rPr>
                <a:t>在</a:t>
              </a:r>
              <a:r>
                <a:rPr lang="en-US" altLang="zh-CN" dirty="0">
                  <a:latin typeface="DejaVu Sans Mono" panose="020B0609030804020204" pitchFamily="49" charset="0"/>
                  <a:cs typeface="DejaVu Sans Mono" panose="020B0609030804020204" pitchFamily="49" charset="0"/>
                </a:rPr>
                <a:t>SSL</a:t>
              </a:r>
              <a:r>
                <a:rPr lang="zh-CN" altLang="en-US" dirty="0">
                  <a:latin typeface="DejaVu Sans Mono" panose="020B0609030804020204" pitchFamily="49" charset="0"/>
                  <a:cs typeface="DejaVu Sans Mono" panose="020B0609030804020204" pitchFamily="49" charset="0"/>
                </a:rPr>
                <a:t>传</a:t>
              </a:r>
              <a:r>
                <a:rPr lang="en-US" altLang="zh-CN" dirty="0">
                  <a:latin typeface="DejaVu Sans Mono" panose="020B0609030804020204" pitchFamily="49" charset="0"/>
                  <a:cs typeface="DejaVu Sans Mono" panose="020B0609030804020204" pitchFamily="49" charset="0"/>
                </a:rPr>
                <a:t>session key</a:t>
              </a:r>
              <a:r>
                <a:rPr lang="zh-CN" altLang="en-US" dirty="0">
                  <a:latin typeface="DejaVu Sans Mono" panose="020B0609030804020204" pitchFamily="49" charset="0"/>
                  <a:cs typeface="DejaVu Sans Mono" panose="020B0609030804020204" pitchFamily="49" charset="0"/>
                </a:rPr>
                <a:t>的时候，同时也会传</a:t>
              </a:r>
              <a:r>
                <a:rPr lang="en-US" altLang="zh-CN" dirty="0">
                  <a:latin typeface="DejaVu Sans Mono" panose="020B0609030804020204" pitchFamily="49" charset="0"/>
                  <a:cs typeface="DejaVu Sans Mono" panose="020B0609030804020204" pitchFamily="49" charset="0"/>
                </a:rPr>
                <a:t>IV</a:t>
              </a:r>
              <a:r>
                <a:rPr lang="zh-CN" altLang="en-US" dirty="0">
                  <a:latin typeface="DejaVu Sans Mono" panose="020B0609030804020204" pitchFamily="49" charset="0"/>
                  <a:cs typeface="DejaVu Sans Mono" panose="020B0609030804020204" pitchFamily="49" charset="0"/>
                </a:rPr>
                <a:t>，确保两边有相同的</a:t>
              </a:r>
              <a:r>
                <a:rPr lang="en-US" altLang="zh-CN" dirty="0">
                  <a:latin typeface="DejaVu Sans Mono" panose="020B0609030804020204" pitchFamily="49" charset="0"/>
                  <a:cs typeface="DejaVu Sans Mono" panose="020B0609030804020204" pitchFamily="49" charset="0"/>
                </a:rPr>
                <a:t>IV</a:t>
              </a:r>
              <a:r>
                <a:rPr lang="zh-CN" altLang="en-US" dirty="0">
                  <a:latin typeface="DejaVu Sans Mono" panose="020B0609030804020204" pitchFamily="49" charset="0"/>
                  <a:cs typeface="DejaVu Sans Mono" panose="020B0609030804020204" pitchFamily="49" charset="0"/>
                </a:rPr>
                <a:t>，用相同的</a:t>
              </a:r>
              <a:r>
                <a:rPr lang="en-US" altLang="zh-CN" dirty="0">
                  <a:latin typeface="DejaVu Sans Mono" panose="020B0609030804020204" pitchFamily="49" charset="0"/>
                  <a:cs typeface="DejaVu Sans Mono" panose="020B0609030804020204" pitchFamily="49" charset="0"/>
                </a:rPr>
                <a:t>random generator</a:t>
              </a:r>
              <a:r>
                <a:rPr lang="zh-CN" altLang="en-US" dirty="0">
                  <a:latin typeface="DejaVu Sans Mono" panose="020B0609030804020204" pitchFamily="49" charset="0"/>
                  <a:cs typeface="DejaVu Sans Mono" panose="020B0609030804020204" pitchFamily="49" charset="0"/>
                </a:rPr>
                <a:t>的话，可确保</a:t>
              </a:r>
              <a:r>
                <a:rPr kumimoji="1" lang="en-US" altLang="zh-CN" dirty="0">
                  <a:latin typeface="DejaVu Sans Mono" panose="020B0609030804020204" pitchFamily="49" charset="0"/>
                  <a:cs typeface="DejaVu Sans Mono" panose="020B0609030804020204" pitchFamily="49" charset="0"/>
                </a:rPr>
                <a:t>session key</a:t>
              </a:r>
              <a:r>
                <a:rPr kumimoji="1" lang="zh-CN" altLang="en-US" dirty="0">
                  <a:latin typeface="DejaVu Sans Mono" panose="020B0609030804020204" pitchFamily="49" charset="0"/>
                  <a:cs typeface="DejaVu Sans Mono" panose="020B0609030804020204" pitchFamily="49" charset="0"/>
                </a:rPr>
                <a:t>的变更</a:t>
              </a:r>
              <a:endParaRPr kumimoji="1" lang="ja-JP" altLang="en-US" dirty="0">
                <a:latin typeface="DejaVu Sans Mono" panose="020B0609030804020204" pitchFamily="49" charset="0"/>
                <a:cs typeface="DejaVu Sans Mono" panose="020B0609030804020204" pitchFamily="49" charset="0"/>
              </a:endParaRPr>
            </a:p>
          </p:txBody>
        </p:sp>
        <p:sp>
          <p:nvSpPr>
            <p:cNvPr id="7" name="正方形/長方形 6"/>
            <p:cNvSpPr/>
            <p:nvPr/>
          </p:nvSpPr>
          <p:spPr>
            <a:xfrm>
              <a:off x="8901608" y="5004048"/>
              <a:ext cx="2016224" cy="1080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从新定义</a:t>
              </a:r>
              <a:r>
                <a:rPr lang="en-US" altLang="zh-CN" dirty="0"/>
                <a:t>seed (IV)</a:t>
              </a:r>
              <a:r>
                <a:rPr lang="zh-CN" altLang="en-US" dirty="0"/>
                <a:t>之后，生成的随机数相同</a:t>
              </a:r>
              <a:endParaRPr kumimoji="1" lang="ja-JP" altLang="en-US" dirty="0"/>
            </a:p>
          </p:txBody>
        </p:sp>
        <p:sp>
          <p:nvSpPr>
            <p:cNvPr id="8" name="正方形/長方形 7"/>
            <p:cNvSpPr/>
            <p:nvPr/>
          </p:nvSpPr>
          <p:spPr>
            <a:xfrm>
              <a:off x="8901608" y="9612560"/>
              <a:ext cx="2016224" cy="1080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若不从新定义</a:t>
              </a:r>
              <a:r>
                <a:rPr lang="en-US" altLang="zh-CN" dirty="0"/>
                <a:t>seed(IV)</a:t>
              </a:r>
              <a:r>
                <a:rPr lang="zh-CN" altLang="en-US" dirty="0"/>
                <a:t>，则生成的随机数</a:t>
              </a:r>
              <a:endParaRPr kumimoji="1" lang="ja-JP" altLang="en-US" dirty="0"/>
            </a:p>
          </p:txBody>
        </p:sp>
      </p:grpSp>
    </p:spTree>
    <p:extLst>
      <p:ext uri="{BB962C8B-B14F-4D97-AF65-F5344CB8AC3E}">
        <p14:creationId xmlns:p14="http://schemas.microsoft.com/office/powerpoint/2010/main" val="21887242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7384" y="-36512"/>
            <a:ext cx="4522007" cy="923330"/>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MAC</a:t>
            </a:r>
          </a:p>
          <a:p>
            <a:pPr marL="742950" lvl="1" indent="-285750">
              <a:buFont typeface="Arial" panose="020B0604020202020204" pitchFamily="34" charset="0"/>
              <a:buChar char="•"/>
            </a:pPr>
            <a:r>
              <a:rPr lang="en-US" altLang="ja-JP" dirty="0"/>
              <a:t>Media access control (in Internet)</a:t>
            </a:r>
          </a:p>
          <a:p>
            <a:pPr marL="742950" lvl="1" indent="-285750">
              <a:buFont typeface="Arial" panose="020B0604020202020204" pitchFamily="34" charset="0"/>
              <a:buChar char="•"/>
            </a:pPr>
            <a:r>
              <a:rPr kumimoji="1" lang="en-US" altLang="ja-JP" dirty="0"/>
              <a:t>Message authentication code (in CAN)</a:t>
            </a:r>
            <a:endParaRPr kumimoji="1" lang="ja-JP" altLang="en-US" dirty="0"/>
          </a:p>
        </p:txBody>
      </p:sp>
      <p:sp>
        <p:nvSpPr>
          <p:cNvPr id="3" name="テキスト ボックス 2"/>
          <p:cNvSpPr txBox="1"/>
          <p:nvPr/>
        </p:nvSpPr>
        <p:spPr>
          <a:xfrm>
            <a:off x="-36374" y="945466"/>
            <a:ext cx="6858000"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IVI system: </a:t>
            </a:r>
            <a:r>
              <a:rPr lang="en-US" altLang="ja-JP" dirty="0"/>
              <a:t>In-vehicle infotainment system</a:t>
            </a:r>
          </a:p>
          <a:p>
            <a:pPr marL="285750" indent="-285750">
              <a:buFont typeface="Arial" panose="020B0604020202020204" pitchFamily="34" charset="0"/>
              <a:buChar char="•"/>
            </a:pPr>
            <a:r>
              <a:rPr lang="ja-JP" altLang="en-US" dirty="0"/>
              <a:t>自動車特有のリスクに基づいた方式でリスク段階を特定（</a:t>
            </a:r>
            <a:r>
              <a:rPr lang="en-US" altLang="ja-JP" dirty="0">
                <a:solidFill>
                  <a:srgbClr val="FF0000"/>
                </a:solidFill>
              </a:rPr>
              <a:t>ASIL</a:t>
            </a:r>
            <a:r>
              <a:rPr lang="ja-JP" altLang="en-US" dirty="0"/>
              <a:t>：</a:t>
            </a:r>
            <a:r>
              <a:rPr lang="en-US" altLang="ja-JP" dirty="0"/>
              <a:t>Automotive Safety Integrity Level</a:t>
            </a:r>
            <a:r>
              <a:rPr lang="ja-JP" altLang="en-US" dirty="0"/>
              <a:t>）</a:t>
            </a:r>
            <a:endParaRPr lang="en-US" altLang="ja-JP" dirty="0"/>
          </a:p>
          <a:p>
            <a:pPr marL="742950" lvl="1" indent="-285750">
              <a:buFont typeface="Arial" panose="020B0604020202020204" pitchFamily="34" charset="0"/>
              <a:buChar char="•"/>
            </a:pPr>
            <a:r>
              <a:rPr lang="en-US" altLang="ja-JP" dirty="0"/>
              <a:t>is a risk classification scheme defined by the ISO 26262 - Functional Safety for Road Vehicles standard.</a:t>
            </a:r>
            <a:endParaRPr lang="ja-JP" altLang="en-US" dirty="0"/>
          </a:p>
          <a:p>
            <a:pPr marL="285750" indent="-285750">
              <a:buFont typeface="Arial" panose="020B0604020202020204" pitchFamily="34" charset="0"/>
              <a:buChar char="•"/>
            </a:pPr>
            <a:endParaRPr kumimoji="1" lang="ja-JP" altLang="en-US" dirty="0"/>
          </a:p>
        </p:txBody>
      </p:sp>
      <p:sp>
        <p:nvSpPr>
          <p:cNvPr id="6" name="正方形/長方形 5"/>
          <p:cNvSpPr/>
          <p:nvPr/>
        </p:nvSpPr>
        <p:spPr>
          <a:xfrm>
            <a:off x="-62553" y="2367250"/>
            <a:ext cx="6821626" cy="4247317"/>
          </a:xfrm>
          <a:prstGeom prst="rect">
            <a:avLst/>
          </a:prstGeom>
        </p:spPr>
        <p:txBody>
          <a:bodyPr wrap="square">
            <a:spAutoFit/>
          </a:bodyPr>
          <a:lstStyle/>
          <a:p>
            <a:pPr marL="285750" indent="-285750">
              <a:buFont typeface="Arial" panose="020B0604020202020204" pitchFamily="34" charset="0"/>
              <a:buChar char="•"/>
            </a:pPr>
            <a:r>
              <a:rPr lang="en-US" altLang="ja-JP" dirty="0"/>
              <a:t>Secure copy or </a:t>
            </a:r>
            <a:r>
              <a:rPr lang="en-US" altLang="ja-JP" b="1" dirty="0">
                <a:solidFill>
                  <a:srgbClr val="FF0000"/>
                </a:solidFill>
              </a:rPr>
              <a:t>SCP</a:t>
            </a:r>
            <a:r>
              <a:rPr lang="en-US" altLang="ja-JP" dirty="0">
                <a:solidFill>
                  <a:srgbClr val="FF0000"/>
                </a:solidFill>
              </a:rPr>
              <a:t> </a:t>
            </a:r>
            <a:r>
              <a:rPr lang="en-US" altLang="ja-JP" dirty="0"/>
              <a:t>is a means of securely transferring computer files between a local host and a remote host or between two remote hosts. It is based on the Secure Shell (SSH) protocol.</a:t>
            </a:r>
          </a:p>
          <a:p>
            <a:pPr marL="742950" lvl="1" indent="-285750">
              <a:buFont typeface="Arial" panose="020B0604020202020204" pitchFamily="34" charset="0"/>
              <a:buChar char="•"/>
            </a:pPr>
            <a:r>
              <a:rPr lang="en-US" altLang="ja-JP" dirty="0"/>
              <a:t>port 22</a:t>
            </a:r>
          </a:p>
          <a:p>
            <a:pPr marL="285750" indent="-285750">
              <a:buFont typeface="Arial" panose="020B0604020202020204" pitchFamily="34" charset="0"/>
              <a:buChar char="•"/>
            </a:pPr>
            <a:r>
              <a:rPr lang="en-US" altLang="ja-JP" dirty="0"/>
              <a:t>In computing, the </a:t>
            </a:r>
            <a:r>
              <a:rPr lang="en-US" altLang="ja-JP" u="sng" dirty="0"/>
              <a:t>SSH File Transfer Protocol </a:t>
            </a:r>
            <a:r>
              <a:rPr lang="en-US" altLang="ja-JP" dirty="0"/>
              <a:t>(also Secure File Transfer Protocol, or </a:t>
            </a:r>
            <a:r>
              <a:rPr lang="en-US" altLang="ja-JP" b="1" dirty="0">
                <a:solidFill>
                  <a:srgbClr val="FF0000"/>
                </a:solidFill>
              </a:rPr>
              <a:t>SFTP</a:t>
            </a:r>
            <a:r>
              <a:rPr lang="en-US" altLang="ja-JP" dirty="0"/>
              <a:t>) is a network protocol that provides file access, file transfer, and file management over any reliable data stream. </a:t>
            </a:r>
          </a:p>
          <a:p>
            <a:pPr marL="742950" lvl="1" indent="-285750">
              <a:buFont typeface="Arial" panose="020B0604020202020204" pitchFamily="34" charset="0"/>
              <a:buChar char="•"/>
            </a:pPr>
            <a:r>
              <a:rPr lang="en-US" altLang="ja-JP" dirty="0"/>
              <a:t>port 22</a:t>
            </a:r>
          </a:p>
          <a:p>
            <a:pPr marL="285750" indent="-285750">
              <a:buFont typeface="Arial" panose="020B0604020202020204" pitchFamily="34" charset="0"/>
              <a:buChar char="•"/>
            </a:pPr>
            <a:r>
              <a:rPr lang="en-US" altLang="ja-JP" dirty="0"/>
              <a:t>Secure Shell (</a:t>
            </a:r>
            <a:r>
              <a:rPr lang="en-US" altLang="ja-JP" b="1" dirty="0">
                <a:solidFill>
                  <a:srgbClr val="FF0000"/>
                </a:solidFill>
              </a:rPr>
              <a:t>SSH</a:t>
            </a:r>
            <a:r>
              <a:rPr lang="en-US" altLang="ja-JP" dirty="0"/>
              <a:t>) is a cryptographic network protocol for operating network services securely over an unsecured network</a:t>
            </a:r>
          </a:p>
          <a:p>
            <a:pPr marL="285750" indent="-285750">
              <a:buFont typeface="Arial" panose="020B0604020202020204" pitchFamily="34" charset="0"/>
              <a:buChar char="•"/>
            </a:pPr>
            <a:r>
              <a:rPr lang="en-US" altLang="ja-JP" dirty="0"/>
              <a:t>The </a:t>
            </a:r>
            <a:r>
              <a:rPr lang="en-US" altLang="ja-JP" u="sng" dirty="0"/>
              <a:t>User Datagram Protocol </a:t>
            </a:r>
            <a:r>
              <a:rPr lang="en-US" altLang="ja-JP" dirty="0"/>
              <a:t>(</a:t>
            </a:r>
            <a:r>
              <a:rPr lang="en-US" altLang="ja-JP" b="1" dirty="0">
                <a:solidFill>
                  <a:srgbClr val="FF0000"/>
                </a:solidFill>
              </a:rPr>
              <a:t>UDP</a:t>
            </a:r>
            <a:r>
              <a:rPr lang="en-US" altLang="ja-JP" dirty="0"/>
              <a:t>) is one of the core members of the Internet protocol suite. With UDP, computer applications can send messages, in this case referred to as datagrams, to other hosts on an Internet Protocol (IP) network.</a:t>
            </a:r>
            <a:endParaRPr lang="ja-JP" altLang="en-US" dirty="0"/>
          </a:p>
        </p:txBody>
      </p:sp>
      <p:sp>
        <p:nvSpPr>
          <p:cNvPr id="4" name="テキスト ボックス 3"/>
          <p:cNvSpPr txBox="1"/>
          <p:nvPr/>
        </p:nvSpPr>
        <p:spPr>
          <a:xfrm>
            <a:off x="0" y="7092280"/>
            <a:ext cx="13625140" cy="1200329"/>
          </a:xfrm>
          <a:prstGeom prst="rect">
            <a:avLst/>
          </a:prstGeom>
          <a:noFill/>
        </p:spPr>
        <p:txBody>
          <a:bodyPr wrap="none" rtlCol="0">
            <a:spAutoFit/>
          </a:bodyPr>
          <a:lstStyle/>
          <a:p>
            <a:r>
              <a:rPr lang="en-US" altLang="zh-CN" dirty="0"/>
              <a:t>SSH </a:t>
            </a:r>
            <a:r>
              <a:rPr lang="zh-CN" altLang="en-US" dirty="0"/>
              <a:t>和 </a:t>
            </a:r>
            <a:r>
              <a:rPr lang="en-US" altLang="zh-CN" dirty="0"/>
              <a:t>SSL </a:t>
            </a:r>
            <a:r>
              <a:rPr lang="zh-CN" altLang="en-US" dirty="0"/>
              <a:t>的区别：</a:t>
            </a:r>
            <a:endParaRPr lang="en-US" altLang="zh-CN" dirty="0"/>
          </a:p>
          <a:p>
            <a:pPr marL="285750" indent="-285750">
              <a:buFont typeface="Arial" panose="020B0604020202020204" pitchFamily="34" charset="0"/>
              <a:buChar char="•"/>
            </a:pPr>
            <a:r>
              <a:rPr lang="en-US" altLang="zh-CN" dirty="0"/>
              <a:t>SSH</a:t>
            </a:r>
            <a:r>
              <a:rPr lang="zh-CN" altLang="en-US" dirty="0"/>
              <a:t>：</a:t>
            </a:r>
            <a:r>
              <a:rPr lang="en-US" altLang="zh-CN" dirty="0"/>
              <a:t>Securing computer network</a:t>
            </a:r>
            <a:r>
              <a:rPr lang="zh-CN" altLang="en-US" dirty="0"/>
              <a:t>，用</a:t>
            </a:r>
            <a:r>
              <a:rPr lang="en-US" altLang="zh-CN" dirty="0"/>
              <a:t>PKI</a:t>
            </a:r>
            <a:r>
              <a:rPr lang="zh-CN" altLang="en-US" dirty="0"/>
              <a:t>但不需要</a:t>
            </a:r>
            <a:r>
              <a:rPr lang="en-US" altLang="zh-CN" dirty="0"/>
              <a:t>CA</a:t>
            </a:r>
            <a:r>
              <a:rPr lang="zh-CN" altLang="en-US" dirty="0"/>
              <a:t>给证明</a:t>
            </a:r>
            <a:endParaRPr lang="en-US" altLang="zh-CN" dirty="0"/>
          </a:p>
          <a:p>
            <a:pPr marL="742950" lvl="1" indent="-285750">
              <a:buFont typeface="Arial" panose="020B0604020202020204" pitchFamily="34" charset="0"/>
              <a:buChar char="•"/>
            </a:pPr>
            <a:r>
              <a:rPr lang="zh-CN" altLang="en-US" dirty="0"/>
              <a:t>注意，</a:t>
            </a:r>
            <a:r>
              <a:rPr lang="en-US" altLang="zh-CN" dirty="0"/>
              <a:t>SSH</a:t>
            </a:r>
            <a:r>
              <a:rPr lang="zh-CN" altLang="en-US" dirty="0"/>
              <a:t>只利用</a:t>
            </a:r>
            <a:r>
              <a:rPr lang="en-US" altLang="zh-CN" dirty="0"/>
              <a:t>RSA</a:t>
            </a:r>
            <a:r>
              <a:rPr lang="zh-CN" altLang="en-US" dirty="0"/>
              <a:t>来</a:t>
            </a:r>
            <a:r>
              <a:rPr lang="en-US" altLang="zh-CN" dirty="0"/>
              <a:t>authenticate</a:t>
            </a:r>
            <a:r>
              <a:rPr lang="zh-CN" altLang="en-US" dirty="0"/>
              <a:t>，不利用</a:t>
            </a:r>
            <a:r>
              <a:rPr lang="en-US" altLang="zh-CN" dirty="0"/>
              <a:t>RSA</a:t>
            </a:r>
            <a:r>
              <a:rPr lang="zh-CN" altLang="en-US" dirty="0"/>
              <a:t>加密</a:t>
            </a:r>
            <a:endParaRPr lang="en-US" altLang="zh-CN" dirty="0"/>
          </a:p>
          <a:p>
            <a:pPr marL="285750" indent="-285750">
              <a:buFont typeface="Arial" panose="020B0604020202020204" pitchFamily="34" charset="0"/>
              <a:buChar char="•"/>
            </a:pPr>
            <a:r>
              <a:rPr lang="en-US" altLang="zh-CN" dirty="0"/>
              <a:t>SSL</a:t>
            </a:r>
            <a:r>
              <a:rPr lang="zh-CN" altLang="en-US" dirty="0"/>
              <a:t>：</a:t>
            </a:r>
            <a:r>
              <a:rPr lang="en-US" altLang="zh-CN" dirty="0"/>
              <a:t>Securing web data transfer</a:t>
            </a:r>
            <a:r>
              <a:rPr lang="zh-CN" altLang="en-US" dirty="0"/>
              <a:t>，主要用来加密</a:t>
            </a:r>
            <a:r>
              <a:rPr lang="en-US" altLang="zh-CN" dirty="0"/>
              <a:t>Client</a:t>
            </a:r>
            <a:r>
              <a:rPr lang="zh-CN" altLang="en-US" dirty="0"/>
              <a:t>（</a:t>
            </a:r>
            <a:r>
              <a:rPr lang="en-US" altLang="zh-CN" dirty="0"/>
              <a:t>Browser</a:t>
            </a:r>
            <a:r>
              <a:rPr lang="zh-CN" altLang="en-US" dirty="0"/>
              <a:t>）和</a:t>
            </a:r>
            <a:r>
              <a:rPr lang="en-US" altLang="zh-CN" dirty="0"/>
              <a:t>Server</a:t>
            </a:r>
            <a:r>
              <a:rPr lang="zh-CN" altLang="en-US" dirty="0"/>
              <a:t>（</a:t>
            </a:r>
            <a:r>
              <a:rPr lang="en-US" altLang="zh-CN" dirty="0"/>
              <a:t>Website</a:t>
            </a:r>
            <a:r>
              <a:rPr lang="zh-CN" altLang="en-US" dirty="0"/>
              <a:t>）之间的数据传输，用</a:t>
            </a:r>
            <a:r>
              <a:rPr lang="en-US" altLang="zh-CN" dirty="0"/>
              <a:t>PKI</a:t>
            </a:r>
            <a:r>
              <a:rPr lang="zh-CN" altLang="en-US" dirty="0"/>
              <a:t>需要</a:t>
            </a:r>
            <a:r>
              <a:rPr lang="en-US" altLang="zh-CN" dirty="0"/>
              <a:t>CA</a:t>
            </a:r>
            <a:r>
              <a:rPr lang="zh-CN" altLang="en-US" dirty="0"/>
              <a:t>给</a:t>
            </a:r>
            <a:r>
              <a:rPr lang="en-US" altLang="zh-CN" dirty="0"/>
              <a:t>SSL Certificate</a:t>
            </a:r>
          </a:p>
        </p:txBody>
      </p:sp>
    </p:spTree>
    <p:extLst>
      <p:ext uri="{BB962C8B-B14F-4D97-AF65-F5344CB8AC3E}">
        <p14:creationId xmlns:p14="http://schemas.microsoft.com/office/powerpoint/2010/main" val="398607205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559" y="0"/>
            <a:ext cx="2791342" cy="369332"/>
          </a:xfrm>
          <a:prstGeom prst="rect">
            <a:avLst/>
          </a:prstGeom>
        </p:spPr>
        <p:txBody>
          <a:bodyPr wrap="none">
            <a:spAutoFit/>
          </a:bodyPr>
          <a:lstStyle/>
          <a:p>
            <a:r>
              <a:rPr lang="en-US" altLang="ja-JP" b="1" dirty="0">
                <a:solidFill>
                  <a:srgbClr val="FF0000"/>
                </a:solidFill>
              </a:rPr>
              <a:t>FOTA</a:t>
            </a:r>
            <a:r>
              <a:rPr lang="en-US" altLang="ja-JP" dirty="0"/>
              <a:t> (Firmware On The Air)</a:t>
            </a:r>
            <a:endParaRPr lang="ja-JP" altLang="en-US" dirty="0"/>
          </a:p>
        </p:txBody>
      </p:sp>
      <p:sp>
        <p:nvSpPr>
          <p:cNvPr id="3" name="テキスト ボックス 2"/>
          <p:cNvSpPr txBox="1"/>
          <p:nvPr/>
        </p:nvSpPr>
        <p:spPr>
          <a:xfrm>
            <a:off x="-2559" y="755576"/>
            <a:ext cx="6860559" cy="1477328"/>
          </a:xfrm>
          <a:prstGeom prst="rect">
            <a:avLst/>
          </a:prstGeom>
          <a:noFill/>
        </p:spPr>
        <p:txBody>
          <a:bodyPr wrap="square" rtlCol="0">
            <a:spAutoFit/>
          </a:bodyPr>
          <a:lstStyle/>
          <a:p>
            <a:r>
              <a:rPr lang="en-US" altLang="ja-JP" b="1" dirty="0">
                <a:solidFill>
                  <a:srgbClr val="FF0000"/>
                </a:solidFill>
              </a:rPr>
              <a:t>JTAG</a:t>
            </a:r>
            <a:r>
              <a:rPr lang="en-US" altLang="ja-JP" dirty="0"/>
              <a:t>: joint test action group</a:t>
            </a:r>
          </a:p>
          <a:p>
            <a:pPr marL="742950" lvl="1" indent="-285750">
              <a:buFont typeface="Arial" panose="020B0604020202020204" pitchFamily="34" charset="0"/>
              <a:buChar char="•"/>
            </a:pPr>
            <a:r>
              <a:rPr lang="en-US" altLang="ja-JP" dirty="0"/>
              <a:t>is an electronics industry association formed in 1985 for developing a method of verifying designs and testing printed circuit boards after manufacture.</a:t>
            </a:r>
          </a:p>
          <a:p>
            <a:r>
              <a:rPr kumimoji="1" lang="en-US" altLang="ja-JP" b="1" dirty="0">
                <a:solidFill>
                  <a:srgbClr val="FF0000"/>
                </a:solidFill>
              </a:rPr>
              <a:t>S-IPL(SIPL)</a:t>
            </a:r>
            <a:r>
              <a:rPr kumimoji="1" lang="en-US" altLang="ja-JP" dirty="0"/>
              <a:t>: secure initial program loader</a:t>
            </a:r>
            <a:endParaRPr kumimoji="1" lang="ja-JP" altLang="en-US" dirty="0"/>
          </a:p>
        </p:txBody>
      </p:sp>
      <p:sp>
        <p:nvSpPr>
          <p:cNvPr id="4" name="テキスト ボックス 3"/>
          <p:cNvSpPr txBox="1"/>
          <p:nvPr/>
        </p:nvSpPr>
        <p:spPr>
          <a:xfrm>
            <a:off x="1" y="4427984"/>
            <a:ext cx="6857999" cy="1477328"/>
          </a:xfrm>
          <a:prstGeom prst="rect">
            <a:avLst/>
          </a:prstGeom>
          <a:noFill/>
        </p:spPr>
        <p:txBody>
          <a:bodyPr wrap="square" rtlCol="0">
            <a:spAutoFit/>
          </a:bodyPr>
          <a:lstStyle/>
          <a:p>
            <a:r>
              <a:rPr lang="en-US" altLang="ja-JP" dirty="0"/>
              <a:t>WTF is </a:t>
            </a:r>
            <a:r>
              <a:rPr lang="ja-JP" altLang="en-US" b="1" dirty="0">
                <a:solidFill>
                  <a:srgbClr val="FF0000"/>
                </a:solidFill>
              </a:rPr>
              <a:t>デバイス鍵</a:t>
            </a:r>
            <a:r>
              <a:rPr lang="en-US" altLang="ja-JP" b="1" dirty="0">
                <a:solidFill>
                  <a:srgbClr val="FF0000"/>
                </a:solidFill>
              </a:rPr>
              <a:t>(device key)</a:t>
            </a:r>
            <a:r>
              <a:rPr lang="en-US" altLang="ja-JP" dirty="0"/>
              <a:t>:</a:t>
            </a:r>
          </a:p>
          <a:p>
            <a:pPr marL="285750" indent="-285750">
              <a:buFont typeface="Arial" panose="020B0604020202020204" pitchFamily="34" charset="0"/>
              <a:buChar char="•"/>
            </a:pPr>
            <a:r>
              <a:rPr lang="en-US" altLang="ja-JP" dirty="0"/>
              <a:t>play a roles in the cryptographic key management procedure in the Advanced Access Content System (AACS) specification. This specification defines a method for protecting audiovisual entertainment content, including high-definition content.</a:t>
            </a:r>
            <a:endParaRPr kumimoji="1" lang="ja-JP" altLang="en-US" dirty="0"/>
          </a:p>
        </p:txBody>
      </p:sp>
      <p:sp>
        <p:nvSpPr>
          <p:cNvPr id="5" name="正方形/長方形 4"/>
          <p:cNvSpPr/>
          <p:nvPr/>
        </p:nvSpPr>
        <p:spPr>
          <a:xfrm>
            <a:off x="-2560" y="2518608"/>
            <a:ext cx="6860559" cy="1477328"/>
          </a:xfrm>
          <a:prstGeom prst="rect">
            <a:avLst/>
          </a:prstGeom>
        </p:spPr>
        <p:txBody>
          <a:bodyPr wrap="square">
            <a:spAutoFit/>
          </a:bodyPr>
          <a:lstStyle/>
          <a:p>
            <a:r>
              <a:rPr lang="en-US" altLang="ja-JP" dirty="0"/>
              <a:t>Challenge Handshake Authentication Protocol (</a:t>
            </a:r>
            <a:r>
              <a:rPr lang="en-US" altLang="ja-JP" b="1" dirty="0">
                <a:solidFill>
                  <a:srgbClr val="FF0000"/>
                </a:solidFill>
              </a:rPr>
              <a:t>CHAP</a:t>
            </a:r>
            <a:r>
              <a:rPr lang="en-US" altLang="ja-JP" dirty="0"/>
              <a:t>)</a:t>
            </a:r>
          </a:p>
          <a:p>
            <a:pPr marL="285750" indent="-285750">
              <a:buFont typeface="Arial" panose="020B0604020202020204" pitchFamily="34" charset="0"/>
              <a:buChar char="•"/>
            </a:pPr>
            <a:r>
              <a:rPr lang="en-US" altLang="ja-JP" dirty="0"/>
              <a:t>CHAP</a:t>
            </a:r>
            <a:r>
              <a:rPr lang="ja-JP" altLang="en-US" dirty="0"/>
              <a:t>認証用</a:t>
            </a:r>
            <a:r>
              <a:rPr lang="en-US" altLang="ja-JP" dirty="0"/>
              <a:t>response data</a:t>
            </a:r>
            <a:r>
              <a:rPr lang="ja-JP" altLang="en-US" dirty="0"/>
              <a:t>検証</a:t>
            </a:r>
            <a:endParaRPr lang="en-US" altLang="ja-JP" dirty="0"/>
          </a:p>
          <a:p>
            <a:pPr marL="742950" lvl="1" indent="-285750">
              <a:buFont typeface="Arial" panose="020B0604020202020204" pitchFamily="34" charset="0"/>
              <a:buChar char="•"/>
            </a:pPr>
            <a:r>
              <a:rPr lang="en-US" altLang="ja-JP" dirty="0"/>
              <a:t>AES-128 CMAC</a:t>
            </a:r>
          </a:p>
          <a:p>
            <a:pPr marL="742950" lvl="1" indent="-285750">
              <a:buFont typeface="Arial" panose="020B0604020202020204" pitchFamily="34" charset="0"/>
              <a:buChar char="•"/>
            </a:pPr>
            <a:r>
              <a:rPr lang="en-US" altLang="ja-JP" dirty="0"/>
              <a:t>SHA-256</a:t>
            </a:r>
          </a:p>
          <a:p>
            <a:r>
              <a:rPr lang="en-US" altLang="ja-JP" b="1" dirty="0">
                <a:solidFill>
                  <a:srgbClr val="FF0000"/>
                </a:solidFill>
              </a:rPr>
              <a:t>HMAC</a:t>
            </a:r>
            <a:r>
              <a:rPr lang="en-US" altLang="ja-JP" dirty="0"/>
              <a:t> (Hash-based Message Authentication Code) </a:t>
            </a:r>
            <a:endParaRPr lang="ja-JP" altLang="en-US" dirty="0"/>
          </a:p>
        </p:txBody>
      </p:sp>
      <p:sp>
        <p:nvSpPr>
          <p:cNvPr id="7" name="正方形/長方形 6"/>
          <p:cNvSpPr/>
          <p:nvPr/>
        </p:nvSpPr>
        <p:spPr>
          <a:xfrm>
            <a:off x="-2560" y="6407040"/>
            <a:ext cx="6860560" cy="1477328"/>
          </a:xfrm>
          <a:prstGeom prst="rect">
            <a:avLst/>
          </a:prstGeom>
        </p:spPr>
        <p:txBody>
          <a:bodyPr wrap="square">
            <a:spAutoFit/>
          </a:bodyPr>
          <a:lstStyle/>
          <a:p>
            <a:r>
              <a:rPr lang="en-US" altLang="ja-JP" dirty="0"/>
              <a:t>In computer operating systems, </a:t>
            </a:r>
            <a:r>
              <a:rPr lang="en-US" altLang="ja-JP" b="1" dirty="0">
                <a:solidFill>
                  <a:srgbClr val="FF0000"/>
                </a:solidFill>
              </a:rPr>
              <a:t>paging</a:t>
            </a:r>
            <a:r>
              <a:rPr lang="en-US" altLang="ja-JP" dirty="0"/>
              <a:t> is a </a:t>
            </a:r>
            <a:r>
              <a:rPr lang="en-US" altLang="ja-JP" b="1" dirty="0">
                <a:solidFill>
                  <a:srgbClr val="FF0000"/>
                </a:solidFill>
              </a:rPr>
              <a:t>memory</a:t>
            </a:r>
            <a:r>
              <a:rPr lang="en-US" altLang="ja-JP" dirty="0">
                <a:solidFill>
                  <a:srgbClr val="FF0000"/>
                </a:solidFill>
              </a:rPr>
              <a:t> </a:t>
            </a:r>
            <a:r>
              <a:rPr lang="en-US" altLang="ja-JP" dirty="0"/>
              <a:t>management scheme by which a computer stores and retrieves data from secondary storage[a] for use in main memory. In this scheme, the operating system retrieves data from secondary storage in same-size blocks called pages.</a:t>
            </a:r>
            <a:endParaRPr lang="ja-JP" altLang="en-US" dirty="0"/>
          </a:p>
        </p:txBody>
      </p:sp>
      <p:sp>
        <p:nvSpPr>
          <p:cNvPr id="6" name="正方形/長方形 5"/>
          <p:cNvSpPr/>
          <p:nvPr/>
        </p:nvSpPr>
        <p:spPr>
          <a:xfrm>
            <a:off x="7317432" y="1193628"/>
            <a:ext cx="5328592" cy="313932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US" altLang="ja-JP" dirty="0"/>
              <a:t>Debugger</a:t>
            </a:r>
            <a:r>
              <a:rPr lang="ja-JP" altLang="en-US" dirty="0"/>
              <a:t>の青い箱は</a:t>
            </a:r>
            <a:r>
              <a:rPr lang="en-US" altLang="ja-JP" dirty="0"/>
              <a:t>JTAG</a:t>
            </a:r>
          </a:p>
          <a:p>
            <a:pPr marL="285750" indent="-285750">
              <a:buFont typeface="Arial" panose="020B0604020202020204" pitchFamily="34" charset="0"/>
              <a:buChar char="•"/>
            </a:pPr>
            <a:r>
              <a:rPr lang="en-US" altLang="ja-JP" dirty="0"/>
              <a:t>CFG</a:t>
            </a:r>
            <a:r>
              <a:rPr lang="ja-JP" altLang="en-US" dirty="0"/>
              <a:t>ファイル設定に、</a:t>
            </a:r>
            <a:r>
              <a:rPr lang="en-US" altLang="ja-JP" dirty="0"/>
              <a:t> J_NO_RST_BOOT </a:t>
            </a:r>
            <a:r>
              <a:rPr lang="ja-JP" altLang="en-US" dirty="0"/>
              <a:t>という設定項目が有る、下は説明</a:t>
            </a:r>
            <a:endParaRPr lang="en-US" altLang="ja-JP" dirty="0"/>
          </a:p>
          <a:p>
            <a:r>
              <a:rPr lang="en-US" altLang="ja-JP" dirty="0"/>
              <a:t>; </a:t>
            </a:r>
            <a:r>
              <a:rPr lang="ja-JP" altLang="en-US" dirty="0"/>
              <a:t>デバッガ起動時の</a:t>
            </a:r>
            <a:r>
              <a:rPr lang="en-US" altLang="ja-JP" dirty="0"/>
              <a:t>CPU</a:t>
            </a:r>
            <a:r>
              <a:rPr lang="ja-JP" altLang="en-US" dirty="0"/>
              <a:t>リセット制御</a:t>
            </a:r>
            <a:r>
              <a:rPr lang="en-US" altLang="ja-JP" dirty="0"/>
              <a:t>(J_NO_RST_BOOT)</a:t>
            </a:r>
          </a:p>
          <a:p>
            <a:r>
              <a:rPr lang="en-US" altLang="ja-JP" dirty="0"/>
              <a:t>; </a:t>
            </a:r>
            <a:r>
              <a:rPr lang="ja-JP" altLang="en-US" dirty="0"/>
              <a:t>デバッガ起動時に</a:t>
            </a:r>
            <a:r>
              <a:rPr lang="en-US" altLang="ja-JP" dirty="0"/>
              <a:t>CPU</a:t>
            </a:r>
            <a:r>
              <a:rPr lang="ja-JP" altLang="en-US" dirty="0"/>
              <a:t>リセットをするかどうかを指定します。</a:t>
            </a:r>
          </a:p>
          <a:p>
            <a:r>
              <a:rPr lang="en-US" altLang="ja-JP" dirty="0"/>
              <a:t>; EX .. J_NO_RST_BOOT OFF ... </a:t>
            </a:r>
            <a:r>
              <a:rPr lang="ja-JP" altLang="en-US" dirty="0"/>
              <a:t>リセットします</a:t>
            </a:r>
            <a:r>
              <a:rPr lang="en-US" altLang="ja-JP" dirty="0"/>
              <a:t>(</a:t>
            </a:r>
            <a:r>
              <a:rPr lang="ja-JP" altLang="en-US" dirty="0"/>
              <a:t>ブレーク状態</a:t>
            </a:r>
            <a:r>
              <a:rPr lang="en-US" altLang="ja-JP" dirty="0"/>
              <a:t>)</a:t>
            </a:r>
          </a:p>
          <a:p>
            <a:r>
              <a:rPr lang="en-US" altLang="ja-JP" dirty="0"/>
              <a:t>; J_NO_RST_BOOT ON ... </a:t>
            </a:r>
            <a:r>
              <a:rPr lang="ja-JP" altLang="en-US" dirty="0"/>
              <a:t>リセットしません</a:t>
            </a:r>
            <a:r>
              <a:rPr lang="en-US" altLang="ja-JP" dirty="0"/>
              <a:t>(</a:t>
            </a:r>
            <a:r>
              <a:rPr lang="ja-JP" altLang="en-US" dirty="0"/>
              <a:t>ブレーク状態</a:t>
            </a:r>
            <a:r>
              <a:rPr lang="en-US" altLang="ja-JP" dirty="0"/>
              <a:t>)</a:t>
            </a:r>
          </a:p>
          <a:p>
            <a:r>
              <a:rPr lang="en-US" altLang="ja-JP" dirty="0"/>
              <a:t>; J_NO_RST_BOOT RUN ... </a:t>
            </a:r>
            <a:r>
              <a:rPr lang="ja-JP" altLang="en-US" dirty="0"/>
              <a:t>リセットしませ</a:t>
            </a:r>
          </a:p>
        </p:txBody>
      </p:sp>
    </p:spTree>
    <p:extLst>
      <p:ext uri="{BB962C8B-B14F-4D97-AF65-F5344CB8AC3E}">
        <p14:creationId xmlns:p14="http://schemas.microsoft.com/office/powerpoint/2010/main" val="67496807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923330"/>
          </a:xfrm>
          <a:prstGeom prst="rect">
            <a:avLst/>
          </a:prstGeom>
        </p:spPr>
        <p:txBody>
          <a:bodyPr wrap="square">
            <a:spAutoFit/>
          </a:bodyPr>
          <a:lstStyle/>
          <a:p>
            <a:r>
              <a:rPr lang="en-US" altLang="ja-JP" b="1" dirty="0">
                <a:solidFill>
                  <a:srgbClr val="FF0000"/>
                </a:solidFill>
              </a:rPr>
              <a:t>LDAP</a:t>
            </a:r>
            <a:r>
              <a:rPr lang="en-US" altLang="ja-JP" dirty="0"/>
              <a:t> = Lightweight Directory Access Protocol</a:t>
            </a:r>
            <a:endParaRPr lang="ja-JP" altLang="ja-JP" dirty="0"/>
          </a:p>
          <a:p>
            <a:r>
              <a:rPr lang="ja-JP" altLang="ja-JP" dirty="0"/>
              <a:t>インターネットなどの</a:t>
            </a:r>
            <a:r>
              <a:rPr lang="en-US" altLang="ja-JP" dirty="0"/>
              <a:t>TCP/IP</a:t>
            </a:r>
            <a:r>
              <a:rPr lang="ja-JP" altLang="ja-JP" dirty="0"/>
              <a:t>ネットワークでディレクトリサービスにアクセスするための通信プロトコルの一つ</a:t>
            </a:r>
            <a:endParaRPr lang="ja-JP" altLang="en-US" dirty="0"/>
          </a:p>
        </p:txBody>
      </p:sp>
      <p:sp>
        <p:nvSpPr>
          <p:cNvPr id="3" name="正方形/長方形 2"/>
          <p:cNvSpPr/>
          <p:nvPr/>
        </p:nvSpPr>
        <p:spPr>
          <a:xfrm>
            <a:off x="0" y="2032844"/>
            <a:ext cx="6858000" cy="2585323"/>
          </a:xfrm>
          <a:prstGeom prst="rect">
            <a:avLst/>
          </a:prstGeom>
        </p:spPr>
        <p:txBody>
          <a:bodyPr wrap="square">
            <a:spAutoFit/>
          </a:bodyPr>
          <a:lstStyle/>
          <a:p>
            <a:r>
              <a:rPr lang="en-US" altLang="ja-JP" b="1" dirty="0">
                <a:solidFill>
                  <a:srgbClr val="FF0000"/>
                </a:solidFill>
              </a:rPr>
              <a:t>Mask ROM </a:t>
            </a:r>
            <a:r>
              <a:rPr lang="en-US" altLang="ja-JP" dirty="0"/>
              <a:t>is a type of read-only memory, or ROM, that is masked off during production. "Mask" refers to parts of an integrated circuit, a thin electronic circuit for processing data, that is covered with opaque plates called </a:t>
            </a:r>
            <a:r>
              <a:rPr lang="en-US" altLang="ja-JP" dirty="0" err="1"/>
              <a:t>photomasks</a:t>
            </a:r>
            <a:r>
              <a:rPr lang="en-US" altLang="ja-JP" dirty="0"/>
              <a:t>. These plates contain transparencies, or holes, to allow light in certain areas while blocking light in others to create distinctive patterns. Mask work, comprising a process known as photolithography, primarily serves as a sort of intellectual property protection, reserving reproduction of the product to the integrated circuit manufacturer.</a:t>
            </a:r>
            <a:endParaRPr lang="ja-JP" altLang="en-US" dirty="0"/>
          </a:p>
        </p:txBody>
      </p:sp>
      <p:sp>
        <p:nvSpPr>
          <p:cNvPr id="4" name="テキスト ボックス 3"/>
          <p:cNvSpPr txBox="1"/>
          <p:nvPr/>
        </p:nvSpPr>
        <p:spPr>
          <a:xfrm>
            <a:off x="0" y="4932040"/>
            <a:ext cx="3168240" cy="369332"/>
          </a:xfrm>
          <a:prstGeom prst="rect">
            <a:avLst/>
          </a:prstGeom>
          <a:noFill/>
        </p:spPr>
        <p:txBody>
          <a:bodyPr wrap="none" rtlCol="0">
            <a:spAutoFit/>
          </a:bodyPr>
          <a:lstStyle/>
          <a:p>
            <a:r>
              <a:rPr kumimoji="1" lang="en-US" altLang="ja-JP" b="1" dirty="0">
                <a:solidFill>
                  <a:srgbClr val="FF0000"/>
                </a:solidFill>
              </a:rPr>
              <a:t>MNO</a:t>
            </a:r>
            <a:r>
              <a:rPr kumimoji="1" lang="en-US" altLang="ja-JP" dirty="0"/>
              <a:t>: </a:t>
            </a:r>
            <a:r>
              <a:rPr lang="en-US" altLang="ja-JP" dirty="0"/>
              <a:t>Mobile network operator</a:t>
            </a:r>
          </a:p>
        </p:txBody>
      </p:sp>
      <p:sp>
        <p:nvSpPr>
          <p:cNvPr id="5" name="テキスト ボックス 4"/>
          <p:cNvSpPr txBox="1"/>
          <p:nvPr/>
        </p:nvSpPr>
        <p:spPr>
          <a:xfrm>
            <a:off x="0" y="5796136"/>
            <a:ext cx="6418617" cy="1477328"/>
          </a:xfrm>
          <a:prstGeom prst="rect">
            <a:avLst/>
          </a:prstGeom>
          <a:noFill/>
        </p:spPr>
        <p:txBody>
          <a:bodyPr wrap="none" rtlCol="0">
            <a:spAutoFit/>
          </a:bodyPr>
          <a:lstStyle/>
          <a:p>
            <a:r>
              <a:rPr kumimoji="1" lang="en-US" altLang="ja-JP" b="1" dirty="0">
                <a:solidFill>
                  <a:srgbClr val="FF0000"/>
                </a:solidFill>
              </a:rPr>
              <a:t>CGI</a:t>
            </a:r>
            <a:r>
              <a:rPr kumimoji="1" lang="en-US" altLang="ja-JP" dirty="0"/>
              <a:t> (common gateway interface)</a:t>
            </a:r>
          </a:p>
          <a:p>
            <a:pPr marL="285750" indent="-285750">
              <a:buFont typeface="Arial" panose="020B0604020202020204" pitchFamily="34" charset="0"/>
              <a:buChar char="•"/>
            </a:pPr>
            <a:r>
              <a:rPr lang="en-US" altLang="ja-JP" dirty="0"/>
              <a:t>2 places to change to setup </a:t>
            </a:r>
            <a:r>
              <a:rPr lang="en-US" altLang="ja-JP" dirty="0" err="1"/>
              <a:t>cgi</a:t>
            </a:r>
            <a:endParaRPr lang="en-US" altLang="ja-JP" dirty="0"/>
          </a:p>
          <a:p>
            <a:pPr marL="742950" lvl="1" indent="-285750">
              <a:buFont typeface="Arial" panose="020B0604020202020204" pitchFamily="34" charset="0"/>
              <a:buChar char="•"/>
            </a:pPr>
            <a:r>
              <a:rPr lang="en-US" altLang="ja-JP" dirty="0"/>
              <a:t>/</a:t>
            </a:r>
            <a:r>
              <a:rPr lang="en-US" altLang="ja-JP" dirty="0" err="1"/>
              <a:t>etc</a:t>
            </a:r>
            <a:r>
              <a:rPr lang="en-US" altLang="ja-JP" dirty="0"/>
              <a:t>/apache2/sites-available/000-default.conf</a:t>
            </a:r>
          </a:p>
          <a:p>
            <a:pPr marL="742950" lvl="1" indent="-285750">
              <a:buFont typeface="Arial" panose="020B0604020202020204" pitchFamily="34" charset="0"/>
              <a:buChar char="•"/>
            </a:pPr>
            <a:r>
              <a:rPr kumimoji="1" lang="en-US" altLang="ja-JP" dirty="0"/>
              <a:t>create a symbolic link under /</a:t>
            </a:r>
            <a:r>
              <a:rPr kumimoji="1" lang="en-US" altLang="ja-JP" dirty="0" err="1"/>
              <a:t>etc</a:t>
            </a:r>
            <a:r>
              <a:rPr kumimoji="1" lang="en-US" altLang="ja-JP" dirty="0"/>
              <a:t>/apache2/modes-enabled</a:t>
            </a:r>
          </a:p>
          <a:p>
            <a:pPr marL="1200150" lvl="2" indent="-285750">
              <a:buFont typeface="Arial" panose="020B0604020202020204" pitchFamily="34" charset="0"/>
              <a:buChar char="•"/>
            </a:pPr>
            <a:r>
              <a:rPr lang="en-US" altLang="ja-JP" dirty="0" err="1"/>
              <a:t>cgi.load</a:t>
            </a:r>
            <a:r>
              <a:rPr lang="en-US" altLang="ja-JP" dirty="0"/>
              <a:t> -&gt; /</a:t>
            </a:r>
            <a:r>
              <a:rPr lang="en-US" altLang="ja-JP" dirty="0" err="1"/>
              <a:t>etc</a:t>
            </a:r>
            <a:r>
              <a:rPr lang="en-US" altLang="ja-JP" dirty="0"/>
              <a:t>/apache2/mods-available/</a:t>
            </a:r>
            <a:r>
              <a:rPr lang="en-US" altLang="ja-JP" dirty="0" err="1"/>
              <a:t>cgi.load</a:t>
            </a:r>
            <a:endParaRPr kumimoji="1" lang="ja-JP" altLang="en-US" dirty="0"/>
          </a:p>
        </p:txBody>
      </p:sp>
      <p:sp>
        <p:nvSpPr>
          <p:cNvPr id="6" name="テキスト ボックス 5"/>
          <p:cNvSpPr txBox="1"/>
          <p:nvPr/>
        </p:nvSpPr>
        <p:spPr>
          <a:xfrm>
            <a:off x="0" y="8388424"/>
            <a:ext cx="5362109" cy="646331"/>
          </a:xfrm>
          <a:prstGeom prst="rect">
            <a:avLst/>
          </a:prstGeom>
          <a:noFill/>
        </p:spPr>
        <p:txBody>
          <a:bodyPr wrap="none" rtlCol="0">
            <a:spAutoFit/>
          </a:bodyPr>
          <a:lstStyle/>
          <a:p>
            <a:r>
              <a:rPr kumimoji="1" lang="en-US" altLang="ja-JP" dirty="0" err="1"/>
              <a:t>gcc</a:t>
            </a:r>
            <a:r>
              <a:rPr kumimoji="1" lang="en-US" altLang="ja-JP" dirty="0"/>
              <a:t> </a:t>
            </a:r>
            <a:r>
              <a:rPr kumimoji="1" lang="en-US" altLang="ja-JP" b="1" dirty="0" err="1">
                <a:solidFill>
                  <a:srgbClr val="FF0000"/>
                </a:solidFill>
              </a:rPr>
              <a:t>Openssl</a:t>
            </a:r>
            <a:r>
              <a:rPr lang="en-US" altLang="ja-JP" dirty="0"/>
              <a:t>:</a:t>
            </a:r>
            <a:endParaRPr kumimoji="1" lang="en-US" altLang="ja-JP" dirty="0"/>
          </a:p>
          <a:p>
            <a:pPr marL="285750" indent="-285750">
              <a:buFont typeface="Arial" panose="020B0604020202020204" pitchFamily="34" charset="0"/>
              <a:buChar char="•"/>
            </a:pPr>
            <a:r>
              <a:rPr kumimoji="1" lang="en-US" altLang="ja-JP" dirty="0" err="1"/>
              <a:t>gcc</a:t>
            </a:r>
            <a:r>
              <a:rPr kumimoji="1" lang="en-US" altLang="ja-JP" dirty="0"/>
              <a:t> </a:t>
            </a:r>
            <a:r>
              <a:rPr kumimoji="1" lang="en-US" altLang="ja-JP" dirty="0" err="1"/>
              <a:t>foo.c</a:t>
            </a:r>
            <a:r>
              <a:rPr kumimoji="1" lang="en-US" altLang="ja-JP" dirty="0"/>
              <a:t> –o foo.exe –L/</a:t>
            </a:r>
            <a:r>
              <a:rPr kumimoji="1" lang="en-US" altLang="ja-JP" dirty="0" err="1"/>
              <a:t>usr</a:t>
            </a:r>
            <a:r>
              <a:rPr kumimoji="1" lang="en-US" altLang="ja-JP" dirty="0"/>
              <a:t>/local/</a:t>
            </a:r>
            <a:r>
              <a:rPr kumimoji="1" lang="en-US" altLang="ja-JP" dirty="0" err="1"/>
              <a:t>ssl</a:t>
            </a:r>
            <a:r>
              <a:rPr kumimoji="1" lang="en-US" altLang="ja-JP" dirty="0"/>
              <a:t>/lib –</a:t>
            </a:r>
            <a:r>
              <a:rPr kumimoji="1" lang="en-US" altLang="ja-JP" dirty="0" err="1"/>
              <a:t>lssl</a:t>
            </a:r>
            <a:r>
              <a:rPr kumimoji="1" lang="en-US" altLang="ja-JP" dirty="0"/>
              <a:t> -</a:t>
            </a:r>
            <a:r>
              <a:rPr kumimoji="1" lang="en-US" altLang="ja-JP" dirty="0" err="1"/>
              <a:t>lcrypto</a:t>
            </a:r>
            <a:endParaRPr kumimoji="1" lang="ja-JP" altLang="en-US" dirty="0"/>
          </a:p>
        </p:txBody>
      </p:sp>
      <p:sp>
        <p:nvSpPr>
          <p:cNvPr id="7" name="テキスト ボックス 6"/>
          <p:cNvSpPr txBox="1"/>
          <p:nvPr/>
        </p:nvSpPr>
        <p:spPr>
          <a:xfrm>
            <a:off x="7749480" y="4716016"/>
            <a:ext cx="7807394" cy="4524315"/>
          </a:xfrm>
          <a:prstGeom prst="rect">
            <a:avLst/>
          </a:prstGeom>
          <a:solidFill>
            <a:schemeClr val="bg1"/>
          </a:solidFill>
        </p:spPr>
        <p:txBody>
          <a:bodyPr wrap="none" rtlCol="0">
            <a:spAutoFit/>
          </a:bodyPr>
          <a:lstStyle/>
          <a:p>
            <a:r>
              <a:rPr lang="en-US" altLang="ja-JP" dirty="0" err="1"/>
              <a:t>aapche</a:t>
            </a:r>
            <a:r>
              <a:rPr lang="en-US" altLang="ja-JP" dirty="0"/>
              <a:t> https vs. http</a:t>
            </a:r>
          </a:p>
          <a:p>
            <a:pPr marL="285750" indent="-285750">
              <a:buFont typeface="Arial" panose="020B0604020202020204" pitchFamily="34" charset="0"/>
              <a:buChar char="•"/>
            </a:pPr>
            <a:r>
              <a:rPr lang="en-US" altLang="ja-JP" b="1" dirty="0">
                <a:solidFill>
                  <a:srgbClr val="FF0000"/>
                </a:solidFill>
              </a:rPr>
              <a:t>Basic</a:t>
            </a:r>
            <a:r>
              <a:rPr lang="en-US" altLang="ja-JP" dirty="0"/>
              <a:t> </a:t>
            </a:r>
            <a:r>
              <a:rPr lang="en-US" altLang="ja-JP" dirty="0" err="1"/>
              <a:t>auth</a:t>
            </a:r>
            <a:r>
              <a:rPr lang="en-US" altLang="ja-JP" dirty="0"/>
              <a:t> setup</a:t>
            </a:r>
          </a:p>
          <a:p>
            <a:pPr marL="742950" lvl="1" indent="-285750">
              <a:buFont typeface="Arial" panose="020B0604020202020204" pitchFamily="34" charset="0"/>
              <a:buChar char="•"/>
            </a:pPr>
            <a:r>
              <a:rPr lang="en-US" altLang="ja-JP" dirty="0"/>
              <a:t>in http case, need to change /…/apache2/sites-available/000-default.conf</a:t>
            </a:r>
          </a:p>
          <a:p>
            <a:pPr marL="1200150" lvl="2" indent="-285750">
              <a:buFont typeface="Arial" panose="020B0604020202020204" pitchFamily="34" charset="0"/>
              <a:buChar char="•"/>
            </a:pPr>
            <a:r>
              <a:rPr kumimoji="1" lang="en-US" altLang="ja-JP" dirty="0" err="1"/>
              <a:t>ScriptAlias</a:t>
            </a:r>
            <a:r>
              <a:rPr kumimoji="1" lang="en-US" altLang="ja-JP" dirty="0"/>
              <a:t> /</a:t>
            </a:r>
            <a:r>
              <a:rPr kumimoji="1" lang="en-US" altLang="ja-JP" dirty="0" err="1"/>
              <a:t>cgi</a:t>
            </a:r>
            <a:r>
              <a:rPr kumimoji="1" lang="en-US" altLang="ja-JP" dirty="0"/>
              <a:t>-bin/ “/</a:t>
            </a:r>
            <a:r>
              <a:rPr kumimoji="1" lang="en-US" altLang="ja-JP" dirty="0" err="1"/>
              <a:t>usr</a:t>
            </a:r>
            <a:r>
              <a:rPr kumimoji="1" lang="en-US" altLang="ja-JP" dirty="0"/>
              <a:t>/lib/</a:t>
            </a:r>
            <a:r>
              <a:rPr kumimoji="1" lang="en-US" altLang="ja-JP" dirty="0" err="1"/>
              <a:t>cgi</a:t>
            </a:r>
            <a:r>
              <a:rPr kumimoji="1" lang="en-US" altLang="ja-JP" dirty="0"/>
              <a:t>-bin/”</a:t>
            </a:r>
          </a:p>
          <a:p>
            <a:pPr marL="1200150" lvl="2" indent="-285750">
              <a:buFont typeface="Arial" panose="020B0604020202020204" pitchFamily="34" charset="0"/>
              <a:buChar char="•"/>
            </a:pPr>
            <a:r>
              <a:rPr lang="en-US" altLang="ja-JP" dirty="0"/>
              <a:t>&lt;Directory “/</a:t>
            </a:r>
            <a:r>
              <a:rPr lang="en-US" altLang="ja-JP" dirty="0" err="1"/>
              <a:t>usr</a:t>
            </a:r>
            <a:r>
              <a:rPr lang="en-US" altLang="ja-JP" dirty="0"/>
              <a:t>/lib/</a:t>
            </a:r>
            <a:r>
              <a:rPr lang="en-US" altLang="ja-JP" dirty="0" err="1"/>
              <a:t>cgi</a:t>
            </a:r>
            <a:r>
              <a:rPr lang="en-US" altLang="ja-JP" dirty="0"/>
              <a:t>-bin”&gt;</a:t>
            </a:r>
          </a:p>
          <a:p>
            <a:pPr marL="1657350" lvl="3" indent="-285750">
              <a:buFont typeface="Arial" panose="020B0604020202020204" pitchFamily="34" charset="0"/>
              <a:buChar char="•"/>
            </a:pPr>
            <a:r>
              <a:rPr kumimoji="1" lang="en-US" altLang="ja-JP" dirty="0" err="1"/>
              <a:t>AuthType</a:t>
            </a:r>
            <a:r>
              <a:rPr kumimoji="1" lang="en-US" altLang="ja-JP" dirty="0"/>
              <a:t> Basic</a:t>
            </a:r>
          </a:p>
          <a:p>
            <a:pPr marL="1657350" lvl="3" indent="-285750">
              <a:buFont typeface="Arial" panose="020B0604020202020204" pitchFamily="34" charset="0"/>
              <a:buChar char="•"/>
            </a:pPr>
            <a:r>
              <a:rPr lang="en-US" altLang="ja-JP" dirty="0" err="1"/>
              <a:t>AuthName</a:t>
            </a:r>
            <a:r>
              <a:rPr lang="en-US" altLang="ja-JP" dirty="0"/>
              <a:t> “Whatever”</a:t>
            </a:r>
          </a:p>
          <a:p>
            <a:pPr marL="1657350" lvl="3" indent="-285750">
              <a:buFont typeface="Arial" panose="020B0604020202020204" pitchFamily="34" charset="0"/>
              <a:buChar char="•"/>
            </a:pPr>
            <a:r>
              <a:rPr kumimoji="1" lang="en-US" altLang="ja-JP" dirty="0" err="1"/>
              <a:t>AuthBasicProvider</a:t>
            </a:r>
            <a:r>
              <a:rPr kumimoji="1" lang="en-US" altLang="ja-JP" dirty="0"/>
              <a:t> “/</a:t>
            </a:r>
            <a:r>
              <a:rPr kumimoji="1" lang="en-US" altLang="ja-JP" dirty="0" err="1"/>
              <a:t>etc</a:t>
            </a:r>
            <a:r>
              <a:rPr kumimoji="1" lang="en-US" altLang="ja-JP" dirty="0"/>
              <a:t>/apache2/passwords”</a:t>
            </a:r>
          </a:p>
          <a:p>
            <a:pPr marL="1657350" lvl="3" indent="-285750">
              <a:buFont typeface="Arial" panose="020B0604020202020204" pitchFamily="34" charset="0"/>
              <a:buChar char="•"/>
            </a:pPr>
            <a:r>
              <a:rPr lang="en-US" altLang="ja-JP" dirty="0"/>
              <a:t>Require valid-user</a:t>
            </a:r>
          </a:p>
          <a:p>
            <a:pPr marL="1657350" lvl="3" indent="-285750">
              <a:buFont typeface="Arial" panose="020B0604020202020204" pitchFamily="34" charset="0"/>
              <a:buChar char="•"/>
            </a:pPr>
            <a:r>
              <a:rPr kumimoji="1" lang="en-US" altLang="ja-JP" dirty="0" err="1"/>
              <a:t>AddHandler</a:t>
            </a:r>
            <a:r>
              <a:rPr kumimoji="1" lang="en-US" altLang="ja-JP" dirty="0"/>
              <a:t> </a:t>
            </a:r>
            <a:r>
              <a:rPr kumimoji="1" lang="en-US" altLang="ja-JP" dirty="0" err="1"/>
              <a:t>cgi</a:t>
            </a:r>
            <a:r>
              <a:rPr kumimoji="1" lang="en-US" altLang="ja-JP" dirty="0"/>
              <a:t>-script .</a:t>
            </a:r>
            <a:r>
              <a:rPr kumimoji="1" lang="en-US" altLang="ja-JP" dirty="0" err="1"/>
              <a:t>cgi</a:t>
            </a:r>
            <a:r>
              <a:rPr kumimoji="1" lang="en-US" altLang="ja-JP" dirty="0"/>
              <a:t> .</a:t>
            </a:r>
            <a:r>
              <a:rPr kumimoji="1" lang="en-US" altLang="ja-JP" dirty="0" err="1"/>
              <a:t>py</a:t>
            </a:r>
            <a:endParaRPr kumimoji="1" lang="en-US" altLang="ja-JP" dirty="0"/>
          </a:p>
          <a:p>
            <a:pPr marL="1657350" lvl="3" indent="-285750">
              <a:buFont typeface="Arial" panose="020B0604020202020204" pitchFamily="34" charset="0"/>
              <a:buChar char="•"/>
            </a:pPr>
            <a:r>
              <a:rPr lang="en-US" altLang="ja-JP" dirty="0" err="1"/>
              <a:t>AllowOverride</a:t>
            </a:r>
            <a:r>
              <a:rPr lang="en-US" altLang="ja-JP" dirty="0"/>
              <a:t> All</a:t>
            </a:r>
          </a:p>
          <a:p>
            <a:pPr marL="1657350" lvl="3" indent="-285750">
              <a:buFont typeface="Arial" panose="020B0604020202020204" pitchFamily="34" charset="0"/>
              <a:buChar char="•"/>
            </a:pPr>
            <a:r>
              <a:rPr kumimoji="1" lang="en-US" altLang="ja-JP" dirty="0"/>
              <a:t>Options Includes </a:t>
            </a:r>
            <a:r>
              <a:rPr kumimoji="1" lang="en-US" altLang="ja-JP" dirty="0" err="1"/>
              <a:t>ExecCGI</a:t>
            </a:r>
            <a:endParaRPr kumimoji="1" lang="en-US" altLang="ja-JP" dirty="0"/>
          </a:p>
          <a:p>
            <a:pPr marL="1657350" lvl="3" indent="-285750">
              <a:buFont typeface="Arial" panose="020B0604020202020204" pitchFamily="34" charset="0"/>
              <a:buChar char="•"/>
            </a:pPr>
            <a:r>
              <a:rPr lang="en-US" altLang="ja-JP" dirty="0"/>
              <a:t>Order </a:t>
            </a:r>
            <a:r>
              <a:rPr lang="en-US" altLang="ja-JP" dirty="0" err="1"/>
              <a:t>allow,deny</a:t>
            </a:r>
            <a:endParaRPr lang="en-US" altLang="ja-JP" dirty="0"/>
          </a:p>
          <a:p>
            <a:pPr marL="1657350" lvl="3" indent="-285750">
              <a:buFont typeface="Arial" panose="020B0604020202020204" pitchFamily="34" charset="0"/>
              <a:buChar char="•"/>
            </a:pPr>
            <a:r>
              <a:rPr kumimoji="1" lang="en-US" altLang="ja-JP" dirty="0"/>
              <a:t>Allow from all</a:t>
            </a:r>
          </a:p>
          <a:p>
            <a:pPr marL="1200150" lvl="2" indent="-285750">
              <a:buFont typeface="Arial" panose="020B0604020202020204" pitchFamily="34" charset="0"/>
              <a:buChar char="•"/>
            </a:pPr>
            <a:r>
              <a:rPr lang="en-US" altLang="ja-JP" dirty="0"/>
              <a:t>&lt;/Directory&gt;</a:t>
            </a:r>
          </a:p>
          <a:p>
            <a:pPr marL="742950" lvl="1" indent="-285750">
              <a:buFont typeface="Arial" panose="020B0604020202020204" pitchFamily="34" charset="0"/>
              <a:buChar char="•"/>
            </a:pPr>
            <a:r>
              <a:rPr kumimoji="1" lang="en-US" altLang="ja-JP" dirty="0"/>
              <a:t>in https case, need to modify /…/</a:t>
            </a:r>
            <a:r>
              <a:rPr kumimoji="1" lang="en-US" altLang="ja-JP" b="1" dirty="0">
                <a:solidFill>
                  <a:srgbClr val="FF0000"/>
                </a:solidFill>
              </a:rPr>
              <a:t>default-</a:t>
            </a:r>
            <a:r>
              <a:rPr kumimoji="1" lang="en-US" altLang="ja-JP" b="1" dirty="0" err="1">
                <a:solidFill>
                  <a:srgbClr val="FF0000"/>
                </a:solidFill>
              </a:rPr>
              <a:t>ssl.conf</a:t>
            </a:r>
            <a:endParaRPr kumimoji="1" lang="ja-JP" altLang="en-US" b="1" dirty="0">
              <a:solidFill>
                <a:srgbClr val="FF0000"/>
              </a:solidFill>
            </a:endParaRPr>
          </a:p>
        </p:txBody>
      </p:sp>
      <p:sp>
        <p:nvSpPr>
          <p:cNvPr id="9" name="正方形/長方形 8"/>
          <p:cNvSpPr/>
          <p:nvPr/>
        </p:nvSpPr>
        <p:spPr>
          <a:xfrm>
            <a:off x="6957391" y="2195736"/>
            <a:ext cx="4695785" cy="2031325"/>
          </a:xfrm>
          <a:prstGeom prst="rect">
            <a:avLst/>
          </a:prstGeom>
          <a:solidFill>
            <a:schemeClr val="bg1"/>
          </a:solidFill>
        </p:spPr>
        <p:txBody>
          <a:bodyPr wrap="square">
            <a:spAutoFit/>
          </a:bodyPr>
          <a:lstStyle/>
          <a:p>
            <a:r>
              <a:rPr lang="en-US" altLang="ja-JP" dirty="0"/>
              <a:t>It is common practice to use </a:t>
            </a:r>
            <a:r>
              <a:rPr lang="en-US" altLang="ja-JP" b="1" dirty="0"/>
              <a:t>rewritable</a:t>
            </a:r>
            <a:r>
              <a:rPr lang="en-US" altLang="ja-JP" dirty="0"/>
              <a:t> non-volatile memory – such as UV-EPROM or EEPROM – for the development phase of a project, and to switch to </a:t>
            </a:r>
            <a:r>
              <a:rPr lang="en-US" altLang="ja-JP" b="1" dirty="0">
                <a:solidFill>
                  <a:srgbClr val="FF0000"/>
                </a:solidFill>
              </a:rPr>
              <a:t>mask ROM</a:t>
            </a:r>
            <a:r>
              <a:rPr lang="en-US" altLang="ja-JP" dirty="0"/>
              <a:t> when the code has been finalized.</a:t>
            </a:r>
          </a:p>
          <a:p>
            <a:r>
              <a:rPr lang="ja-JP" altLang="en-US" dirty="0"/>
              <a:t>つまり、</a:t>
            </a:r>
            <a:r>
              <a:rPr lang="en-US" altLang="ja-JP" dirty="0"/>
              <a:t>mask rom </a:t>
            </a:r>
            <a:r>
              <a:rPr lang="zh-CN" altLang="en-US" dirty="0"/>
              <a:t>是一种在最后产品</a:t>
            </a:r>
            <a:r>
              <a:rPr lang="en-US" altLang="zh-CN" dirty="0"/>
              <a:t>Release</a:t>
            </a:r>
            <a:r>
              <a:rPr lang="zh-CN" altLang="en-US" dirty="0"/>
              <a:t>的时候，用来存储东西的</a:t>
            </a:r>
            <a:r>
              <a:rPr lang="en-US" altLang="zh-CN" dirty="0"/>
              <a:t>chip</a:t>
            </a:r>
          </a:p>
        </p:txBody>
      </p:sp>
    </p:spTree>
    <p:extLst>
      <p:ext uri="{BB962C8B-B14F-4D97-AF65-F5344CB8AC3E}">
        <p14:creationId xmlns:p14="http://schemas.microsoft.com/office/powerpoint/2010/main" val="333655102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9128" y="0"/>
            <a:ext cx="6858000" cy="1754326"/>
          </a:xfrm>
          <a:prstGeom prst="rect">
            <a:avLst/>
          </a:prstGeom>
        </p:spPr>
        <p:txBody>
          <a:bodyPr wrap="square">
            <a:spAutoFit/>
          </a:bodyPr>
          <a:lstStyle/>
          <a:p>
            <a:r>
              <a:rPr lang="en-US" altLang="ja-JP" dirty="0"/>
              <a:t>something about server and </a:t>
            </a:r>
            <a:r>
              <a:rPr lang="en-US" altLang="ja-JP" b="1" u="sng" dirty="0" err="1">
                <a:solidFill>
                  <a:srgbClr val="FF0000"/>
                </a:solidFill>
              </a:rPr>
              <a:t>cgi</a:t>
            </a:r>
            <a:endParaRPr lang="en-US" altLang="ja-JP" b="1" u="sng" dirty="0">
              <a:solidFill>
                <a:srgbClr val="FF0000"/>
              </a:solidFill>
            </a:endParaRPr>
          </a:p>
          <a:p>
            <a:r>
              <a:rPr lang="en-US" altLang="ja-JP" b="1" dirty="0" err="1"/>
              <a:t>getenv</a:t>
            </a:r>
            <a:r>
              <a:rPr lang="en-US" altLang="ja-JP" b="1" dirty="0"/>
              <a:t>(…) </a:t>
            </a:r>
          </a:p>
          <a:p>
            <a:pPr marL="285750" indent="-285750">
              <a:buFont typeface="Arial" panose="020B0604020202020204" pitchFamily="34" charset="0"/>
              <a:buChar char="•"/>
            </a:pPr>
            <a:r>
              <a:rPr lang="en-US" altLang="ja-JP" b="1" dirty="0"/>
              <a:t>REQUEST_METHOD</a:t>
            </a:r>
            <a:r>
              <a:rPr lang="ja-JP" altLang="en-US" dirty="0"/>
              <a:t>・・・</a:t>
            </a:r>
            <a:r>
              <a:rPr lang="en-US" altLang="ja-JP" dirty="0"/>
              <a:t>GET</a:t>
            </a:r>
            <a:r>
              <a:rPr lang="ja-JP" altLang="en-US" dirty="0"/>
              <a:t>か</a:t>
            </a:r>
            <a:r>
              <a:rPr lang="en-US" altLang="ja-JP" dirty="0"/>
              <a:t>POST</a:t>
            </a:r>
            <a:r>
              <a:rPr lang="ja-JP" altLang="en-US" dirty="0"/>
              <a:t>かの情報を取得します</a:t>
            </a:r>
          </a:p>
          <a:p>
            <a:pPr marL="285750" indent="-285750">
              <a:buFont typeface="Arial" panose="020B0604020202020204" pitchFamily="34" charset="0"/>
              <a:buChar char="•"/>
            </a:pPr>
            <a:r>
              <a:rPr lang="en-US" altLang="ja-JP" b="1" dirty="0"/>
              <a:t>CONTENT_LENGTH</a:t>
            </a:r>
            <a:r>
              <a:rPr lang="ja-JP" altLang="en-US" dirty="0"/>
              <a:t>・・・</a:t>
            </a:r>
            <a:r>
              <a:rPr lang="en-US" altLang="ja-JP" dirty="0"/>
              <a:t>POST</a:t>
            </a:r>
            <a:r>
              <a:rPr lang="ja-JP" altLang="en-US" dirty="0"/>
              <a:t>のとき、データ部の長さ（バイト数）を取得します。</a:t>
            </a:r>
          </a:p>
          <a:p>
            <a:pPr marL="285750" indent="-285750">
              <a:buFont typeface="Arial" panose="020B0604020202020204" pitchFamily="34" charset="0"/>
              <a:buChar char="•"/>
            </a:pPr>
            <a:r>
              <a:rPr lang="en-US" altLang="ja-JP" b="1" dirty="0"/>
              <a:t>QUERY_STRING</a:t>
            </a:r>
            <a:r>
              <a:rPr lang="ja-JP" altLang="en-US" dirty="0"/>
              <a:t>・・・</a:t>
            </a:r>
            <a:r>
              <a:rPr lang="en-US" altLang="ja-JP" dirty="0"/>
              <a:t>GET</a:t>
            </a:r>
            <a:r>
              <a:rPr lang="ja-JP" altLang="en-US" dirty="0"/>
              <a:t>のとき、データ部の文字列を取得します</a:t>
            </a:r>
          </a:p>
        </p:txBody>
      </p:sp>
      <p:sp>
        <p:nvSpPr>
          <p:cNvPr id="4" name="正方形/長方形 3"/>
          <p:cNvSpPr/>
          <p:nvPr/>
        </p:nvSpPr>
        <p:spPr>
          <a:xfrm>
            <a:off x="0" y="3417838"/>
            <a:ext cx="6848872" cy="2031325"/>
          </a:xfrm>
          <a:prstGeom prst="rect">
            <a:avLst/>
          </a:prstGeom>
        </p:spPr>
        <p:txBody>
          <a:bodyPr wrap="square">
            <a:spAutoFit/>
          </a:bodyPr>
          <a:lstStyle/>
          <a:p>
            <a:r>
              <a:rPr lang="en-US" altLang="ja-JP" dirty="0"/>
              <a:t>REQUEST_METHOD has 2 methods:</a:t>
            </a:r>
          </a:p>
          <a:p>
            <a:pPr marL="285750" indent="-285750">
              <a:buFont typeface="Arial" panose="020B0604020202020204" pitchFamily="34" charset="0"/>
              <a:buChar char="•"/>
            </a:pPr>
            <a:r>
              <a:rPr lang="en-US" altLang="ja-JP" dirty="0"/>
              <a:t>In computing, </a:t>
            </a:r>
            <a:r>
              <a:rPr lang="en-US" altLang="ja-JP" b="1" dirty="0">
                <a:solidFill>
                  <a:srgbClr val="FF0000"/>
                </a:solidFill>
              </a:rPr>
              <a:t>POST</a:t>
            </a:r>
            <a:r>
              <a:rPr lang="en-US" altLang="ja-JP" dirty="0">
                <a:solidFill>
                  <a:srgbClr val="FF0000"/>
                </a:solidFill>
              </a:rPr>
              <a:t> </a:t>
            </a:r>
            <a:r>
              <a:rPr lang="en-US" altLang="ja-JP" dirty="0"/>
              <a:t>is one of many request methods supported by the HTTP protocol used by the World Wide Web. By design, the POST request method requests that a web server accepts and stores the </a:t>
            </a:r>
            <a:r>
              <a:rPr lang="en-US" altLang="ja-JP" u="sng" dirty="0"/>
              <a:t>data enclosed in the body of the request message</a:t>
            </a:r>
          </a:p>
          <a:p>
            <a:pPr marL="285750" indent="-285750">
              <a:buFont typeface="Arial" panose="020B0604020202020204" pitchFamily="34" charset="0"/>
              <a:buChar char="•"/>
            </a:pPr>
            <a:r>
              <a:rPr lang="en-US" altLang="ja-JP" dirty="0"/>
              <a:t>In contrast, the HTTP </a:t>
            </a:r>
            <a:r>
              <a:rPr lang="en-US" altLang="ja-JP" b="1" dirty="0">
                <a:solidFill>
                  <a:srgbClr val="FF0000"/>
                </a:solidFill>
              </a:rPr>
              <a:t>GET</a:t>
            </a:r>
            <a:r>
              <a:rPr lang="en-US" altLang="ja-JP" dirty="0">
                <a:solidFill>
                  <a:srgbClr val="FF0000"/>
                </a:solidFill>
              </a:rPr>
              <a:t> </a:t>
            </a:r>
            <a:r>
              <a:rPr lang="en-US" altLang="ja-JP" dirty="0"/>
              <a:t>request method is designed to </a:t>
            </a:r>
            <a:r>
              <a:rPr lang="en-US" altLang="ja-JP" u="sng" dirty="0"/>
              <a:t>retrieve information from the server</a:t>
            </a:r>
            <a:endParaRPr lang="ja-JP" altLang="en-US" u="sng" dirty="0"/>
          </a:p>
        </p:txBody>
      </p:sp>
      <p:sp>
        <p:nvSpPr>
          <p:cNvPr id="3" name="正方形/長方形 2"/>
          <p:cNvSpPr/>
          <p:nvPr/>
        </p:nvSpPr>
        <p:spPr>
          <a:xfrm>
            <a:off x="-9128" y="7112675"/>
            <a:ext cx="8910736" cy="2031325"/>
          </a:xfrm>
          <a:prstGeom prst="rect">
            <a:avLst/>
          </a:prstGeom>
          <a:solidFill>
            <a:schemeClr val="bg1"/>
          </a:solidFill>
        </p:spPr>
        <p:txBody>
          <a:bodyPr wrap="square">
            <a:spAutoFit/>
          </a:bodyPr>
          <a:lstStyle/>
          <a:p>
            <a:r>
              <a:rPr lang="en-US" altLang="ja-JP" dirty="0"/>
              <a:t>Use </a:t>
            </a:r>
            <a:r>
              <a:rPr lang="en-US" altLang="ja-JP" b="1" dirty="0" err="1">
                <a:solidFill>
                  <a:srgbClr val="FF0000"/>
                </a:solidFill>
              </a:rPr>
              <a:t>OpenSSL</a:t>
            </a:r>
            <a:r>
              <a:rPr lang="en-US" altLang="ja-JP" dirty="0">
                <a:solidFill>
                  <a:srgbClr val="FF0000"/>
                </a:solidFill>
              </a:rPr>
              <a:t> </a:t>
            </a:r>
            <a:r>
              <a:rPr lang="en-US" altLang="ja-JP" dirty="0"/>
              <a:t>in Visual Studio:</a:t>
            </a:r>
          </a:p>
          <a:p>
            <a:pPr marL="285750" indent="-285750">
              <a:buFont typeface="Arial" panose="020B0604020202020204" pitchFamily="34" charset="0"/>
              <a:buChar char="•"/>
            </a:pPr>
            <a:r>
              <a:rPr lang="en-US" altLang="ja-JP" dirty="0"/>
              <a:t>Make sure the following settings are setup in the project property pages:</a:t>
            </a:r>
          </a:p>
          <a:p>
            <a:pPr marL="342900" indent="-342900">
              <a:buFont typeface="+mj-lt"/>
              <a:buAutoNum type="arabicPeriod"/>
            </a:pPr>
            <a:r>
              <a:rPr lang="en-US" altLang="ja-JP" dirty="0"/>
              <a:t>[C/C++ -&gt; General -&gt; Additional Include Directories] value: </a:t>
            </a:r>
            <a:r>
              <a:rPr lang="en-US" altLang="ja-JP" dirty="0" err="1"/>
              <a:t>OpenSSL’s</a:t>
            </a:r>
            <a:r>
              <a:rPr lang="en-US" altLang="ja-JP" dirty="0"/>
              <a:t> include directory in your machine (</a:t>
            </a:r>
            <a:r>
              <a:rPr lang="en-US" altLang="ja-JP" dirty="0" err="1"/>
              <a:t>e.g</a:t>
            </a:r>
            <a:r>
              <a:rPr lang="en-US" altLang="ja-JP" dirty="0"/>
              <a:t> C:\openssl\include)</a:t>
            </a:r>
          </a:p>
          <a:p>
            <a:pPr marL="342900" indent="-342900">
              <a:buFont typeface="+mj-lt"/>
              <a:buAutoNum type="arabicPeriod"/>
            </a:pPr>
            <a:r>
              <a:rPr lang="en-US" altLang="ja-JP" dirty="0"/>
              <a:t>[Linker -&gt; General -&gt; Additional Library Directories] value: </a:t>
            </a:r>
            <a:r>
              <a:rPr lang="en-US" altLang="ja-JP" dirty="0" err="1"/>
              <a:t>OpenSSL’s</a:t>
            </a:r>
            <a:r>
              <a:rPr lang="en-US" altLang="ja-JP" dirty="0"/>
              <a:t> lib directory in your machine (</a:t>
            </a:r>
            <a:r>
              <a:rPr lang="en-US" altLang="ja-JP" dirty="0" err="1"/>
              <a:t>e.g</a:t>
            </a:r>
            <a:r>
              <a:rPr lang="en-US" altLang="ja-JP" dirty="0"/>
              <a:t> C:\openssl\lib)</a:t>
            </a:r>
          </a:p>
          <a:p>
            <a:pPr marL="342900" indent="-342900">
              <a:buFont typeface="+mj-lt"/>
              <a:buAutoNum type="arabicPeriod"/>
            </a:pPr>
            <a:r>
              <a:rPr lang="en-US" altLang="ja-JP" dirty="0"/>
              <a:t>[Linker -&gt; Input -&gt; Additional Dependencies] value: libeay32.lib</a:t>
            </a:r>
          </a:p>
        </p:txBody>
      </p:sp>
    </p:spTree>
    <p:extLst>
      <p:ext uri="{BB962C8B-B14F-4D97-AF65-F5344CB8AC3E}">
        <p14:creationId xmlns:p14="http://schemas.microsoft.com/office/powerpoint/2010/main" val="181405054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2031325"/>
          </a:xfrm>
          <a:prstGeom prst="rect">
            <a:avLst/>
          </a:prstGeom>
        </p:spPr>
        <p:txBody>
          <a:bodyPr wrap="square">
            <a:spAutoFit/>
          </a:bodyPr>
          <a:lstStyle/>
          <a:p>
            <a:r>
              <a:rPr lang="en-US" altLang="ja-JP" dirty="0"/>
              <a:t>In cryptography, </a:t>
            </a:r>
            <a:r>
              <a:rPr lang="en-US" altLang="ja-JP" b="1" dirty="0">
                <a:solidFill>
                  <a:srgbClr val="FF0000"/>
                </a:solidFill>
              </a:rPr>
              <a:t>X.509</a:t>
            </a:r>
            <a:r>
              <a:rPr lang="en-US" altLang="ja-JP" dirty="0"/>
              <a:t> is an important standard for a public key infrastructure (PKI) to manage </a:t>
            </a:r>
            <a:r>
              <a:rPr lang="en-US" altLang="ja-JP" u="sng" dirty="0"/>
              <a:t>digital certificates </a:t>
            </a:r>
            <a:r>
              <a:rPr lang="en-US" altLang="ja-JP" dirty="0"/>
              <a:t>and </a:t>
            </a:r>
            <a:r>
              <a:rPr lang="en-US" altLang="ja-JP" u="sng" dirty="0"/>
              <a:t>public-key encryption </a:t>
            </a:r>
            <a:r>
              <a:rPr lang="en-US" altLang="ja-JP" dirty="0"/>
              <a:t>and a key part of the </a:t>
            </a:r>
            <a:r>
              <a:rPr lang="en-US" altLang="ja-JP" b="1" u="sng" dirty="0"/>
              <a:t>Transport Layer Security </a:t>
            </a:r>
            <a:r>
              <a:rPr lang="en-US" altLang="ja-JP" dirty="0"/>
              <a:t>protocol used to secure web and email communication.</a:t>
            </a:r>
          </a:p>
          <a:p>
            <a:pPr marL="285750" indent="-285750">
              <a:buFont typeface="Arial" panose="020B0604020202020204" pitchFamily="34" charset="0"/>
              <a:buChar char="•"/>
            </a:pPr>
            <a:r>
              <a:rPr lang="en-US" altLang="ja-JP" b="1" dirty="0">
                <a:solidFill>
                  <a:srgbClr val="FF0000"/>
                </a:solidFill>
              </a:rPr>
              <a:t>.</a:t>
            </a:r>
            <a:r>
              <a:rPr lang="en-US" altLang="ja-JP" b="1" dirty="0" err="1">
                <a:solidFill>
                  <a:srgbClr val="FF0000"/>
                </a:solidFill>
              </a:rPr>
              <a:t>pem</a:t>
            </a:r>
            <a:r>
              <a:rPr lang="en-US" altLang="ja-JP" b="1" dirty="0">
                <a:solidFill>
                  <a:srgbClr val="FF0000"/>
                </a:solidFill>
              </a:rPr>
              <a:t> </a:t>
            </a:r>
            <a:r>
              <a:rPr lang="en-US" altLang="ja-JP" dirty="0"/>
              <a:t>– (Privacy-enhanced Electronic Mail) Base64 encoded DER certificate, enclosed between "-----BEGIN CERTIFICATE-----" and "-----END CERTIFICATE-----"</a:t>
            </a:r>
            <a:endParaRPr lang="ja-JP" altLang="en-US" dirty="0"/>
          </a:p>
        </p:txBody>
      </p:sp>
      <p:pic>
        <p:nvPicPr>
          <p:cNvPr id="2050" name="Picture 2" descr="https://upload.wikimedia.org/wikipedia/ja/thumb/6/64/SSL%E3%81%AB%E3%82%88%E3%82%8B%E3%82%BB%E3%82%AD%E3%83%A5%E3%82%A2%E3%81%AA%E9%80%9A%E4%BF%A1.jpg/360px-SSL%E3%81%AB%E3%82%88%E3%82%8B%E3%82%BB%E3%82%AD%E3%83%A5%E3%82%A2%E3%81%AA%E9%80%9A%E4%BF%A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7424" y="2339752"/>
            <a:ext cx="7632848" cy="612748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3426717" y="8282567"/>
            <a:ext cx="1664815" cy="369332"/>
          </a:xfrm>
          <a:prstGeom prst="rect">
            <a:avLst/>
          </a:prstGeom>
          <a:solidFill>
            <a:schemeClr val="bg1"/>
          </a:solidFill>
          <a:ln>
            <a:solidFill>
              <a:srgbClr val="FF0000"/>
            </a:solidFill>
          </a:ln>
        </p:spPr>
        <p:txBody>
          <a:bodyPr wrap="none" rtlCol="0">
            <a:spAutoFit/>
          </a:bodyPr>
          <a:lstStyle/>
          <a:p>
            <a:r>
              <a:rPr kumimoji="1" lang="en-US" altLang="ja-JP" dirty="0"/>
              <a:t>SSL handshake?</a:t>
            </a:r>
            <a:endParaRPr kumimoji="1" lang="ja-JP" altLang="en-US" dirty="0"/>
          </a:p>
        </p:txBody>
      </p:sp>
      <p:sp>
        <p:nvSpPr>
          <p:cNvPr id="4" name="テキスト ボックス 3"/>
          <p:cNvSpPr txBox="1"/>
          <p:nvPr/>
        </p:nvSpPr>
        <p:spPr>
          <a:xfrm>
            <a:off x="7893496" y="3419872"/>
            <a:ext cx="5256584" cy="369332"/>
          </a:xfrm>
          <a:prstGeom prst="rect">
            <a:avLst/>
          </a:prstGeom>
          <a:solidFill>
            <a:schemeClr val="bg1"/>
          </a:solidFill>
          <a:ln>
            <a:solidFill>
              <a:srgbClr val="FF0000"/>
            </a:solidFill>
          </a:ln>
        </p:spPr>
        <p:txBody>
          <a:bodyPr wrap="square" rtlCol="0">
            <a:spAutoFit/>
          </a:bodyPr>
          <a:lstStyle/>
          <a:p>
            <a:r>
              <a:rPr lang="en-US" altLang="ja-JP" dirty="0" err="1"/>
              <a:t>OpenSSL</a:t>
            </a:r>
            <a:r>
              <a:rPr lang="en-US" altLang="ja-JP" dirty="0"/>
              <a:t> </a:t>
            </a:r>
            <a:r>
              <a:rPr lang="en-US" altLang="ja-JP" b="1" dirty="0">
                <a:solidFill>
                  <a:srgbClr val="FF0000"/>
                </a:solidFill>
              </a:rPr>
              <a:t>PRNG</a:t>
            </a:r>
            <a:r>
              <a:rPr lang="en-US" altLang="ja-JP" dirty="0"/>
              <a:t> (</a:t>
            </a:r>
            <a:r>
              <a:rPr lang="en-US" altLang="ja-JP" i="1" dirty="0"/>
              <a:t>pseudorandom number generator</a:t>
            </a:r>
            <a:r>
              <a:rPr lang="en-US" altLang="ja-JP" dirty="0"/>
              <a:t>)</a:t>
            </a:r>
            <a:endParaRPr kumimoji="1" lang="ja-JP" altLang="en-US" dirty="0"/>
          </a:p>
        </p:txBody>
      </p:sp>
    </p:spTree>
    <p:extLst>
      <p:ext uri="{BB962C8B-B14F-4D97-AF65-F5344CB8AC3E}">
        <p14:creationId xmlns:p14="http://schemas.microsoft.com/office/powerpoint/2010/main" val="389694475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14890230" cy="923330"/>
          </a:xfrm>
          <a:prstGeom prst="rect">
            <a:avLst/>
          </a:prstGeom>
          <a:noFill/>
        </p:spPr>
        <p:txBody>
          <a:bodyPr wrap="none" rtlCol="0">
            <a:spAutoFit/>
          </a:bodyPr>
          <a:lstStyle/>
          <a:p>
            <a:r>
              <a:rPr lang="en-US" altLang="ja-JP" b="1" dirty="0">
                <a:solidFill>
                  <a:srgbClr val="FF0000"/>
                </a:solidFill>
              </a:rPr>
              <a:t>RFP </a:t>
            </a:r>
            <a:r>
              <a:rPr lang="en-US" altLang="ja-JP" dirty="0"/>
              <a:t>= Request for proposal, when you know you have a problem but don’t know how you want to solve it</a:t>
            </a:r>
            <a:endParaRPr lang="en-US" altLang="ja-JP" b="1" dirty="0">
              <a:solidFill>
                <a:srgbClr val="FF0000"/>
              </a:solidFill>
            </a:endParaRPr>
          </a:p>
          <a:p>
            <a:r>
              <a:rPr lang="en-US" altLang="ja-JP" b="1" dirty="0">
                <a:solidFill>
                  <a:srgbClr val="FF0000"/>
                </a:solidFill>
              </a:rPr>
              <a:t>RFI</a:t>
            </a:r>
            <a:r>
              <a:rPr lang="en-US" altLang="ja-JP" dirty="0">
                <a:solidFill>
                  <a:srgbClr val="FF0000"/>
                </a:solidFill>
              </a:rPr>
              <a:t> </a:t>
            </a:r>
            <a:r>
              <a:rPr lang="en-US" altLang="ja-JP" dirty="0"/>
              <a:t>= Request for information, when you think you know what you want but need more information from the vendors</a:t>
            </a:r>
          </a:p>
          <a:p>
            <a:r>
              <a:rPr lang="en-US" altLang="ja-JP" b="1" dirty="0">
                <a:solidFill>
                  <a:srgbClr val="FF0000"/>
                </a:solidFill>
              </a:rPr>
              <a:t>RFQ</a:t>
            </a:r>
            <a:r>
              <a:rPr lang="en-US" altLang="ja-JP" b="1" dirty="0"/>
              <a:t> = </a:t>
            </a:r>
            <a:r>
              <a:rPr lang="en-US" altLang="ja-JP" dirty="0"/>
              <a:t>Request for Quote, when you know what you want but need information on how vendors would meet your requirements and/or how much it will cost</a:t>
            </a:r>
            <a:endParaRPr lang="en-US" altLang="ja-JP" dirty="0">
              <a:solidFill>
                <a:srgbClr val="FF0000"/>
              </a:solidFill>
            </a:endParaRPr>
          </a:p>
        </p:txBody>
      </p:sp>
      <p:sp>
        <p:nvSpPr>
          <p:cNvPr id="4" name="正方形/長方形 3"/>
          <p:cNvSpPr/>
          <p:nvPr/>
        </p:nvSpPr>
        <p:spPr>
          <a:xfrm>
            <a:off x="-26268" y="862424"/>
            <a:ext cx="6813376" cy="1477328"/>
          </a:xfrm>
          <a:prstGeom prst="rect">
            <a:avLst/>
          </a:prstGeom>
        </p:spPr>
        <p:txBody>
          <a:bodyPr wrap="square">
            <a:spAutoFit/>
          </a:bodyPr>
          <a:lstStyle/>
          <a:p>
            <a:r>
              <a:rPr lang="en-US" altLang="ja-JP" u="sng" dirty="0"/>
              <a:t>A universal asynchronous receiver/transmitter</a:t>
            </a:r>
            <a:r>
              <a:rPr lang="en-US" altLang="ja-JP" dirty="0"/>
              <a:t>, abbreviated </a:t>
            </a:r>
            <a:r>
              <a:rPr lang="en-US" altLang="ja-JP" b="1" dirty="0">
                <a:solidFill>
                  <a:srgbClr val="FF0000"/>
                </a:solidFill>
              </a:rPr>
              <a:t>UART</a:t>
            </a:r>
            <a:r>
              <a:rPr lang="en-US" altLang="ja-JP" dirty="0"/>
              <a:t> /ˈ</a:t>
            </a:r>
            <a:r>
              <a:rPr lang="en-US" altLang="ja-JP" dirty="0" err="1"/>
              <a:t>juːɑːrt</a:t>
            </a:r>
            <a:r>
              <a:rPr lang="en-US" altLang="ja-JP" dirty="0"/>
              <a:t>/, is a computer hardware device that translates data between characters (usually bytes) in a computer and an asynchronous serial communication format that encapsulates those characters between start bits and stop bits.</a:t>
            </a:r>
            <a:endParaRPr lang="ja-JP" altLang="en-US" dirty="0"/>
          </a:p>
        </p:txBody>
      </p:sp>
      <p:sp>
        <p:nvSpPr>
          <p:cNvPr id="6" name="正方形/長方形 5"/>
          <p:cNvSpPr/>
          <p:nvPr/>
        </p:nvSpPr>
        <p:spPr>
          <a:xfrm>
            <a:off x="0" y="2411760"/>
            <a:ext cx="6858000" cy="1754326"/>
          </a:xfrm>
          <a:prstGeom prst="rect">
            <a:avLst/>
          </a:prstGeom>
        </p:spPr>
        <p:txBody>
          <a:bodyPr wrap="square">
            <a:spAutoFit/>
          </a:bodyPr>
          <a:lstStyle/>
          <a:p>
            <a:r>
              <a:rPr lang="en-US" altLang="ja-JP" u="sng" dirty="0"/>
              <a:t>The Portable Operating System Interface </a:t>
            </a:r>
            <a:r>
              <a:rPr lang="en-US" altLang="ja-JP" dirty="0"/>
              <a:t>(</a:t>
            </a:r>
            <a:r>
              <a:rPr lang="en-US" altLang="ja-JP" b="1" dirty="0">
                <a:solidFill>
                  <a:srgbClr val="FF0000"/>
                </a:solidFill>
              </a:rPr>
              <a:t>POSIX</a:t>
            </a:r>
            <a:r>
              <a:rPr lang="en-US" altLang="ja-JP" dirty="0"/>
              <a:t>) is a family of standards specified by the IEEE Computer Society for maintaining compatibility between operating systems. POSIX defines the application programming interface (API), along with command line shells and utility interfaces, for software compatibility with variants of Unix and other operating systems</a:t>
            </a:r>
            <a:endParaRPr lang="ja-JP" altLang="en-US" dirty="0"/>
          </a:p>
        </p:txBody>
      </p:sp>
      <p:sp>
        <p:nvSpPr>
          <p:cNvPr id="3" name="テキスト ボックス 2"/>
          <p:cNvSpPr txBox="1"/>
          <p:nvPr/>
        </p:nvSpPr>
        <p:spPr>
          <a:xfrm>
            <a:off x="0" y="4860032"/>
            <a:ext cx="6858000" cy="2308324"/>
          </a:xfrm>
          <a:prstGeom prst="rect">
            <a:avLst/>
          </a:prstGeom>
          <a:noFill/>
        </p:spPr>
        <p:txBody>
          <a:bodyPr wrap="square" rtlCol="0">
            <a:spAutoFit/>
          </a:bodyPr>
          <a:lstStyle/>
          <a:p>
            <a:r>
              <a:rPr kumimoji="1" lang="en-US" altLang="ja-JP" b="1" dirty="0">
                <a:solidFill>
                  <a:srgbClr val="FF0000"/>
                </a:solidFill>
              </a:rPr>
              <a:t>CWE</a:t>
            </a:r>
            <a:r>
              <a:rPr kumimoji="1" lang="en-US" altLang="ja-JP" dirty="0">
                <a:solidFill>
                  <a:srgbClr val="FF0000"/>
                </a:solidFill>
              </a:rPr>
              <a:t> </a:t>
            </a:r>
            <a:r>
              <a:rPr kumimoji="1" lang="en-US" altLang="ja-JP" dirty="0"/>
              <a:t>(common weakness enumeration)</a:t>
            </a:r>
          </a:p>
          <a:p>
            <a:pPr marL="285750" indent="-285750">
              <a:buFont typeface="Arial" panose="020B0604020202020204" pitchFamily="34" charset="0"/>
              <a:buChar char="•"/>
            </a:pPr>
            <a:r>
              <a:rPr lang="en-US" altLang="ja-JP" dirty="0"/>
              <a:t>CWE provides a unified, measurable set of software weaknesses that is enabling more effective discussion, description, selection, and use of software security tools and services that can find these weaknesses in source code and operational systems as well as better understanding and management of software weaknesses related to architecture and design.</a:t>
            </a:r>
          </a:p>
          <a:p>
            <a:pPr marL="285750" indent="-285750">
              <a:buFont typeface="Arial" panose="020B0604020202020204" pitchFamily="34" charset="0"/>
              <a:buChar char="•"/>
            </a:pPr>
            <a:r>
              <a:rPr lang="en-US" altLang="ja-JP" dirty="0"/>
              <a:t>https://cwe.mitre.org/</a:t>
            </a:r>
            <a:endParaRPr kumimoji="1" lang="ja-JP" altLang="en-US" dirty="0"/>
          </a:p>
        </p:txBody>
      </p:sp>
      <p:sp>
        <p:nvSpPr>
          <p:cNvPr id="5" name="テキスト ボックス 4"/>
          <p:cNvSpPr txBox="1"/>
          <p:nvPr/>
        </p:nvSpPr>
        <p:spPr>
          <a:xfrm>
            <a:off x="-33685" y="7308304"/>
            <a:ext cx="5135637" cy="1754326"/>
          </a:xfrm>
          <a:prstGeom prst="rect">
            <a:avLst/>
          </a:prstGeom>
          <a:noFill/>
        </p:spPr>
        <p:txBody>
          <a:bodyPr wrap="none" rtlCol="0">
            <a:spAutoFit/>
          </a:bodyPr>
          <a:lstStyle/>
          <a:p>
            <a:r>
              <a:rPr kumimoji="1" lang="en-US" altLang="ja-JP" dirty="0"/>
              <a:t>secure coding standard</a:t>
            </a:r>
          </a:p>
          <a:p>
            <a:pPr marL="285750" indent="-285750">
              <a:buFont typeface="Arial" panose="020B0604020202020204" pitchFamily="34" charset="0"/>
              <a:buChar char="•"/>
            </a:pPr>
            <a:r>
              <a:rPr lang="en-US" altLang="ja-JP" b="1" dirty="0">
                <a:solidFill>
                  <a:srgbClr val="FF0000"/>
                </a:solidFill>
              </a:rPr>
              <a:t>CERT C</a:t>
            </a:r>
          </a:p>
          <a:p>
            <a:pPr marL="742950" lvl="1" indent="-285750">
              <a:buFont typeface="Arial" panose="020B0604020202020204" pitchFamily="34" charset="0"/>
              <a:buChar char="•"/>
            </a:pPr>
            <a:r>
              <a:rPr lang="en-US" altLang="ja-JP" dirty="0"/>
              <a:t>CERT( Computer Emergency Response Team)</a:t>
            </a:r>
          </a:p>
          <a:p>
            <a:r>
              <a:rPr kumimoji="1" lang="en-US" altLang="ja-JP" dirty="0"/>
              <a:t>vulnerability database</a:t>
            </a:r>
          </a:p>
          <a:p>
            <a:pPr marL="285750" indent="-285750">
              <a:buFont typeface="Arial" panose="020B0604020202020204" pitchFamily="34" charset="0"/>
              <a:buChar char="•"/>
            </a:pPr>
            <a:r>
              <a:rPr lang="en-US" altLang="ja-JP" b="1" dirty="0">
                <a:solidFill>
                  <a:srgbClr val="FF0000"/>
                </a:solidFill>
              </a:rPr>
              <a:t>NVD</a:t>
            </a:r>
            <a:r>
              <a:rPr lang="en-US" altLang="ja-JP" dirty="0"/>
              <a:t> (national vulnerability database)</a:t>
            </a:r>
          </a:p>
          <a:p>
            <a:pPr marL="285750" indent="-285750">
              <a:buFont typeface="Arial" panose="020B0604020202020204" pitchFamily="34" charset="0"/>
              <a:buChar char="•"/>
            </a:pPr>
            <a:r>
              <a:rPr kumimoji="1" lang="en-US" altLang="ja-JP" b="1" dirty="0">
                <a:solidFill>
                  <a:srgbClr val="FF0000"/>
                </a:solidFill>
              </a:rPr>
              <a:t>JVN </a:t>
            </a:r>
            <a:r>
              <a:rPr kumimoji="1" lang="en-US" altLang="ja-JP" b="1" dirty="0" err="1">
                <a:solidFill>
                  <a:srgbClr val="FF0000"/>
                </a:solidFill>
              </a:rPr>
              <a:t>iPedia</a:t>
            </a:r>
            <a:endParaRPr kumimoji="1" lang="en-US" altLang="ja-JP" b="1" dirty="0">
              <a:solidFill>
                <a:srgbClr val="FF0000"/>
              </a:solidFill>
            </a:endParaRPr>
          </a:p>
        </p:txBody>
      </p:sp>
    </p:spTree>
    <p:extLst>
      <p:ext uri="{BB962C8B-B14F-4D97-AF65-F5344CB8AC3E}">
        <p14:creationId xmlns:p14="http://schemas.microsoft.com/office/powerpoint/2010/main" val="188331477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6100"/>
            <a:ext cx="6858000" cy="5078313"/>
          </a:xfrm>
          <a:prstGeom prst="rect">
            <a:avLst/>
          </a:prstGeom>
        </p:spPr>
        <p:txBody>
          <a:bodyPr wrap="square">
            <a:spAutoFit/>
          </a:bodyPr>
          <a:lstStyle/>
          <a:p>
            <a:r>
              <a:rPr lang="en-US" altLang="ja-JP" dirty="0"/>
              <a:t>In computing, </a:t>
            </a:r>
            <a:r>
              <a:rPr lang="en-US" altLang="ja-JP" b="1" dirty="0">
                <a:solidFill>
                  <a:srgbClr val="FF0000"/>
                </a:solidFill>
              </a:rPr>
              <a:t>preemption</a:t>
            </a:r>
            <a:r>
              <a:rPr lang="en-US" altLang="ja-JP" dirty="0">
                <a:solidFill>
                  <a:srgbClr val="FF0000"/>
                </a:solidFill>
              </a:rPr>
              <a:t> </a:t>
            </a:r>
            <a:r>
              <a:rPr lang="en-US" altLang="ja-JP" dirty="0"/>
              <a:t>is the act of temporarily interrupting a task being carried out by a computer system, without requiring its cooperation, and with the intention of resuming the task at a later time. Such changes of the executed task are known as context switches. It is normally carried out by a privileged task or part of the system known as a preemptive scheduler, which has the power to preempt, or interrupt, and later resume, other tasks in the system.</a:t>
            </a:r>
          </a:p>
          <a:p>
            <a:pPr marL="285750" indent="-285750">
              <a:buFont typeface="Arial" panose="020B0604020202020204" pitchFamily="34" charset="0"/>
              <a:buChar char="•"/>
            </a:pPr>
            <a:r>
              <a:rPr lang="en-US" altLang="ja-JP" b="1" dirty="0"/>
              <a:t>Cooperative</a:t>
            </a:r>
            <a:r>
              <a:rPr lang="en-US" altLang="ja-JP" dirty="0"/>
              <a:t> multitasking: this is another time scheme</a:t>
            </a:r>
          </a:p>
          <a:p>
            <a:endParaRPr lang="en-US" altLang="ja-JP" dirty="0"/>
          </a:p>
          <a:p>
            <a:r>
              <a:rPr lang="en-US" altLang="ja-JP" dirty="0"/>
              <a:t>In any given system design, some operations performed by the system may </a:t>
            </a:r>
            <a:r>
              <a:rPr lang="en-US" altLang="ja-JP" b="1" dirty="0">
                <a:solidFill>
                  <a:srgbClr val="FF0000"/>
                </a:solidFill>
              </a:rPr>
              <a:t>not</a:t>
            </a:r>
            <a:r>
              <a:rPr lang="en-US" altLang="ja-JP" dirty="0">
                <a:solidFill>
                  <a:srgbClr val="FF0000"/>
                </a:solidFill>
              </a:rPr>
              <a:t> be </a:t>
            </a:r>
            <a:r>
              <a:rPr lang="en-US" altLang="ja-JP" dirty="0" err="1">
                <a:solidFill>
                  <a:srgbClr val="FF0000"/>
                </a:solidFill>
              </a:rPr>
              <a:t>preemptible</a:t>
            </a:r>
            <a:r>
              <a:rPr lang="en-US" altLang="ja-JP" dirty="0"/>
              <a:t>. This usually applies to </a:t>
            </a:r>
            <a:r>
              <a:rPr lang="en-US" altLang="ja-JP" u="sng" dirty="0"/>
              <a:t>kernel functions </a:t>
            </a:r>
            <a:r>
              <a:rPr lang="en-US" altLang="ja-JP" dirty="0"/>
              <a:t>and service interrupts which, if not permitted to run to completion, would tend to produce race conditions resulting in deadlock. Barring the scheduler from preempting tasks while they are processing kernel functions simplifies the kernel design at the expense of system responsiveness. The distinction between user mode and kernel mode, which determines privilege level within the system, may also be used to distinguish whether a task is currently </a:t>
            </a:r>
            <a:r>
              <a:rPr lang="en-US" altLang="ja-JP" dirty="0" err="1"/>
              <a:t>preemptible</a:t>
            </a:r>
            <a:r>
              <a:rPr lang="en-US" altLang="ja-JP" dirty="0"/>
              <a:t>.</a:t>
            </a:r>
            <a:endParaRPr lang="ja-JP" altLang="en-US" dirty="0"/>
          </a:p>
        </p:txBody>
      </p:sp>
      <p:sp>
        <p:nvSpPr>
          <p:cNvPr id="5" name="正方形/長方形 4"/>
          <p:cNvSpPr/>
          <p:nvPr/>
        </p:nvSpPr>
        <p:spPr>
          <a:xfrm>
            <a:off x="-21142" y="5148064"/>
            <a:ext cx="7058381" cy="2031325"/>
          </a:xfrm>
          <a:prstGeom prst="rect">
            <a:avLst/>
          </a:prstGeom>
        </p:spPr>
        <p:txBody>
          <a:bodyPr wrap="square">
            <a:spAutoFit/>
          </a:bodyPr>
          <a:lstStyle/>
          <a:p>
            <a:r>
              <a:rPr lang="en-US" altLang="ja-JP" b="1" dirty="0">
                <a:solidFill>
                  <a:srgbClr val="FF0000"/>
                </a:solidFill>
              </a:rPr>
              <a:t>QNX</a:t>
            </a:r>
            <a:r>
              <a:rPr lang="en-US" altLang="ja-JP" dirty="0">
                <a:solidFill>
                  <a:srgbClr val="FF0000"/>
                </a:solidFill>
              </a:rPr>
              <a:t> </a:t>
            </a:r>
            <a:r>
              <a:rPr lang="en-US" altLang="ja-JP" dirty="0"/>
              <a:t>(/ˌ</a:t>
            </a:r>
            <a:r>
              <a:rPr lang="en-US" altLang="ja-JP" dirty="0" err="1"/>
              <a:t>kju</a:t>
            </a:r>
            <a:r>
              <a:rPr lang="en-US" altLang="ja-JP" dirty="0"/>
              <a:t>ː ˌ</a:t>
            </a:r>
            <a:r>
              <a:rPr lang="en-US" altLang="ja-JP" dirty="0" err="1"/>
              <a:t>ɛn</a:t>
            </a:r>
            <a:r>
              <a:rPr lang="en-US" altLang="ja-JP" dirty="0"/>
              <a:t> ˈ</a:t>
            </a:r>
            <a:r>
              <a:rPr lang="en-US" altLang="ja-JP" dirty="0" err="1"/>
              <a:t>ɛks</a:t>
            </a:r>
            <a:r>
              <a:rPr lang="en-US" altLang="ja-JP" dirty="0"/>
              <a:t>/ or /ˈ</a:t>
            </a:r>
            <a:r>
              <a:rPr lang="en-US" altLang="ja-JP" dirty="0" err="1"/>
              <a:t>kjuːnᵻks</a:t>
            </a:r>
            <a:r>
              <a:rPr lang="en-US" altLang="ja-JP" dirty="0"/>
              <a:t>/) is a commercial</a:t>
            </a:r>
            <a:r>
              <a:rPr lang="en-US" altLang="ja-JP" u="sng" dirty="0"/>
              <a:t> Unix-like real-time operating system</a:t>
            </a:r>
            <a:r>
              <a:rPr lang="en-US" altLang="ja-JP" dirty="0"/>
              <a:t>, aimed primarily at the embedded systems market. The product was originally developed in the early 1980s by Canadian company Quantum Software Systems, later renamed QNX Software Systems and ultimately acquired by BlackBerry in 2010.[1] QNX was one of the first commercially successful microkernel operating systems[citation needed] and is used in a variety of devices including cars[2] and mobile phones.</a:t>
            </a:r>
            <a:endParaRPr lang="ja-JP" altLang="en-US" dirty="0"/>
          </a:p>
        </p:txBody>
      </p:sp>
      <p:sp>
        <p:nvSpPr>
          <p:cNvPr id="7" name="正方形/長方形 6"/>
          <p:cNvSpPr/>
          <p:nvPr/>
        </p:nvSpPr>
        <p:spPr>
          <a:xfrm>
            <a:off x="-40106" y="7943671"/>
            <a:ext cx="6853482" cy="1200329"/>
          </a:xfrm>
          <a:prstGeom prst="rect">
            <a:avLst/>
          </a:prstGeom>
        </p:spPr>
        <p:txBody>
          <a:bodyPr wrap="square">
            <a:spAutoFit/>
          </a:bodyPr>
          <a:lstStyle/>
          <a:p>
            <a:r>
              <a:rPr lang="en-US" altLang="ja-JP" b="1" dirty="0">
                <a:solidFill>
                  <a:srgbClr val="FF0000"/>
                </a:solidFill>
              </a:rPr>
              <a:t>OMAP</a:t>
            </a:r>
            <a:r>
              <a:rPr lang="en-US" altLang="ja-JP" dirty="0">
                <a:solidFill>
                  <a:srgbClr val="FF0000"/>
                </a:solidFill>
              </a:rPr>
              <a:t> </a:t>
            </a:r>
            <a:r>
              <a:rPr lang="en-US" altLang="ja-JP" dirty="0"/>
              <a:t>(Open Multimedia Applications Platform) is a series of image/video processors developed by Texas Instruments. They are a category of proprietary system on chips (</a:t>
            </a:r>
            <a:r>
              <a:rPr lang="en-US" altLang="ja-JP" dirty="0" err="1"/>
              <a:t>SoCs</a:t>
            </a:r>
            <a:r>
              <a:rPr lang="en-US" altLang="ja-JP" dirty="0"/>
              <a:t>) for portable and mobile multimedia applications.</a:t>
            </a:r>
            <a:endParaRPr lang="ja-JP" altLang="en-US" dirty="0"/>
          </a:p>
        </p:txBody>
      </p:sp>
    </p:spTree>
    <p:extLst>
      <p:ext uri="{BB962C8B-B14F-4D97-AF65-F5344CB8AC3E}">
        <p14:creationId xmlns:p14="http://schemas.microsoft.com/office/powerpoint/2010/main" val="124400554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539552"/>
            <a:ext cx="6858000" cy="2031325"/>
          </a:xfrm>
          <a:prstGeom prst="rect">
            <a:avLst/>
          </a:prstGeom>
        </p:spPr>
        <p:txBody>
          <a:bodyPr wrap="square">
            <a:spAutoFit/>
          </a:bodyPr>
          <a:lstStyle/>
          <a:p>
            <a:r>
              <a:rPr lang="en-US" altLang="ja-JP" dirty="0"/>
              <a:t>OS on the SYS (v850’s OS in Cherokee case) microcontroller:</a:t>
            </a:r>
          </a:p>
          <a:p>
            <a:r>
              <a:rPr lang="el-GR" altLang="ja-JP" b="1" dirty="0">
                <a:solidFill>
                  <a:srgbClr val="FF0000"/>
                </a:solidFill>
              </a:rPr>
              <a:t>μ</a:t>
            </a:r>
            <a:r>
              <a:rPr lang="en-US" altLang="ja-JP" b="1" dirty="0">
                <a:solidFill>
                  <a:srgbClr val="FF0000"/>
                </a:solidFill>
              </a:rPr>
              <a:t>ITRON</a:t>
            </a:r>
            <a:r>
              <a:rPr lang="ja-JP" altLang="en-US" dirty="0"/>
              <a:t>（マイクロアイトロン、</a:t>
            </a:r>
            <a:r>
              <a:rPr lang="en-US" altLang="ja-JP" dirty="0"/>
              <a:t>Micro Industrial TRON</a:t>
            </a:r>
            <a:r>
              <a:rPr lang="ja-JP" altLang="en-US" dirty="0" err="1"/>
              <a:t>、</a:t>
            </a:r>
            <a:r>
              <a:rPr lang="el-GR" altLang="ja-JP" dirty="0"/>
              <a:t>Μ</a:t>
            </a:r>
            <a:r>
              <a:rPr lang="en-US" altLang="ja-JP" dirty="0"/>
              <a:t>ITRON</a:t>
            </a:r>
            <a:r>
              <a:rPr lang="ja-JP" altLang="en-US" dirty="0"/>
              <a:t>）は、</a:t>
            </a:r>
            <a:r>
              <a:rPr lang="en-US" altLang="ja-JP" dirty="0"/>
              <a:t>ITRON</a:t>
            </a:r>
            <a:r>
              <a:rPr lang="ja-JP" altLang="en-US" dirty="0"/>
              <a:t>の仕様の一系統である</a:t>
            </a:r>
            <a:endParaRPr lang="en-US" altLang="ja-JP" dirty="0"/>
          </a:p>
          <a:p>
            <a:pPr marL="285750" indent="-285750">
              <a:buFont typeface="Arial" panose="020B0604020202020204" pitchFamily="34" charset="0"/>
              <a:buChar char="•"/>
            </a:pPr>
            <a:r>
              <a:rPr lang="en-US" altLang="ja-JP" dirty="0"/>
              <a:t>This project aims to standardize the RTOS and related specifications for embedded systems, particularly small-scale embedded systems.</a:t>
            </a:r>
          </a:p>
          <a:p>
            <a:pPr marL="285750" indent="-285750">
              <a:buFont typeface="Arial" panose="020B0604020202020204" pitchFamily="34" charset="0"/>
              <a:buChar char="•"/>
            </a:pPr>
            <a:r>
              <a:rPr lang="en-US" altLang="ja-JP" dirty="0"/>
              <a:t>'µ' means that the particular specification is meant for the smaller 8-bit or 16-bit CPU targets</a:t>
            </a:r>
            <a:endParaRPr lang="ja-JP" altLang="en-US" dirty="0"/>
          </a:p>
        </p:txBody>
      </p:sp>
      <p:sp>
        <p:nvSpPr>
          <p:cNvPr id="4" name="正方形/長方形 3"/>
          <p:cNvSpPr/>
          <p:nvPr/>
        </p:nvSpPr>
        <p:spPr>
          <a:xfrm>
            <a:off x="-5433" y="2915816"/>
            <a:ext cx="6858000" cy="1754326"/>
          </a:xfrm>
          <a:prstGeom prst="rect">
            <a:avLst/>
          </a:prstGeom>
        </p:spPr>
        <p:txBody>
          <a:bodyPr wrap="square">
            <a:spAutoFit/>
          </a:bodyPr>
          <a:lstStyle/>
          <a:p>
            <a:r>
              <a:rPr lang="en-US" altLang="ja-JP" u="sng" dirty="0"/>
              <a:t>A real-time operating system </a:t>
            </a:r>
            <a:r>
              <a:rPr lang="en-US" altLang="ja-JP" dirty="0"/>
              <a:t>(</a:t>
            </a:r>
            <a:r>
              <a:rPr lang="en-US" altLang="ja-JP" b="1" dirty="0">
                <a:solidFill>
                  <a:srgbClr val="FF0000"/>
                </a:solidFill>
              </a:rPr>
              <a:t>RTOS</a:t>
            </a:r>
            <a:r>
              <a:rPr lang="en-US" altLang="ja-JP" dirty="0"/>
              <a:t>) is an operating system (OS) intended to serve real-time application process data as it comes in, typically without buffering delays.</a:t>
            </a:r>
          </a:p>
          <a:p>
            <a:pPr marL="285750" indent="-285750">
              <a:buFont typeface="Arial" panose="020B0604020202020204" pitchFamily="34" charset="0"/>
              <a:buChar char="•"/>
            </a:pPr>
            <a:r>
              <a:rPr lang="en-US" altLang="ja-JP" dirty="0"/>
              <a:t>Event-driven which switches tasks only when an event of higher priority needs servicing, called </a:t>
            </a:r>
            <a:r>
              <a:rPr lang="en-US" altLang="ja-JP" b="1" u="sng" dirty="0"/>
              <a:t>preemptive</a:t>
            </a:r>
            <a:r>
              <a:rPr lang="en-US" altLang="ja-JP" dirty="0"/>
              <a:t> priority, or priority scheduling.</a:t>
            </a:r>
            <a:endParaRPr lang="ja-JP" altLang="en-US" dirty="0"/>
          </a:p>
        </p:txBody>
      </p:sp>
      <p:sp>
        <p:nvSpPr>
          <p:cNvPr id="5" name="正方形/長方形 4"/>
          <p:cNvSpPr/>
          <p:nvPr/>
        </p:nvSpPr>
        <p:spPr>
          <a:xfrm>
            <a:off x="-15164" y="5796136"/>
            <a:ext cx="6873163" cy="923330"/>
          </a:xfrm>
          <a:prstGeom prst="rect">
            <a:avLst/>
          </a:prstGeom>
        </p:spPr>
        <p:txBody>
          <a:bodyPr wrap="square">
            <a:spAutoFit/>
          </a:bodyPr>
          <a:lstStyle/>
          <a:p>
            <a:r>
              <a:rPr lang="en-US" altLang="ja-JP" dirty="0"/>
              <a:t>Internet Relay Chat Protocol (</a:t>
            </a:r>
            <a:r>
              <a:rPr lang="en-US" altLang="ja-JP" b="1" dirty="0">
                <a:solidFill>
                  <a:srgbClr val="FF0000"/>
                </a:solidFill>
              </a:rPr>
              <a:t>IRCP</a:t>
            </a:r>
            <a:r>
              <a:rPr lang="en-US" altLang="ja-JP" dirty="0"/>
              <a:t>) is an application layer protocol that facilitates communication in the form of text. The chat process works on a client/server networking model.</a:t>
            </a:r>
            <a:r>
              <a:rPr lang="ja-JP" altLang="en-US" dirty="0"/>
              <a:t> </a:t>
            </a:r>
            <a:r>
              <a:rPr lang="en-US" altLang="ja-JP" dirty="0"/>
              <a:t>(port 6667)</a:t>
            </a:r>
            <a:endParaRPr lang="ja-JP" altLang="en-US" dirty="0"/>
          </a:p>
        </p:txBody>
      </p:sp>
      <p:sp>
        <p:nvSpPr>
          <p:cNvPr id="6" name="正方形/長方形 5"/>
          <p:cNvSpPr/>
          <p:nvPr/>
        </p:nvSpPr>
        <p:spPr>
          <a:xfrm>
            <a:off x="-2520" y="7308304"/>
            <a:ext cx="6860519" cy="646331"/>
          </a:xfrm>
          <a:prstGeom prst="rect">
            <a:avLst/>
          </a:prstGeom>
        </p:spPr>
        <p:txBody>
          <a:bodyPr wrap="square">
            <a:spAutoFit/>
          </a:bodyPr>
          <a:lstStyle/>
          <a:p>
            <a:r>
              <a:rPr lang="en-US" altLang="ja-JP" dirty="0"/>
              <a:t>In telecommunications, a </a:t>
            </a:r>
            <a:r>
              <a:rPr lang="en-US" altLang="ja-JP" b="1" dirty="0" err="1">
                <a:solidFill>
                  <a:srgbClr val="FF0000"/>
                </a:solidFill>
              </a:rPr>
              <a:t>femtocell</a:t>
            </a:r>
            <a:r>
              <a:rPr lang="en-US" altLang="ja-JP" dirty="0">
                <a:solidFill>
                  <a:srgbClr val="FF0000"/>
                </a:solidFill>
              </a:rPr>
              <a:t> </a:t>
            </a:r>
            <a:r>
              <a:rPr lang="en-US" altLang="ja-JP" dirty="0"/>
              <a:t>is a small, low-power </a:t>
            </a:r>
            <a:r>
              <a:rPr lang="en-US" altLang="ja-JP" u="sng" dirty="0"/>
              <a:t>cellular base station</a:t>
            </a:r>
            <a:r>
              <a:rPr lang="en-US" altLang="ja-JP" dirty="0"/>
              <a:t>, typically designed for use in a home or small business.</a:t>
            </a:r>
            <a:endParaRPr lang="ja-JP" altLang="en-US" dirty="0"/>
          </a:p>
        </p:txBody>
      </p:sp>
      <p:sp>
        <p:nvSpPr>
          <p:cNvPr id="3" name="テキスト ボックス 2"/>
          <p:cNvSpPr txBox="1"/>
          <p:nvPr/>
        </p:nvSpPr>
        <p:spPr>
          <a:xfrm>
            <a:off x="6881936" y="605136"/>
            <a:ext cx="5466625" cy="2585323"/>
          </a:xfrm>
          <a:prstGeom prst="rect">
            <a:avLst/>
          </a:prstGeom>
          <a:solidFill>
            <a:schemeClr val="bg1"/>
          </a:solidFill>
        </p:spPr>
        <p:txBody>
          <a:bodyPr wrap="none" rtlCol="0">
            <a:spAutoFit/>
          </a:bodyPr>
          <a:lstStyle/>
          <a:p>
            <a:r>
              <a:rPr lang="el-GR" altLang="ja-JP" b="1" dirty="0">
                <a:solidFill>
                  <a:srgbClr val="FF0000"/>
                </a:solidFill>
              </a:rPr>
              <a:t>μ</a:t>
            </a:r>
            <a:r>
              <a:rPr lang="en-US" altLang="ja-JP" b="1" dirty="0">
                <a:solidFill>
                  <a:srgbClr val="FF0000"/>
                </a:solidFill>
              </a:rPr>
              <a:t>ITRON</a:t>
            </a:r>
            <a:r>
              <a:rPr lang="ja-JP" altLang="en-US" b="1" dirty="0"/>
              <a:t>の</a:t>
            </a:r>
            <a:r>
              <a:rPr lang="en-US" altLang="ja-JP" b="1" dirty="0"/>
              <a:t>process</a:t>
            </a:r>
            <a:r>
              <a:rPr lang="ja-JP" altLang="en-US" b="1" dirty="0"/>
              <a:t>間通信関数</a:t>
            </a:r>
            <a:endParaRPr lang="en-US" altLang="ja-JP" b="1" dirty="0"/>
          </a:p>
          <a:p>
            <a:pPr marL="285750" indent="-285750">
              <a:buFont typeface="Arial" panose="020B0604020202020204" pitchFamily="34" charset="0"/>
              <a:buChar char="•"/>
            </a:pPr>
            <a:r>
              <a:rPr kumimoji="1" lang="en-US" altLang="ja-JP" dirty="0"/>
              <a:t>memory pool</a:t>
            </a:r>
            <a:r>
              <a:rPr kumimoji="1" lang="ja-JP" altLang="en-US" dirty="0"/>
              <a:t>操作</a:t>
            </a:r>
            <a:endParaRPr kumimoji="1" lang="en-US" altLang="ja-JP" dirty="0"/>
          </a:p>
          <a:p>
            <a:pPr marL="742950" lvl="1" indent="-285750">
              <a:buFont typeface="Arial" panose="020B0604020202020204" pitchFamily="34" charset="0"/>
              <a:buChar char="•"/>
            </a:pPr>
            <a:r>
              <a:rPr kumimoji="1" lang="en-US" altLang="ja-JP" dirty="0" err="1"/>
              <a:t>get_mpf</a:t>
            </a:r>
            <a:r>
              <a:rPr kumimoji="1" lang="en-US" altLang="ja-JP" dirty="0"/>
              <a:t>()</a:t>
            </a:r>
          </a:p>
          <a:p>
            <a:pPr marL="742950" lvl="1" indent="-285750">
              <a:buFont typeface="Arial" panose="020B0604020202020204" pitchFamily="34" charset="0"/>
              <a:buChar char="•"/>
            </a:pPr>
            <a:r>
              <a:rPr lang="en-US" altLang="ja-JP" dirty="0" err="1"/>
              <a:t>rel_mpf</a:t>
            </a:r>
            <a:r>
              <a:rPr lang="en-US" altLang="ja-JP" dirty="0"/>
              <a:t>()</a:t>
            </a:r>
          </a:p>
          <a:p>
            <a:pPr marL="285750" indent="-285750">
              <a:buFont typeface="Arial" panose="020B0604020202020204" pitchFamily="34" charset="0"/>
              <a:buChar char="•"/>
            </a:pPr>
            <a:r>
              <a:rPr kumimoji="1" lang="ja-JP" altLang="en-US" dirty="0"/>
              <a:t>送受信操作</a:t>
            </a:r>
            <a:endParaRPr kumimoji="1" lang="en-US" altLang="ja-JP" dirty="0"/>
          </a:p>
          <a:p>
            <a:pPr marL="742950" lvl="1" indent="-285750">
              <a:buFont typeface="Arial" panose="020B0604020202020204" pitchFamily="34" charset="0"/>
              <a:buChar char="•"/>
            </a:pPr>
            <a:r>
              <a:rPr lang="en-US" altLang="ja-JP" dirty="0" err="1"/>
              <a:t>snd_mbx</a:t>
            </a:r>
            <a:r>
              <a:rPr lang="en-US" altLang="ja-JP" dirty="0"/>
              <a:t>()</a:t>
            </a:r>
          </a:p>
          <a:p>
            <a:pPr marL="742950" lvl="1" indent="-285750">
              <a:buFont typeface="Arial" panose="020B0604020202020204" pitchFamily="34" charset="0"/>
              <a:buChar char="•"/>
            </a:pPr>
            <a:r>
              <a:rPr kumimoji="1" lang="en-US" altLang="ja-JP" dirty="0" err="1"/>
              <a:t>prcv_mbx</a:t>
            </a:r>
            <a:r>
              <a:rPr kumimoji="1" lang="en-US" altLang="ja-JP" dirty="0"/>
              <a:t>()</a:t>
            </a:r>
          </a:p>
          <a:p>
            <a:pPr marL="285750" indent="-285750">
              <a:buFont typeface="Arial" panose="020B0604020202020204" pitchFamily="34" charset="0"/>
              <a:buChar char="•"/>
            </a:pPr>
            <a:r>
              <a:rPr lang="ja-JP" altLang="en-US" dirty="0"/>
              <a:t>詳しくは</a:t>
            </a:r>
            <a:endParaRPr lang="en-US" altLang="ja-JP" dirty="0"/>
          </a:p>
          <a:p>
            <a:pPr marL="742950" lvl="1" indent="-285750">
              <a:buFont typeface="Arial" panose="020B0604020202020204" pitchFamily="34" charset="0"/>
              <a:buChar char="•"/>
            </a:pPr>
            <a:r>
              <a:rPr lang="en-US" altLang="ja-JP" dirty="0"/>
              <a:t>http://www.mispo.co.jp/document/no4guid.pdf</a:t>
            </a:r>
            <a:endParaRPr kumimoji="1" lang="en-US" altLang="ja-JP" dirty="0"/>
          </a:p>
        </p:txBody>
      </p:sp>
      <p:sp>
        <p:nvSpPr>
          <p:cNvPr id="7" name="テキスト ボックス 6"/>
          <p:cNvSpPr txBox="1"/>
          <p:nvPr/>
        </p:nvSpPr>
        <p:spPr>
          <a:xfrm>
            <a:off x="-4275856" y="3005793"/>
            <a:ext cx="3914854" cy="369332"/>
          </a:xfrm>
          <a:prstGeom prst="rect">
            <a:avLst/>
          </a:prstGeom>
          <a:solidFill>
            <a:schemeClr val="bg1"/>
          </a:solidFill>
        </p:spPr>
        <p:txBody>
          <a:bodyPr wrap="none" rtlCol="0">
            <a:spAutoFit/>
          </a:bodyPr>
          <a:lstStyle/>
          <a:p>
            <a:r>
              <a:rPr kumimoji="1" lang="zh-CN" altLang="en-US" dirty="0"/>
              <a:t>相对的</a:t>
            </a:r>
            <a:r>
              <a:rPr lang="zh-CN" altLang="en-US" dirty="0"/>
              <a:t>，有个叫</a:t>
            </a:r>
            <a:r>
              <a:rPr lang="ja-JP" altLang="en-US" b="1" dirty="0">
                <a:solidFill>
                  <a:srgbClr val="FF0000"/>
                </a:solidFill>
              </a:rPr>
              <a:t>マルチメディア</a:t>
            </a:r>
            <a:r>
              <a:rPr lang="en-US" altLang="ja-JP" b="1" dirty="0">
                <a:solidFill>
                  <a:srgbClr val="FF0000"/>
                </a:solidFill>
              </a:rPr>
              <a:t>OS</a:t>
            </a:r>
            <a:r>
              <a:rPr lang="ja-JP" altLang="en-US" dirty="0"/>
              <a:t>の物</a:t>
            </a:r>
            <a:endParaRPr lang="en-US" altLang="zh-CN" dirty="0"/>
          </a:p>
        </p:txBody>
      </p:sp>
    </p:spTree>
    <p:extLst>
      <p:ext uri="{BB962C8B-B14F-4D97-AF65-F5344CB8AC3E}">
        <p14:creationId xmlns:p14="http://schemas.microsoft.com/office/powerpoint/2010/main" val="206459854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15854"/>
            <a:ext cx="6858000" cy="5632311"/>
          </a:xfrm>
          <a:prstGeom prst="rect">
            <a:avLst/>
          </a:prstGeom>
        </p:spPr>
        <p:txBody>
          <a:bodyPr wrap="square">
            <a:spAutoFit/>
          </a:bodyPr>
          <a:lstStyle/>
          <a:p>
            <a:r>
              <a:rPr lang="en-US" altLang="ja-JP" dirty="0"/>
              <a:t>SPI, I2C, 11xGPIOs, </a:t>
            </a:r>
            <a:r>
              <a:rPr lang="en-US" altLang="ja-JP" dirty="0" err="1"/>
              <a:t>Int</a:t>
            </a:r>
            <a:r>
              <a:rPr lang="en-US" altLang="ja-JP" dirty="0"/>
              <a:t>, SDIO</a:t>
            </a:r>
          </a:p>
          <a:p>
            <a:pPr marL="285750" indent="-285750">
              <a:buFont typeface="Arial" panose="020B0604020202020204" pitchFamily="34" charset="0"/>
              <a:buChar char="•"/>
            </a:pPr>
            <a:r>
              <a:rPr lang="en-US" altLang="ja-JP" b="1" dirty="0"/>
              <a:t>Serial Peripheral Interface</a:t>
            </a:r>
            <a:r>
              <a:rPr lang="en-US" altLang="ja-JP" dirty="0"/>
              <a:t> (</a:t>
            </a:r>
            <a:r>
              <a:rPr lang="en-US" altLang="ja-JP" b="1" dirty="0">
                <a:solidFill>
                  <a:srgbClr val="FF0000"/>
                </a:solidFill>
              </a:rPr>
              <a:t>SPI</a:t>
            </a:r>
            <a:r>
              <a:rPr lang="en-US" altLang="ja-JP" dirty="0"/>
              <a:t>) bus is a synchronous serial communication interface specification used for short distance communication, primarily in embedded systems.</a:t>
            </a:r>
          </a:p>
          <a:p>
            <a:pPr marL="285750" indent="-285750">
              <a:buFont typeface="Arial" panose="020B0604020202020204" pitchFamily="34" charset="0"/>
              <a:buChar char="•"/>
            </a:pPr>
            <a:r>
              <a:rPr lang="en-US" altLang="ja-JP" b="1" dirty="0">
                <a:solidFill>
                  <a:srgbClr val="FF0000"/>
                </a:solidFill>
              </a:rPr>
              <a:t>I²C</a:t>
            </a:r>
            <a:r>
              <a:rPr lang="en-US" altLang="ja-JP" dirty="0"/>
              <a:t> (Inter-Integrated Circuit), pronounced I-squared-C, is a </a:t>
            </a:r>
            <a:r>
              <a:rPr lang="en-US" altLang="ja-JP" b="1" u="sng" dirty="0"/>
              <a:t>multi-master, multi-slave</a:t>
            </a:r>
            <a:r>
              <a:rPr lang="en-US" altLang="ja-JP" dirty="0"/>
              <a:t>, single-ended, serial computer bus invented by Philips Semiconductor (now NXP Semiconductors). It is typically used for attaching lower-speed peripheral ICs to processors and microcontrollers in short-distance, intra-board communication. Alternatively I²C is spelled I2C (pronounced I-two-C) or IIC (pronounced I-I-C).</a:t>
            </a:r>
          </a:p>
          <a:p>
            <a:pPr marL="285750" indent="-285750">
              <a:buFont typeface="Arial" panose="020B0604020202020204" pitchFamily="34" charset="0"/>
              <a:buChar char="•"/>
            </a:pPr>
            <a:r>
              <a:rPr lang="en-US" altLang="ja-JP" b="1" dirty="0">
                <a:solidFill>
                  <a:srgbClr val="FF0000"/>
                </a:solidFill>
              </a:rPr>
              <a:t>General-purpose input/output (GPIO)</a:t>
            </a:r>
            <a:r>
              <a:rPr lang="en-US" altLang="ja-JP" dirty="0"/>
              <a:t> is a generic pin on an integrated circuit whose behavior—including whether it is an input or output pin—is controllable by the user at run time.</a:t>
            </a:r>
            <a:r>
              <a:rPr lang="ja-JP" altLang="en-US" dirty="0"/>
              <a:t> </a:t>
            </a:r>
            <a:r>
              <a:rPr lang="en-US" altLang="ja-JP" dirty="0"/>
              <a:t>(11x</a:t>
            </a:r>
            <a:r>
              <a:rPr lang="ja-JP" altLang="en-US" dirty="0"/>
              <a:t>は多分</a:t>
            </a:r>
            <a:r>
              <a:rPr lang="en-US" altLang="ja-JP" dirty="0"/>
              <a:t>pin</a:t>
            </a:r>
            <a:r>
              <a:rPr lang="ja-JP" altLang="en-US" dirty="0"/>
              <a:t>の数を指す</a:t>
            </a:r>
            <a:r>
              <a:rPr lang="en-US" altLang="ja-JP" dirty="0"/>
              <a:t>)</a:t>
            </a:r>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err="1"/>
              <a:t>Int</a:t>
            </a:r>
            <a:r>
              <a:rPr lang="en-US" altLang="ja-JP" dirty="0"/>
              <a:t> ?</a:t>
            </a:r>
          </a:p>
          <a:p>
            <a:pPr marL="742950" lvl="1"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a:t>A </a:t>
            </a:r>
            <a:r>
              <a:rPr lang="en-US" altLang="ja-JP" b="1" dirty="0">
                <a:solidFill>
                  <a:srgbClr val="FF0000"/>
                </a:solidFill>
              </a:rPr>
              <a:t>SDIO</a:t>
            </a:r>
            <a:r>
              <a:rPr lang="en-US" altLang="ja-JP" dirty="0">
                <a:solidFill>
                  <a:srgbClr val="FF0000"/>
                </a:solidFill>
              </a:rPr>
              <a:t> </a:t>
            </a:r>
            <a:r>
              <a:rPr lang="en-US" altLang="ja-JP" dirty="0"/>
              <a:t>(Secure Digital Input Output) card is an extension of the SD specification to cover I/O functions. (SD card I/O)</a:t>
            </a:r>
          </a:p>
        </p:txBody>
      </p:sp>
      <p:sp>
        <p:nvSpPr>
          <p:cNvPr id="4" name="正方形/長方形 3"/>
          <p:cNvSpPr/>
          <p:nvPr/>
        </p:nvSpPr>
        <p:spPr>
          <a:xfrm>
            <a:off x="-1758" y="6248534"/>
            <a:ext cx="6859758" cy="2585323"/>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USB On-The-Go</a:t>
            </a:r>
            <a:r>
              <a:rPr lang="en-US" altLang="ja-JP" dirty="0"/>
              <a:t>, often abbreviated to </a:t>
            </a:r>
            <a:r>
              <a:rPr lang="en-US" altLang="ja-JP" b="1" dirty="0">
                <a:solidFill>
                  <a:srgbClr val="FF0000"/>
                </a:solidFill>
              </a:rPr>
              <a:t>USB OTG </a:t>
            </a:r>
            <a:r>
              <a:rPr lang="en-US" altLang="ja-JP" dirty="0"/>
              <a:t>or just OTG, is a specification first used in late 2001 that allows USB devices, such as digital audio players or mobile phones, to act as a host, allowing other USB devices, such as USB flash drives, digital cameras, mice or keyboards, to be attached to them. </a:t>
            </a:r>
          </a:p>
          <a:p>
            <a:pPr marL="285750" indent="-285750">
              <a:buFont typeface="Arial" panose="020B0604020202020204" pitchFamily="34" charset="0"/>
              <a:buChar char="•"/>
            </a:pPr>
            <a:r>
              <a:rPr lang="en-US" altLang="ja-JP" b="1" dirty="0">
                <a:solidFill>
                  <a:srgbClr val="FF0000"/>
                </a:solidFill>
              </a:rPr>
              <a:t>HSIC</a:t>
            </a:r>
            <a:r>
              <a:rPr lang="en-US" altLang="ja-JP" dirty="0">
                <a:solidFill>
                  <a:srgbClr val="FF0000"/>
                </a:solidFill>
              </a:rPr>
              <a:t> </a:t>
            </a:r>
            <a:r>
              <a:rPr lang="en-US" altLang="ja-JP" dirty="0"/>
              <a:t>(High-Speed Inter-Chip) is an industry standard for USB chip-to-chip interconnect with a 2-signal (strobe, data) source synchronous serial interface using 240 MHz DDR signaling to provide only high-speed (480 Mbps data rate)</a:t>
            </a:r>
            <a:endParaRPr lang="ja-JP" altLang="en-US" dirty="0"/>
          </a:p>
        </p:txBody>
      </p:sp>
      <p:sp>
        <p:nvSpPr>
          <p:cNvPr id="3" name="テキスト ボックス 2"/>
          <p:cNvSpPr txBox="1"/>
          <p:nvPr/>
        </p:nvSpPr>
        <p:spPr>
          <a:xfrm>
            <a:off x="6833552" y="35104"/>
            <a:ext cx="3440301" cy="369332"/>
          </a:xfrm>
          <a:prstGeom prst="rect">
            <a:avLst/>
          </a:prstGeom>
          <a:solidFill>
            <a:schemeClr val="bg1"/>
          </a:solidFill>
        </p:spPr>
        <p:txBody>
          <a:bodyPr wrap="none" rtlCol="0">
            <a:spAutoFit/>
          </a:bodyPr>
          <a:lstStyle/>
          <a:p>
            <a:r>
              <a:rPr kumimoji="1" lang="en-US" altLang="ja-JP" dirty="0"/>
              <a:t>IRQ (Interrupt  </a:t>
            </a:r>
            <a:r>
              <a:rPr kumimoji="1" lang="en-US" altLang="ja-JP" dirty="0" err="1"/>
              <a:t>ReQuest</a:t>
            </a:r>
            <a:r>
              <a:rPr kumimoji="1" lang="en-US" altLang="ja-JP" dirty="0"/>
              <a:t>): </a:t>
            </a:r>
            <a:r>
              <a:rPr lang="ja-JP" altLang="en-US" dirty="0"/>
              <a:t>割り込み</a:t>
            </a:r>
            <a:endParaRPr kumimoji="1" lang="ja-JP" altLang="en-US" dirty="0"/>
          </a:p>
        </p:txBody>
      </p:sp>
      <p:sp>
        <p:nvSpPr>
          <p:cNvPr id="5" name="正方形/長方形 4"/>
          <p:cNvSpPr/>
          <p:nvPr/>
        </p:nvSpPr>
        <p:spPr>
          <a:xfrm>
            <a:off x="7101408" y="1835696"/>
            <a:ext cx="4464496" cy="3139321"/>
          </a:xfrm>
          <a:prstGeom prst="rect">
            <a:avLst/>
          </a:prstGeom>
          <a:solidFill>
            <a:schemeClr val="bg1"/>
          </a:solidFill>
        </p:spPr>
        <p:txBody>
          <a:bodyPr wrap="square">
            <a:spAutoFit/>
          </a:bodyPr>
          <a:lstStyle/>
          <a:p>
            <a:r>
              <a:rPr lang="en-US" altLang="ja-JP" dirty="0"/>
              <a:t>The </a:t>
            </a:r>
            <a:r>
              <a:rPr lang="en-US" altLang="ja-JP" b="1" dirty="0"/>
              <a:t>Serial Peripheral Interface(</a:t>
            </a:r>
            <a:r>
              <a:rPr lang="en-US" altLang="ja-JP" b="1" dirty="0">
                <a:solidFill>
                  <a:srgbClr val="FF0000"/>
                </a:solidFill>
              </a:rPr>
              <a:t>SPI</a:t>
            </a:r>
            <a:r>
              <a:rPr lang="en-US" altLang="ja-JP" b="1" dirty="0"/>
              <a:t>) </a:t>
            </a:r>
            <a:r>
              <a:rPr lang="en-US" altLang="ja-JP" dirty="0"/>
              <a:t>and the </a:t>
            </a:r>
            <a:r>
              <a:rPr lang="en-US" altLang="ja-JP" b="1" dirty="0"/>
              <a:t>Clocked Serial Interface (</a:t>
            </a:r>
            <a:r>
              <a:rPr lang="en-US" altLang="ja-JP" b="1" dirty="0">
                <a:solidFill>
                  <a:srgbClr val="FF0000"/>
                </a:solidFill>
              </a:rPr>
              <a:t>CSI</a:t>
            </a:r>
            <a:r>
              <a:rPr lang="en-US" altLang="ja-JP" b="1" dirty="0"/>
              <a:t>) </a:t>
            </a:r>
            <a:r>
              <a:rPr lang="en-US" altLang="ja-JP" dirty="0"/>
              <a:t>are essentially the same thing, both synchronous serial interfaces in a master/slave mode with clock, data in and data out leads. Both use chip select leads to address multiple devices.</a:t>
            </a:r>
          </a:p>
          <a:p>
            <a:r>
              <a:rPr lang="en-US" altLang="ja-JP" dirty="0"/>
              <a:t>The </a:t>
            </a:r>
            <a:r>
              <a:rPr lang="en-US" altLang="ja-JP" b="1" dirty="0"/>
              <a:t>CSI</a:t>
            </a:r>
            <a:r>
              <a:rPr lang="en-US" altLang="ja-JP" dirty="0"/>
              <a:t> interface is implemented in the </a:t>
            </a:r>
            <a:r>
              <a:rPr lang="en-US" altLang="ja-JP" b="1" dirty="0"/>
              <a:t>NEC/</a:t>
            </a:r>
            <a:r>
              <a:rPr lang="en-US" altLang="ja-JP" b="1" dirty="0" err="1"/>
              <a:t>Renesas</a:t>
            </a:r>
            <a:r>
              <a:rPr lang="en-US" altLang="ja-JP" b="1" dirty="0"/>
              <a:t> V850 </a:t>
            </a:r>
            <a:r>
              <a:rPr lang="en-US" altLang="ja-JP" dirty="0"/>
              <a:t>lines of microcontrollers and appears to be proprietary to NEC.</a:t>
            </a:r>
          </a:p>
          <a:p>
            <a:r>
              <a:rPr lang="en-US" altLang="ja-JP" dirty="0"/>
              <a:t>both CSI and SPI use </a:t>
            </a:r>
            <a:r>
              <a:rPr lang="en-US" altLang="ja-JP" b="1" dirty="0"/>
              <a:t>three lines</a:t>
            </a:r>
            <a:r>
              <a:rPr lang="en-US" altLang="ja-JP" dirty="0"/>
              <a:t> - clock, data in and data out</a:t>
            </a:r>
            <a:endParaRPr lang="ja-JP" altLang="en-US" dirty="0"/>
          </a:p>
        </p:txBody>
      </p:sp>
    </p:spTree>
    <p:extLst>
      <p:ext uri="{BB962C8B-B14F-4D97-AF65-F5344CB8AC3E}">
        <p14:creationId xmlns:p14="http://schemas.microsoft.com/office/powerpoint/2010/main" val="81493946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251520"/>
            <a:ext cx="3714735" cy="646331"/>
          </a:xfrm>
          <a:prstGeom prst="rect">
            <a:avLst/>
          </a:prstGeom>
          <a:noFill/>
        </p:spPr>
        <p:txBody>
          <a:bodyPr wrap="none" rtlCol="0">
            <a:spAutoFit/>
          </a:bodyPr>
          <a:lstStyle/>
          <a:p>
            <a:r>
              <a:rPr kumimoji="1" lang="en-US" altLang="ja-JP" dirty="0"/>
              <a:t>octet(</a:t>
            </a:r>
            <a:r>
              <a:rPr kumimoji="1" lang="ja-JP" altLang="en-US" dirty="0"/>
              <a:t>８位</a:t>
            </a:r>
            <a:r>
              <a:rPr kumimoji="1" lang="en-US" altLang="ja-JP" dirty="0"/>
              <a:t>)-stream (alias: </a:t>
            </a:r>
            <a:r>
              <a:rPr kumimoji="1" lang="en-US" altLang="ja-JP" dirty="0" err="1"/>
              <a:t>bytestream</a:t>
            </a:r>
            <a:r>
              <a:rPr kumimoji="1" lang="en-US" altLang="ja-JP" dirty="0"/>
              <a:t>)</a:t>
            </a:r>
          </a:p>
          <a:p>
            <a:endParaRPr kumimoji="1" lang="ja-JP" altLang="en-US" dirty="0"/>
          </a:p>
        </p:txBody>
      </p:sp>
      <p:sp>
        <p:nvSpPr>
          <p:cNvPr id="3" name="正方形/長方形 2"/>
          <p:cNvSpPr/>
          <p:nvPr/>
        </p:nvSpPr>
        <p:spPr>
          <a:xfrm>
            <a:off x="-21417" y="897851"/>
            <a:ext cx="6957392" cy="923330"/>
          </a:xfrm>
          <a:prstGeom prst="rect">
            <a:avLst/>
          </a:prstGeom>
        </p:spPr>
        <p:txBody>
          <a:bodyPr wrap="square">
            <a:spAutoFit/>
          </a:bodyPr>
          <a:lstStyle/>
          <a:p>
            <a:r>
              <a:rPr lang="en-US" altLang="ja-JP" b="1" dirty="0">
                <a:solidFill>
                  <a:srgbClr val="FF0000"/>
                </a:solidFill>
              </a:rPr>
              <a:t>Apache2 server log </a:t>
            </a:r>
            <a:r>
              <a:rPr lang="en-US" altLang="ja-JP" dirty="0"/>
              <a:t>location:</a:t>
            </a:r>
          </a:p>
          <a:p>
            <a:pPr marL="285750" indent="-285750">
              <a:buFont typeface="Arial" panose="020B0604020202020204" pitchFamily="34" charset="0"/>
              <a:buChar char="•"/>
            </a:pPr>
            <a:r>
              <a:rPr lang="en-US" altLang="ja-JP" dirty="0"/>
              <a:t>/</a:t>
            </a:r>
            <a:r>
              <a:rPr lang="en-US" altLang="ja-JP" dirty="0" err="1"/>
              <a:t>var</a:t>
            </a:r>
            <a:r>
              <a:rPr lang="en-US" altLang="ja-JP" dirty="0"/>
              <a:t>/log/apache2/access.log</a:t>
            </a:r>
          </a:p>
          <a:p>
            <a:pPr marL="285750" indent="-285750">
              <a:buFont typeface="Arial" panose="020B0604020202020204" pitchFamily="34" charset="0"/>
              <a:buChar char="•"/>
            </a:pPr>
            <a:r>
              <a:rPr lang="en-US" altLang="ja-JP" dirty="0"/>
              <a:t>/</a:t>
            </a:r>
            <a:r>
              <a:rPr lang="en-US" altLang="ja-JP" dirty="0" err="1"/>
              <a:t>var</a:t>
            </a:r>
            <a:r>
              <a:rPr lang="en-US" altLang="ja-JP" dirty="0"/>
              <a:t>/log/apache2/error.log</a:t>
            </a:r>
          </a:p>
        </p:txBody>
      </p:sp>
      <p:sp>
        <p:nvSpPr>
          <p:cNvPr id="4" name="正方形/長方形 3"/>
          <p:cNvSpPr/>
          <p:nvPr/>
        </p:nvSpPr>
        <p:spPr>
          <a:xfrm>
            <a:off x="-21418" y="2405135"/>
            <a:ext cx="6879417" cy="646331"/>
          </a:xfrm>
          <a:prstGeom prst="rect">
            <a:avLst/>
          </a:prstGeom>
        </p:spPr>
        <p:txBody>
          <a:bodyPr wrap="square">
            <a:spAutoFit/>
          </a:bodyPr>
          <a:lstStyle/>
          <a:p>
            <a:r>
              <a:rPr lang="en-US" altLang="ja-JP" dirty="0"/>
              <a:t>TCP</a:t>
            </a:r>
            <a:r>
              <a:rPr lang="ja-JP" altLang="en-US" dirty="0" err="1"/>
              <a:t>での</a:t>
            </a:r>
            <a:r>
              <a:rPr lang="ja-JP" altLang="en-US" dirty="0"/>
              <a:t>通信で、</a:t>
            </a:r>
            <a:r>
              <a:rPr lang="ja-JP" altLang="en-US" u="sng" dirty="0"/>
              <a:t>正しくないパケット</a:t>
            </a:r>
            <a:r>
              <a:rPr lang="ja-JP" altLang="en-US" dirty="0"/>
              <a:t>を受け取った時に通信リセットの指示をする場合に、このビットを立てた</a:t>
            </a:r>
            <a:r>
              <a:rPr lang="en-US" altLang="ja-JP" dirty="0"/>
              <a:t>(1</a:t>
            </a:r>
            <a:r>
              <a:rPr lang="ja-JP" altLang="en-US" dirty="0"/>
              <a:t>にした</a:t>
            </a:r>
            <a:r>
              <a:rPr lang="en-US" altLang="ja-JP" dirty="0"/>
              <a:t>)</a:t>
            </a:r>
            <a:r>
              <a:rPr lang="en-US" altLang="ja-JP" b="1" dirty="0">
                <a:solidFill>
                  <a:srgbClr val="FF0000"/>
                </a:solidFill>
              </a:rPr>
              <a:t>RST</a:t>
            </a:r>
            <a:r>
              <a:rPr lang="ja-JP" altLang="en-US" dirty="0"/>
              <a:t>パケットを相手に送る。</a:t>
            </a:r>
          </a:p>
        </p:txBody>
      </p:sp>
      <p:sp>
        <p:nvSpPr>
          <p:cNvPr id="5" name="テキスト ボックス 4"/>
          <p:cNvSpPr txBox="1"/>
          <p:nvPr/>
        </p:nvSpPr>
        <p:spPr>
          <a:xfrm>
            <a:off x="0" y="3995936"/>
            <a:ext cx="4315349" cy="369332"/>
          </a:xfrm>
          <a:prstGeom prst="rect">
            <a:avLst/>
          </a:prstGeom>
          <a:noFill/>
        </p:spPr>
        <p:txBody>
          <a:bodyPr wrap="none" rtlCol="0">
            <a:spAutoFit/>
          </a:bodyPr>
          <a:lstStyle/>
          <a:p>
            <a:r>
              <a:rPr kumimoji="1" lang="en-US" altLang="ja-JP" b="1" dirty="0">
                <a:solidFill>
                  <a:srgbClr val="FF0000"/>
                </a:solidFill>
              </a:rPr>
              <a:t>SH4A</a:t>
            </a:r>
            <a:r>
              <a:rPr kumimoji="1" lang="en-US" altLang="ja-JP" dirty="0"/>
              <a:t> = this is the </a:t>
            </a:r>
            <a:r>
              <a:rPr kumimoji="1" lang="en-US" altLang="ja-JP"/>
              <a:t>name of a </a:t>
            </a:r>
            <a:r>
              <a:rPr kumimoji="1" lang="en-US" altLang="ja-JP" dirty="0"/>
              <a:t>microcontroller</a:t>
            </a:r>
            <a:endParaRPr kumimoji="1" lang="ja-JP" altLang="en-US" dirty="0"/>
          </a:p>
        </p:txBody>
      </p:sp>
      <p:sp>
        <p:nvSpPr>
          <p:cNvPr id="6" name="正方形/長方形 5"/>
          <p:cNvSpPr/>
          <p:nvPr/>
        </p:nvSpPr>
        <p:spPr>
          <a:xfrm>
            <a:off x="-989" y="6084168"/>
            <a:ext cx="6858989" cy="1754326"/>
          </a:xfrm>
          <a:prstGeom prst="rect">
            <a:avLst/>
          </a:prstGeom>
        </p:spPr>
        <p:txBody>
          <a:bodyPr wrap="square">
            <a:spAutoFit/>
          </a:bodyPr>
          <a:lstStyle/>
          <a:p>
            <a:r>
              <a:rPr lang="en-US" altLang="ja-JP" b="1" dirty="0">
                <a:solidFill>
                  <a:srgbClr val="FF0000"/>
                </a:solidFill>
              </a:rPr>
              <a:t>Telematics</a:t>
            </a:r>
            <a:r>
              <a:rPr lang="ja-JP" altLang="en-US" dirty="0">
                <a:solidFill>
                  <a:srgbClr val="FF0000"/>
                </a:solidFill>
              </a:rPr>
              <a:t> </a:t>
            </a:r>
            <a:r>
              <a:rPr lang="en-US" altLang="ja-JP" dirty="0"/>
              <a:t>is an interdisciplinary field that encompasses </a:t>
            </a:r>
            <a:r>
              <a:rPr lang="en-US" altLang="ja-JP" dirty="0">
                <a:hlinkClick r:id="rId2" tooltip="Telecommunication"/>
              </a:rPr>
              <a:t>telecommunications</a:t>
            </a:r>
            <a:r>
              <a:rPr lang="en-US" altLang="ja-JP" dirty="0"/>
              <a:t>, vehicular technologies, road transportation, road safety, electrical engineering (sensors, instrumentation, wireless communications, etc.), and </a:t>
            </a:r>
            <a:r>
              <a:rPr lang="en-US" altLang="ja-JP" dirty="0">
                <a:hlinkClick r:id="rId3" tooltip="Computer science"/>
              </a:rPr>
              <a:t>computer science</a:t>
            </a:r>
            <a:r>
              <a:rPr lang="en-US" altLang="ja-JP" dirty="0"/>
              <a:t> (multimedia, Internet, etc.)</a:t>
            </a:r>
          </a:p>
          <a:p>
            <a:r>
              <a:rPr lang="ja-JP" altLang="en-US" dirty="0"/>
              <a:t>（車だけの用語？）</a:t>
            </a:r>
            <a:endParaRPr lang="en-US" altLang="ja-JP" dirty="0"/>
          </a:p>
        </p:txBody>
      </p:sp>
    </p:spTree>
    <p:extLst>
      <p:ext uri="{BB962C8B-B14F-4D97-AF65-F5344CB8AC3E}">
        <p14:creationId xmlns:p14="http://schemas.microsoft.com/office/powerpoint/2010/main" val="195595456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0" y="-36512"/>
            <a:ext cx="6858000" cy="1200329"/>
          </a:xfrm>
          <a:prstGeom prst="rect">
            <a:avLst/>
          </a:prstGeom>
        </p:spPr>
        <p:txBody>
          <a:bodyPr wrap="square">
            <a:spAutoFit/>
          </a:bodyPr>
          <a:lstStyle/>
          <a:p>
            <a:r>
              <a:rPr lang="en-US" altLang="ja-JP" dirty="0"/>
              <a:t>Serial ATA (</a:t>
            </a:r>
            <a:r>
              <a:rPr lang="en-US" altLang="ja-JP" b="1" dirty="0">
                <a:solidFill>
                  <a:srgbClr val="FF0000"/>
                </a:solidFill>
              </a:rPr>
              <a:t>SATA</a:t>
            </a:r>
            <a:r>
              <a:rPr lang="en-US" altLang="ja-JP" dirty="0"/>
              <a:t>, abbreviated from Serial AT Attachment[2]) is a computer bus interface that connects host bus adapters to mass storage devices such as </a:t>
            </a:r>
            <a:r>
              <a:rPr lang="en-US" altLang="ja-JP" u="sng" dirty="0"/>
              <a:t>hard disk drives, optical drives, and solid-state drives.</a:t>
            </a:r>
            <a:endParaRPr lang="ja-JP" altLang="en-US" u="sng" dirty="0"/>
          </a:p>
        </p:txBody>
      </p:sp>
      <p:pic>
        <p:nvPicPr>
          <p:cNvPr id="2050" name="Picture 2" descr="http://i.stack.imgur.com/6XXFR.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4704" y="971600"/>
            <a:ext cx="3810000" cy="25527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i1081.photobucket.com/albums/j351/contrvlr/powerconnection.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9240" y="1849775"/>
            <a:ext cx="1943100" cy="1704976"/>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0" y="4499992"/>
            <a:ext cx="6858000" cy="1754326"/>
          </a:xfrm>
          <a:prstGeom prst="rect">
            <a:avLst/>
          </a:prstGeom>
        </p:spPr>
        <p:txBody>
          <a:bodyPr wrap="square">
            <a:spAutoFit/>
          </a:bodyPr>
          <a:lstStyle/>
          <a:p>
            <a:r>
              <a:rPr lang="en-US" altLang="ja-JP" dirty="0"/>
              <a:t>The </a:t>
            </a:r>
            <a:r>
              <a:rPr lang="en-US" altLang="ja-JP" b="1" dirty="0">
                <a:solidFill>
                  <a:srgbClr val="FF0000"/>
                </a:solidFill>
              </a:rPr>
              <a:t>Portable Operating System Interface </a:t>
            </a:r>
            <a:r>
              <a:rPr lang="en-US" altLang="ja-JP" dirty="0"/>
              <a:t>(</a:t>
            </a:r>
            <a:r>
              <a:rPr lang="en-US" altLang="ja-JP" b="1" u="sng" dirty="0"/>
              <a:t>POSIX</a:t>
            </a:r>
            <a:r>
              <a:rPr lang="en-US" altLang="ja-JP" dirty="0"/>
              <a:t>) is a family of standards specified by the IEEE Computer Society for maintaining compatibility between operating systems. POSIX defines the application programming interface (API), along with command line shells and utility interfaces, for software compatibility with variants of </a:t>
            </a:r>
            <a:r>
              <a:rPr lang="en-US" altLang="ja-JP" u="sng" dirty="0"/>
              <a:t>Unix and other operating systems</a:t>
            </a:r>
            <a:r>
              <a:rPr lang="en-US" altLang="ja-JP" dirty="0"/>
              <a:t>.</a:t>
            </a:r>
            <a:endParaRPr lang="ja-JP" altLang="en-US" dirty="0"/>
          </a:p>
        </p:txBody>
      </p:sp>
    </p:spTree>
    <p:extLst>
      <p:ext uri="{BB962C8B-B14F-4D97-AF65-F5344CB8AC3E}">
        <p14:creationId xmlns:p14="http://schemas.microsoft.com/office/powerpoint/2010/main" val="37251333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Stream cipher:</a:t>
            </a:r>
            <a:r>
              <a:rPr lang="ja-JP" altLang="en-US" dirty="0"/>
              <a:t>平文をビット単位あるいはバイト単位などで逐次、暗号化する暗号である。</a:t>
            </a:r>
            <a:endParaRPr lang="en-US" altLang="ja-JP" dirty="0"/>
          </a:p>
          <a:p>
            <a:pPr marL="285750" indent="-285750">
              <a:buFont typeface="Arial" panose="020B0604020202020204" pitchFamily="34" charset="0"/>
              <a:buChar char="•"/>
            </a:pPr>
            <a:r>
              <a:rPr kumimoji="1" lang="en-US" altLang="ja-JP" dirty="0"/>
              <a:t>Block cipher:</a:t>
            </a:r>
            <a:r>
              <a:rPr lang="ja-JP" altLang="en-US" dirty="0"/>
              <a:t>平文を</a:t>
            </a:r>
            <a:r>
              <a:rPr lang="en-US" altLang="ja-JP" dirty="0"/>
              <a:t>64</a:t>
            </a:r>
            <a:r>
              <a:rPr lang="ja-JP" altLang="en-US" dirty="0"/>
              <a:t>ビットや</a:t>
            </a:r>
            <a:r>
              <a:rPr lang="en-US" altLang="ja-JP" dirty="0"/>
              <a:t>128</a:t>
            </a:r>
            <a:r>
              <a:rPr lang="ja-JP" altLang="en-US" dirty="0"/>
              <a:t>ビットなどの固定長のブロックに分割して暗号化する暗号はブロック暗号という。</a:t>
            </a:r>
            <a:endParaRPr kumimoji="1" lang="ja-JP" altLang="en-US" dirty="0"/>
          </a:p>
        </p:txBody>
      </p:sp>
      <p:sp>
        <p:nvSpPr>
          <p:cNvPr id="3" name="テキスト ボックス 2"/>
          <p:cNvSpPr txBox="1"/>
          <p:nvPr/>
        </p:nvSpPr>
        <p:spPr>
          <a:xfrm>
            <a:off x="548680" y="1202216"/>
            <a:ext cx="5760640" cy="1200329"/>
          </a:xfrm>
          <a:prstGeom prst="rect">
            <a:avLst/>
          </a:prstGeom>
          <a:noFill/>
        </p:spPr>
        <p:txBody>
          <a:bodyPr wrap="square" rtlCol="0">
            <a:spAutoFit/>
          </a:bodyPr>
          <a:lstStyle/>
          <a:p>
            <a:r>
              <a:rPr lang="ja-JP" altLang="en-US" dirty="0"/>
              <a:t>この２つは　</a:t>
            </a:r>
            <a:r>
              <a:rPr lang="ja-JP" altLang="en-US" dirty="0">
                <a:solidFill>
                  <a:srgbClr val="FF0000"/>
                </a:solidFill>
              </a:rPr>
              <a:t>共通鍵暗号　（</a:t>
            </a:r>
            <a:r>
              <a:rPr lang="ja-JP" altLang="en-US" dirty="0"/>
              <a:t>暗号化と復号に同一の（共通の）鍵を用いる暗号方式の事。秘密鍵暗号方式（</a:t>
            </a:r>
            <a:r>
              <a:rPr lang="en-US" altLang="ja-JP" dirty="0"/>
              <a:t>secret key cryptosystem</a:t>
            </a:r>
            <a:r>
              <a:rPr lang="ja-JP" altLang="en-US" dirty="0"/>
              <a:t>）や対称鍵暗号（</a:t>
            </a:r>
            <a:r>
              <a:rPr lang="en-US" altLang="ja-JP" dirty="0"/>
              <a:t>Symmetric key encryption scheme</a:t>
            </a:r>
            <a:r>
              <a:rPr lang="ja-JP" altLang="en-US" dirty="0"/>
              <a:t>）</a:t>
            </a:r>
            <a:r>
              <a:rPr lang="ja-JP" altLang="en-US" dirty="0">
                <a:solidFill>
                  <a:srgbClr val="FF0000"/>
                </a:solidFill>
              </a:rPr>
              <a:t>）</a:t>
            </a:r>
            <a:endParaRPr kumimoji="1" lang="ja-JP" altLang="en-US" dirty="0">
              <a:solidFill>
                <a:srgbClr val="FF0000"/>
              </a:solidFill>
            </a:endParaRP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369" y="2555776"/>
            <a:ext cx="6840538" cy="260985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1" y="6228184"/>
            <a:ext cx="6858000" cy="2862322"/>
          </a:xfrm>
          <a:prstGeom prst="rect">
            <a:avLst/>
          </a:prstGeom>
          <a:noFill/>
        </p:spPr>
        <p:txBody>
          <a:bodyPr wrap="square" rtlCol="0">
            <a:spAutoFit/>
          </a:bodyPr>
          <a:lstStyle/>
          <a:p>
            <a:pPr marL="285750" indent="-285750">
              <a:buFont typeface="Arial" panose="020B0604020202020204" pitchFamily="34" charset="0"/>
              <a:buChar char="•"/>
            </a:pPr>
            <a:r>
              <a:rPr lang="en-US" altLang="ja-JP" b="1" dirty="0">
                <a:solidFill>
                  <a:srgbClr val="FF0000"/>
                </a:solidFill>
              </a:rPr>
              <a:t>AVB</a:t>
            </a:r>
            <a:r>
              <a:rPr lang="en-US" altLang="ja-JP" dirty="0"/>
              <a:t>: Audio Video Bridging (AVB) is a common name for the set of technical standards developed by the Institute of Electrical and Electronics Engineers (IEEE) Audio Video Bridging Task Group</a:t>
            </a:r>
          </a:p>
          <a:p>
            <a:pPr marL="285750" indent="-285750">
              <a:buFont typeface="Arial" panose="020B0604020202020204" pitchFamily="34" charset="0"/>
              <a:buChar char="•"/>
            </a:pPr>
            <a:r>
              <a:rPr kumimoji="1" lang="en-US" altLang="ja-JP" b="1" dirty="0">
                <a:solidFill>
                  <a:srgbClr val="FF0000"/>
                </a:solidFill>
              </a:rPr>
              <a:t>TSN</a:t>
            </a:r>
            <a:r>
              <a:rPr kumimoji="1" lang="en-US" altLang="ja-JP" dirty="0"/>
              <a:t>: </a:t>
            </a:r>
            <a:r>
              <a:rPr lang="en-US" altLang="ja-JP" b="1" dirty="0"/>
              <a:t>Time-Sensitive Networking, formed at November 2012 by renaming the existing </a:t>
            </a:r>
            <a:r>
              <a:rPr lang="en-US" altLang="ja-JP" b="1" u="sng" dirty="0"/>
              <a:t>Audio / Video Bridging </a:t>
            </a:r>
            <a:r>
              <a:rPr lang="en-US" altLang="ja-JP" b="1" dirty="0"/>
              <a:t>Task Group. </a:t>
            </a:r>
            <a:r>
              <a:rPr lang="en-US" altLang="ja-JP" dirty="0"/>
              <a:t>These extensions in particular address the </a:t>
            </a:r>
            <a:r>
              <a:rPr lang="en-US" altLang="ja-JP" u="sng" dirty="0"/>
              <a:t>transmission of very low transmission latency and high availability</a:t>
            </a:r>
            <a:r>
              <a:rPr lang="en-US" altLang="ja-JP" dirty="0"/>
              <a:t>. Possible applications include converged networks with real time Audio/Video Streaming and real-time control streams which are used in </a:t>
            </a:r>
            <a:r>
              <a:rPr lang="en-US" altLang="ja-JP" b="1" dirty="0"/>
              <a:t>automotive</a:t>
            </a:r>
            <a:r>
              <a:rPr lang="en-US" altLang="ja-JP" dirty="0"/>
              <a:t> or industrial control facilities.</a:t>
            </a:r>
            <a:endParaRPr kumimoji="1" lang="ja-JP" altLang="en-US" dirty="0"/>
          </a:p>
        </p:txBody>
      </p:sp>
    </p:spTree>
    <p:extLst>
      <p:ext uri="{BB962C8B-B14F-4D97-AF65-F5344CB8AC3E}">
        <p14:creationId xmlns:p14="http://schemas.microsoft.com/office/powerpoint/2010/main" val="222244322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Rectangle 2"/>
          <p:cNvSpPr>
            <a:spLocks noChangeArrowheads="1"/>
          </p:cNvSpPr>
          <p:nvPr/>
        </p:nvSpPr>
        <p:spPr bwMode="auto">
          <a:xfrm rot="10800000" flipH="1" flipV="1">
            <a:off x="-3" y="-523219"/>
            <a:ext cx="6858001" cy="286232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An </a:t>
            </a:r>
            <a:r>
              <a:rPr kumimoji="1" lang="ja-JP" altLang="ja-JP" sz="2000" b="1" i="0" u="none" strike="noStrike" cap="none" normalizeH="0" baseline="0" dirty="0">
                <a:ln>
                  <a:noFill/>
                </a:ln>
                <a:solidFill>
                  <a:srgbClr val="252525"/>
                </a:solidFill>
                <a:effectLst/>
                <a:ea typeface="ＭＳ Ｐゴシック" pitchFamily="50" charset="-128"/>
                <a:cs typeface="Arial" pitchFamily="34" charset="0"/>
              </a:rPr>
              <a:t>access control list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
            </a:r>
            <a:r>
              <a:rPr kumimoji="1" lang="ja-JP" altLang="ja-JP" sz="2000" b="1" i="0" u="none" strike="noStrike" cap="none" normalizeH="0" baseline="0" dirty="0">
                <a:ln>
                  <a:noFill/>
                </a:ln>
                <a:solidFill>
                  <a:srgbClr val="FF0000"/>
                </a:solidFill>
                <a:effectLst/>
                <a:ea typeface="ＭＳ Ｐゴシック" pitchFamily="50" charset="-128"/>
                <a:cs typeface="Arial" pitchFamily="34" charset="0"/>
              </a:rPr>
              <a:t>ACL</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with respect to a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computer</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file system</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is a list of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permissions</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attached to an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object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An ACL specifies which users or system processes are granted access to objects, as well as what operations are allowed on given objects</a:t>
            </a:r>
            <a:r>
              <a:rPr kumimoji="1" lang="en-US" altLang="ja-JP" sz="2000" b="0" i="0" u="none" strike="noStrike" cap="none" normalizeH="0" baseline="0" dirty="0">
                <a:ln>
                  <a:noFill/>
                </a:ln>
                <a:solidFill>
                  <a:srgbClr val="252525"/>
                </a:solidFill>
                <a:effectLst/>
                <a:ea typeface="ＭＳ Ｐゴシック" pitchFamily="50" charset="-128"/>
                <a:cs typeface="Arial" pitchFamily="34" charset="0"/>
              </a:rPr>
              <a: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Each entry in a typical ACL specifies a subject and an operation. For instance, if a file object has an ACL that contains </a:t>
            </a:r>
            <a:r>
              <a:rPr kumimoji="1" lang="ja-JP" altLang="ja-JP" sz="2000" b="0" i="0" u="none" strike="noStrike" cap="none" normalizeH="0" baseline="0" dirty="0">
                <a:ln>
                  <a:noFill/>
                </a:ln>
                <a:solidFill>
                  <a:srgbClr val="252525"/>
                </a:solidFill>
                <a:effectLst/>
                <a:latin typeface="Courier New" pitchFamily="49" charset="0"/>
                <a:ea typeface="ＭＳ Ｐゴシック" pitchFamily="50" charset="-128"/>
                <a:cs typeface="Courier New" pitchFamily="49" charset="0"/>
              </a:rPr>
              <a:t>(Alice: read,write; Bob: read)</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this would give Alice permission to read and write the file and Bob to only read it.</a:t>
            </a:r>
            <a:r>
              <a:rPr kumimoji="1" lang="ja-JP" altLang="ja-JP" sz="11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pic>
        <p:nvPicPr>
          <p:cNvPr id="2050" name="Picture 2" descr="チャレンジレスポンス認証_情報セキュリティスペシャリスト試験"/>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 y="5504621"/>
            <a:ext cx="6724650" cy="3886201"/>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p:cNvSpPr/>
          <p:nvPr/>
        </p:nvSpPr>
        <p:spPr>
          <a:xfrm>
            <a:off x="-3" y="2919298"/>
            <a:ext cx="6857998" cy="2585323"/>
          </a:xfrm>
          <a:prstGeom prst="rect">
            <a:avLst/>
          </a:prstGeom>
        </p:spPr>
        <p:txBody>
          <a:bodyPr wrap="square">
            <a:spAutoFit/>
          </a:bodyPr>
          <a:lstStyle/>
          <a:p>
            <a:r>
              <a:rPr lang="en-US" altLang="ja-JP" b="1" dirty="0">
                <a:solidFill>
                  <a:srgbClr val="FF0000"/>
                </a:solidFill>
              </a:rPr>
              <a:t>challenge/response</a:t>
            </a:r>
            <a:r>
              <a:rPr lang="en-US" altLang="ja-JP" dirty="0"/>
              <a:t> </a:t>
            </a:r>
            <a:r>
              <a:rPr lang="ja-JP" altLang="en-US" dirty="0"/>
              <a:t>認証とは</a:t>
            </a:r>
            <a:endParaRPr lang="en-US" altLang="ja-JP" dirty="0"/>
          </a:p>
          <a:p>
            <a:r>
              <a:rPr lang="ja-JP" altLang="en-US" dirty="0"/>
              <a:t>①利用者は、ユーザ</a:t>
            </a:r>
            <a:r>
              <a:rPr lang="en-US" altLang="ja-JP" dirty="0"/>
              <a:t>ID</a:t>
            </a:r>
            <a:r>
              <a:rPr lang="ja-JP" altLang="en-US" dirty="0"/>
              <a:t>を送信する</a:t>
            </a:r>
            <a:br>
              <a:rPr lang="ja-JP" altLang="en-US" dirty="0"/>
            </a:br>
            <a:r>
              <a:rPr lang="ja-JP" altLang="en-US" dirty="0"/>
              <a:t>②サーバは、チャレンジ（乱数）を生成する</a:t>
            </a:r>
            <a:br>
              <a:rPr lang="ja-JP" altLang="en-US" dirty="0"/>
            </a:br>
            <a:r>
              <a:rPr lang="ja-JP" altLang="en-US" dirty="0"/>
              <a:t>③作成したチャレンジを利用者に送信する</a:t>
            </a:r>
            <a:br>
              <a:rPr lang="ja-JP" altLang="en-US" dirty="0"/>
            </a:br>
            <a:r>
              <a:rPr lang="ja-JP" altLang="en-US" dirty="0"/>
              <a:t>④利用者は、チャレンジと保有するパスワードからレスポンスを作成する（</a:t>
            </a:r>
            <a:r>
              <a:rPr lang="en-US" altLang="ja-JP" dirty="0"/>
              <a:t>※</a:t>
            </a:r>
            <a:r>
              <a:rPr lang="ja-JP" altLang="en-US" dirty="0"/>
              <a:t>ハッシュ演算により暗号化している）</a:t>
            </a:r>
            <a:br>
              <a:rPr lang="ja-JP" altLang="en-US" dirty="0"/>
            </a:br>
            <a:r>
              <a:rPr lang="ja-JP" altLang="en-US" dirty="0"/>
              <a:t>⑤サーバに対し、レスポンスを送信する</a:t>
            </a:r>
            <a:br>
              <a:rPr lang="ja-JP" altLang="en-US" dirty="0"/>
            </a:br>
            <a:r>
              <a:rPr lang="ja-JP" altLang="en-US" dirty="0"/>
              <a:t>⑥サーバは、受け取ったレスポンスと自ら作成したレスポンスを比較する。両者が一致すれば、正規の利用者とみなされ、認証が成功する。</a:t>
            </a:r>
          </a:p>
        </p:txBody>
      </p:sp>
    </p:spTree>
    <p:extLst>
      <p:ext uri="{BB962C8B-B14F-4D97-AF65-F5344CB8AC3E}">
        <p14:creationId xmlns:p14="http://schemas.microsoft.com/office/powerpoint/2010/main" val="83962744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テキスト ボックス 1"/>
          <p:cNvSpPr txBox="1"/>
          <p:nvPr/>
        </p:nvSpPr>
        <p:spPr>
          <a:xfrm>
            <a:off x="0" y="0"/>
            <a:ext cx="5917004" cy="3139321"/>
          </a:xfrm>
          <a:prstGeom prst="rect">
            <a:avLst/>
          </a:prstGeom>
          <a:noFill/>
        </p:spPr>
        <p:txBody>
          <a:bodyPr wrap="none" rtlCol="0">
            <a:spAutoFit/>
          </a:bodyPr>
          <a:lstStyle/>
          <a:p>
            <a:r>
              <a:rPr kumimoji="1" lang="en-US" altLang="ja-JP" dirty="0"/>
              <a:t>some concepts:</a:t>
            </a:r>
          </a:p>
          <a:p>
            <a:pPr marL="285750" indent="-285750">
              <a:buFont typeface="Arial" panose="020B0604020202020204" pitchFamily="34" charset="0"/>
              <a:buChar char="•"/>
            </a:pPr>
            <a:r>
              <a:rPr lang="en-US" altLang="ja-JP" dirty="0"/>
              <a:t>common security methods</a:t>
            </a:r>
          </a:p>
          <a:p>
            <a:pPr marL="742950" lvl="1" indent="-285750">
              <a:buFont typeface="Arial" panose="020B0604020202020204" pitchFamily="34" charset="0"/>
              <a:buChar char="•"/>
            </a:pPr>
            <a:r>
              <a:rPr kumimoji="1" lang="en-US" altLang="ja-JP" dirty="0"/>
              <a:t>firewall/anti-Dos</a:t>
            </a:r>
          </a:p>
          <a:p>
            <a:pPr marL="742950" lvl="1" indent="-285750">
              <a:buFont typeface="Arial" panose="020B0604020202020204" pitchFamily="34" charset="0"/>
              <a:buChar char="•"/>
            </a:pPr>
            <a:r>
              <a:rPr lang="en-US" altLang="ja-JP" dirty="0">
                <a:solidFill>
                  <a:srgbClr val="FF0000"/>
                </a:solidFill>
              </a:rPr>
              <a:t>TLS client(</a:t>
            </a:r>
            <a:r>
              <a:rPr lang="en-US" altLang="ja-JP" b="1" dirty="0"/>
              <a:t>Transport Layer Security</a:t>
            </a:r>
            <a:r>
              <a:rPr lang="en-US" altLang="ja-JP" dirty="0">
                <a:solidFill>
                  <a:srgbClr val="FF0000"/>
                </a:solidFill>
              </a:rPr>
              <a:t>)?</a:t>
            </a:r>
          </a:p>
          <a:p>
            <a:pPr marL="742950" lvl="1" indent="-285750">
              <a:buFont typeface="Arial" panose="020B0604020202020204" pitchFamily="34" charset="0"/>
              <a:buChar char="•"/>
            </a:pPr>
            <a:r>
              <a:rPr kumimoji="1" lang="en-US" altLang="ja-JP" dirty="0"/>
              <a:t>debugger protection</a:t>
            </a:r>
          </a:p>
          <a:p>
            <a:pPr marL="742950" lvl="1" indent="-285750">
              <a:buFont typeface="Arial" panose="020B0604020202020204" pitchFamily="34" charset="0"/>
              <a:buChar char="•"/>
            </a:pPr>
            <a:r>
              <a:rPr lang="en-US" altLang="ja-JP" dirty="0"/>
              <a:t>mandatory access control</a:t>
            </a:r>
          </a:p>
          <a:p>
            <a:pPr marL="742950" lvl="1" indent="-285750">
              <a:buFont typeface="Arial" panose="020B0604020202020204" pitchFamily="34" charset="0"/>
              <a:buChar char="•"/>
            </a:pPr>
            <a:r>
              <a:rPr kumimoji="1" lang="en-US" altLang="ja-JP" dirty="0"/>
              <a:t>anti-buffer overflow</a:t>
            </a:r>
          </a:p>
          <a:p>
            <a:pPr marL="742950" lvl="1" indent="-285750">
              <a:buFont typeface="Arial" panose="020B0604020202020204" pitchFamily="34" charset="0"/>
              <a:buChar char="•"/>
            </a:pPr>
            <a:r>
              <a:rPr lang="en-US" altLang="ja-JP" dirty="0"/>
              <a:t>integrity verification</a:t>
            </a:r>
          </a:p>
          <a:p>
            <a:pPr marL="742950" lvl="1" indent="-285750">
              <a:buFont typeface="Arial" panose="020B0604020202020204" pitchFamily="34" charset="0"/>
              <a:buChar char="•"/>
            </a:pPr>
            <a:r>
              <a:rPr kumimoji="1" lang="en-US" altLang="ja-JP" dirty="0"/>
              <a:t>OTA verification</a:t>
            </a:r>
          </a:p>
          <a:p>
            <a:pPr marL="742950" lvl="1" indent="-285750">
              <a:buFont typeface="Arial" panose="020B0604020202020204" pitchFamily="34" charset="0"/>
              <a:buChar char="•"/>
            </a:pPr>
            <a:r>
              <a:rPr lang="en-US" altLang="ja-JP" dirty="0"/>
              <a:t>secure boot</a:t>
            </a:r>
            <a:endParaRPr kumimoji="1" lang="en-US" altLang="ja-JP" dirty="0"/>
          </a:p>
          <a:p>
            <a:pPr marL="285750" indent="-285750">
              <a:buFont typeface="Arial" panose="020B0604020202020204" pitchFamily="34" charset="0"/>
              <a:buChar char="•"/>
            </a:pPr>
            <a:r>
              <a:rPr lang="ja-JP" altLang="en-US" b="1" dirty="0"/>
              <a:t>多層防御</a:t>
            </a:r>
            <a:r>
              <a:rPr lang="ja-JP" altLang="en-US" dirty="0"/>
              <a:t>の本質は乗っ取られても</a:t>
            </a:r>
            <a:r>
              <a:rPr lang="ja-JP" altLang="en-US" u="sng" dirty="0"/>
              <a:t>被害を最小化</a:t>
            </a:r>
            <a:r>
              <a:rPr lang="ja-JP" altLang="en-US" dirty="0"/>
              <a:t>すること</a:t>
            </a:r>
            <a:endParaRPr kumimoji="1" lang="ja-JP" altLang="en-US" dirty="0"/>
          </a:p>
        </p:txBody>
      </p:sp>
      <p:sp>
        <p:nvSpPr>
          <p:cNvPr id="5" name="正方形/長方形 4"/>
          <p:cNvSpPr/>
          <p:nvPr/>
        </p:nvSpPr>
        <p:spPr>
          <a:xfrm>
            <a:off x="0" y="3279339"/>
            <a:ext cx="6858000" cy="1477328"/>
          </a:xfrm>
          <a:prstGeom prst="rect">
            <a:avLst/>
          </a:prstGeom>
        </p:spPr>
        <p:txBody>
          <a:bodyPr wrap="square">
            <a:spAutoFit/>
          </a:bodyPr>
          <a:lstStyle/>
          <a:p>
            <a:r>
              <a:rPr lang="en-US" altLang="ja-JP" dirty="0"/>
              <a:t>In computing, </a:t>
            </a:r>
            <a:r>
              <a:rPr lang="en-US" altLang="ja-JP" b="1" dirty="0" err="1">
                <a:solidFill>
                  <a:srgbClr val="FF0000"/>
                </a:solidFill>
              </a:rPr>
              <a:t>eFUSE</a:t>
            </a:r>
            <a:r>
              <a:rPr lang="en-US" altLang="ja-JP" dirty="0">
                <a:solidFill>
                  <a:srgbClr val="FF0000"/>
                </a:solidFill>
              </a:rPr>
              <a:t> </a:t>
            </a:r>
            <a:r>
              <a:rPr lang="en-US" altLang="ja-JP" dirty="0"/>
              <a:t>is a technology invented by IBM which allows for the dynamic real-time reprogramming of computer chips. Speaking abstractly, computer logic is generally "etched" or "hard-coded" onto a chip and </a:t>
            </a:r>
            <a:r>
              <a:rPr lang="en-US" altLang="ja-JP" b="1" u="sng" dirty="0"/>
              <a:t>cannot be changed after the chip has finished being manufactured</a:t>
            </a:r>
            <a:r>
              <a:rPr lang="en-US" altLang="ja-JP" dirty="0"/>
              <a:t>.</a:t>
            </a:r>
            <a:endParaRPr lang="ja-JP" altLang="en-US" dirty="0"/>
          </a:p>
        </p:txBody>
      </p:sp>
      <p:sp>
        <p:nvSpPr>
          <p:cNvPr id="6" name="Rectangle 2"/>
          <p:cNvSpPr>
            <a:spLocks noChangeArrowheads="1"/>
          </p:cNvSpPr>
          <p:nvPr/>
        </p:nvSpPr>
        <p:spPr bwMode="auto">
          <a:xfrm>
            <a:off x="0" y="5081083"/>
            <a:ext cx="6858000"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charset="0"/>
                <a:ea typeface="ＭＳ Ｐゴシック" charset="-128"/>
                <a:cs typeface="ＭＳ Ｐゴシック" charset="-128"/>
              </a:defRPr>
            </a:lvl1pPr>
            <a:lvl2pPr fontAlgn="base">
              <a:spcBef>
                <a:spcPct val="0"/>
              </a:spcBef>
              <a:spcAft>
                <a:spcPct val="0"/>
              </a:spcAft>
              <a:defRPr kumimoji="1">
                <a:solidFill>
                  <a:schemeClr val="tx1"/>
                </a:solidFill>
                <a:latin typeface="Arial" charset="0"/>
                <a:ea typeface="ＭＳ Ｐゴシック" charset="-128"/>
                <a:cs typeface="ＭＳ Ｐゴシック" charset="-128"/>
              </a:defRPr>
            </a:lvl2pPr>
            <a:lvl3pPr fontAlgn="base">
              <a:spcBef>
                <a:spcPct val="0"/>
              </a:spcBef>
              <a:spcAft>
                <a:spcPct val="0"/>
              </a:spcAft>
              <a:defRPr kumimoji="1">
                <a:solidFill>
                  <a:schemeClr val="tx1"/>
                </a:solidFill>
                <a:latin typeface="Arial" charset="0"/>
                <a:ea typeface="ＭＳ Ｐゴシック" charset="-128"/>
                <a:cs typeface="ＭＳ Ｐゴシック" charset="-128"/>
              </a:defRPr>
            </a:lvl3pPr>
            <a:lvl4pPr fontAlgn="base">
              <a:spcBef>
                <a:spcPct val="0"/>
              </a:spcBef>
              <a:spcAft>
                <a:spcPct val="0"/>
              </a:spcAft>
              <a:defRPr kumimoji="1">
                <a:solidFill>
                  <a:schemeClr val="tx1"/>
                </a:solidFill>
                <a:latin typeface="Arial" charset="0"/>
                <a:ea typeface="ＭＳ Ｐゴシック" charset="-128"/>
                <a:cs typeface="ＭＳ Ｐゴシック" charset="-128"/>
              </a:defRPr>
            </a:lvl4pPr>
            <a:lvl5pPr fontAlgn="base">
              <a:spcBef>
                <a:spcPct val="0"/>
              </a:spcBef>
              <a:spcAft>
                <a:spcPct val="0"/>
              </a:spcAft>
              <a:defRPr kumimoji="1">
                <a:solidFill>
                  <a:schemeClr val="tx1"/>
                </a:solidFill>
                <a:latin typeface="Arial" charset="0"/>
                <a:ea typeface="ＭＳ Ｐゴシック" charset="-128"/>
                <a:cs typeface="ＭＳ Ｐゴシック" charset="-128"/>
              </a:defRPr>
            </a:lvl5pPr>
            <a:lvl6pPr fontAlgn="base">
              <a:spcBef>
                <a:spcPct val="0"/>
              </a:spcBef>
              <a:spcAft>
                <a:spcPct val="0"/>
              </a:spcAft>
              <a:defRPr kumimoji="1">
                <a:solidFill>
                  <a:schemeClr val="tx1"/>
                </a:solidFill>
                <a:latin typeface="Arial" charset="0"/>
                <a:ea typeface="ＭＳ Ｐゴシック" charset="-128"/>
                <a:cs typeface="ＭＳ Ｐゴシック" charset="-128"/>
              </a:defRPr>
            </a:lvl6pPr>
            <a:lvl7pPr fontAlgn="base">
              <a:spcBef>
                <a:spcPct val="0"/>
              </a:spcBef>
              <a:spcAft>
                <a:spcPct val="0"/>
              </a:spcAft>
              <a:defRPr kumimoji="1">
                <a:solidFill>
                  <a:schemeClr val="tx1"/>
                </a:solidFill>
                <a:latin typeface="Arial" charset="0"/>
                <a:ea typeface="ＭＳ Ｐゴシック" charset="-128"/>
                <a:cs typeface="ＭＳ Ｐゴシック" charset="-128"/>
              </a:defRPr>
            </a:lvl7pPr>
            <a:lvl8pPr fontAlgn="base">
              <a:spcBef>
                <a:spcPct val="0"/>
              </a:spcBef>
              <a:spcAft>
                <a:spcPct val="0"/>
              </a:spcAft>
              <a:defRPr kumimoji="1">
                <a:solidFill>
                  <a:schemeClr val="tx1"/>
                </a:solidFill>
                <a:latin typeface="Arial" charset="0"/>
                <a:ea typeface="ＭＳ Ｐゴシック" charset="-128"/>
                <a:cs typeface="ＭＳ Ｐゴシック" charset="-128"/>
              </a:defRPr>
            </a:lvl8pPr>
            <a:lvl9pPr fontAlgn="base">
              <a:spcBef>
                <a:spcPct val="0"/>
              </a:spcBef>
              <a:spcAft>
                <a:spcPct val="0"/>
              </a:spcAft>
              <a:defRPr kumimoji="1">
                <a:solidFill>
                  <a:schemeClr val="tx1"/>
                </a:solidFill>
                <a:latin typeface="Arial" charset="0"/>
                <a:ea typeface="ＭＳ Ｐゴシック" charset="-128"/>
                <a:cs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1400" b="1" i="0" u="none" strike="noStrike" cap="none" normalizeH="0" baseline="0" dirty="0">
                <a:ln>
                  <a:noFill/>
                </a:ln>
                <a:solidFill>
                  <a:srgbClr val="FF0000"/>
                </a:solidFill>
                <a:effectLst/>
                <a:latin typeface="Arial" charset="0"/>
                <a:ea typeface="ＭＳ Ｐゴシック" charset="-128"/>
                <a:cs typeface="ＭＳ Ｐゴシック" charset="-128"/>
              </a:rPr>
              <a:t>IPL</a:t>
            </a:r>
            <a:r>
              <a:rPr kumimoji="1" lang="en-US"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WTF</a:t>
            </a:r>
            <a:r>
              <a:rPr kumimoji="1" lang="en-US" altLang="ja-JP" sz="1400" b="0" i="0" u="none" strike="noStrike" cap="none" normalizeH="0" dirty="0">
                <a:ln>
                  <a:noFill/>
                </a:ln>
                <a:solidFill>
                  <a:srgbClr val="252525"/>
                </a:solidFill>
                <a:effectLst/>
                <a:latin typeface="Arial" charset="0"/>
                <a:ea typeface="ＭＳ Ｐゴシック" charset="-128"/>
                <a:cs typeface="ＭＳ Ｐゴシック" charset="-128"/>
              </a:rPr>
              <a:t> is: </a:t>
            </a:r>
            <a:r>
              <a:rPr kumimoji="1" lang="en-US" altLang="ja-JP" sz="1400" b="1" i="0" u="none" strike="noStrike" cap="none" normalizeH="0" dirty="0">
                <a:ln>
                  <a:noFill/>
                </a:ln>
                <a:solidFill>
                  <a:srgbClr val="252525"/>
                </a:solidFill>
                <a:effectLst/>
                <a:latin typeface="Arial" charset="0"/>
                <a:ea typeface="ＭＳ Ｐゴシック" charset="-128"/>
                <a:cs typeface="ＭＳ Ｐゴシック" charset="-128"/>
              </a:rPr>
              <a:t>Initial Program Load</a:t>
            </a:r>
            <a:endParaRPr kumimoji="1" lang="en-US" altLang="ja-JP" sz="1400" b="1" i="0" u="none" strike="noStrike" cap="none" normalizeH="0" baseline="0" dirty="0">
              <a:ln>
                <a:noFill/>
              </a:ln>
              <a:solidFill>
                <a:srgbClr val="252525"/>
              </a:solidFill>
              <a:effectLst/>
              <a:latin typeface="Arial" charset="0"/>
              <a:ea typeface="ＭＳ Ｐゴシック" charset="-128"/>
              <a:cs typeface="ＭＳ Ｐゴシック" charset="-128"/>
            </a:endParaRPr>
          </a:p>
          <a:p>
            <a:pPr marL="171450" marR="0" lvl="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When a computer is turned off, its software—​​including operating systems, application code, and data—​​remains stored on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2" tooltip="Non-volatile memory"/>
              </a:rPr>
              <a:t>non-volatile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When the computer is powered on, it typically does not have an operating system or its loader in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3" tooltip="Random access memory"/>
              </a:rPr>
              <a:t>random access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(RAM). The computer first executes a relatively small program stored in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4" tooltip="Read-only memory"/>
              </a:rPr>
              <a:t>read-only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(ROM) along with a small amount of needed data, to access the nonvolatile device or devices from which the operating system programs and data can be loaded into RAM.</a:t>
            </a:r>
            <a:r>
              <a:rPr lang="en-US" altLang="ja-JP" sz="900" dirty="0"/>
              <a:t> </a:t>
            </a:r>
            <a:r>
              <a:rPr kumimoji="1" lang="ja-JP" altLang="ja-JP" sz="1400" b="0" i="0" u="none" strike="noStrike" cap="none" normalizeH="0" baseline="0" dirty="0">
                <a:ln>
                  <a:noFill/>
                </a:ln>
                <a:solidFill>
                  <a:srgbClr val="252525"/>
                </a:solidFill>
                <a:effectLst/>
                <a:latin typeface="Arial" charset="0"/>
                <a:ea typeface="ＭＳ Ｐゴシック" charset="-128"/>
                <a:cs typeface="Arial" charset="0"/>
              </a:rPr>
              <a:t>The small program that starts this sequence is known as a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bootstrap loader</a:t>
            </a:r>
            <a:r>
              <a:rPr kumimoji="1" lang="ja-JP" altLang="ja-JP" sz="1400" b="1" i="0" u="none" strike="noStrike" cap="none" normalizeH="0" baseline="0" dirty="0">
                <a:ln>
                  <a:noFill/>
                </a:ln>
                <a:solidFill>
                  <a:srgbClr val="FF0000"/>
                </a:solidFill>
                <a:effectLst/>
                <a:latin typeface="Arial" charset="0"/>
                <a:ea typeface="ＭＳ Ｐゴシック" charset="-128"/>
                <a:cs typeface="Arial" charset="0"/>
              </a:rPr>
              <a:t>,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bootstrap</a:t>
            </a:r>
            <a:r>
              <a:rPr kumimoji="1" lang="ja-JP" altLang="ja-JP" sz="1400" b="1" i="0" u="none" strike="noStrike" cap="none" normalizeH="0" baseline="0" dirty="0">
                <a:ln>
                  <a:noFill/>
                </a:ln>
                <a:solidFill>
                  <a:srgbClr val="FF0000"/>
                </a:solidFill>
                <a:effectLst/>
                <a:latin typeface="Arial" charset="0"/>
                <a:ea typeface="ＭＳ Ｐゴシック" charset="-128"/>
                <a:cs typeface="Arial" charset="0"/>
              </a:rPr>
              <a:t> or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 loader</a:t>
            </a:r>
            <a:r>
              <a:rPr kumimoji="1" lang="ja-JP" altLang="ja-JP" sz="1400" b="0" i="0" u="none" strike="noStrike" cap="none" normalizeH="0" baseline="0" dirty="0">
                <a:ln>
                  <a:noFill/>
                </a:ln>
                <a:solidFill>
                  <a:srgbClr val="252525"/>
                </a:solidFill>
                <a:effectLst/>
                <a:latin typeface="Arial" charset="0"/>
                <a:ea typeface="ＭＳ Ｐゴシック" charset="-128"/>
                <a:cs typeface="Arial" charset="0"/>
              </a:rPr>
              <a:t>. </a:t>
            </a:r>
            <a:endParaRPr kumimoji="1" lang="ja-JP" altLang="ja-JP" sz="3200" b="0" i="0" u="none" strike="noStrike" cap="none" normalizeH="0" baseline="0" dirty="0">
              <a:ln>
                <a:noFill/>
              </a:ln>
              <a:solidFill>
                <a:schemeClr val="tx1"/>
              </a:solidFill>
              <a:effectLst/>
              <a:latin typeface="Arial" charset="0"/>
              <a:ea typeface="ＭＳ Ｐゴシック" charset="-128"/>
              <a:cs typeface="ＭＳ Ｐゴシック" charset="-128"/>
            </a:endParaRPr>
          </a:p>
        </p:txBody>
      </p:sp>
    </p:spTree>
    <p:extLst>
      <p:ext uri="{BB962C8B-B14F-4D97-AF65-F5344CB8AC3E}">
        <p14:creationId xmlns:p14="http://schemas.microsoft.com/office/powerpoint/2010/main" val="268159746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369332"/>
          </a:xfrm>
          <a:prstGeom prst="rect">
            <a:avLst/>
          </a:prstGeom>
        </p:spPr>
        <p:txBody>
          <a:bodyPr wrap="square">
            <a:spAutoFit/>
          </a:bodyPr>
          <a:lstStyle/>
          <a:p>
            <a:r>
              <a:rPr lang="en-US" altLang="ja-JP" b="1" dirty="0" err="1"/>
              <a:t>IoT</a:t>
            </a:r>
            <a:r>
              <a:rPr lang="ja-JP" altLang="en-US" b="1" dirty="0"/>
              <a:t>家電領域：</a:t>
            </a:r>
            <a:r>
              <a:rPr lang="en-US" altLang="ja-JP" b="1" dirty="0"/>
              <a:t>HEMS</a:t>
            </a:r>
            <a:r>
              <a:rPr lang="ja-JP" altLang="en-US" b="1" dirty="0"/>
              <a:t>（</a:t>
            </a:r>
            <a:r>
              <a:rPr lang="en-US" altLang="ja-JP" b="1" dirty="0"/>
              <a:t>Home Energy Management System</a:t>
            </a:r>
            <a:r>
              <a:rPr lang="ja-JP" altLang="en-US" b="1" dirty="0"/>
              <a:t>）</a:t>
            </a:r>
            <a:endParaRPr lang="en-US" altLang="ja-JP" dirty="0"/>
          </a:p>
        </p:txBody>
      </p:sp>
      <p:sp>
        <p:nvSpPr>
          <p:cNvPr id="4" name="テキスト ボックス 3"/>
          <p:cNvSpPr txBox="1"/>
          <p:nvPr/>
        </p:nvSpPr>
        <p:spPr>
          <a:xfrm>
            <a:off x="0" y="2771800"/>
            <a:ext cx="6858000" cy="923330"/>
          </a:xfrm>
          <a:prstGeom prst="rect">
            <a:avLst/>
          </a:prstGeom>
          <a:noFill/>
        </p:spPr>
        <p:txBody>
          <a:bodyPr wrap="square" rtlCol="0">
            <a:spAutoFit/>
          </a:bodyPr>
          <a:lstStyle/>
          <a:p>
            <a:r>
              <a:rPr kumimoji="1" lang="en-US" altLang="ja-JP" b="1" dirty="0">
                <a:solidFill>
                  <a:srgbClr val="FF0000"/>
                </a:solidFill>
              </a:rPr>
              <a:t>?? trust anchor</a:t>
            </a:r>
            <a:r>
              <a:rPr lang="en-US" altLang="ja-JP" dirty="0"/>
              <a:t>: In cryptographic systems with hierarchical structure, a trust anchor is an authoritative entity for which trust is assumed and not derived</a:t>
            </a:r>
            <a:endParaRPr kumimoji="1" lang="ja-JP" altLang="en-US" dirty="0"/>
          </a:p>
        </p:txBody>
      </p:sp>
      <p:sp>
        <p:nvSpPr>
          <p:cNvPr id="5" name="テキスト ボックス 4"/>
          <p:cNvSpPr txBox="1"/>
          <p:nvPr/>
        </p:nvSpPr>
        <p:spPr>
          <a:xfrm>
            <a:off x="0" y="4283968"/>
            <a:ext cx="5877272" cy="1754326"/>
          </a:xfrm>
          <a:prstGeom prst="rect">
            <a:avLst/>
          </a:prstGeom>
          <a:noFill/>
        </p:spPr>
        <p:txBody>
          <a:bodyPr wrap="square" rtlCol="0">
            <a:spAutoFit/>
          </a:bodyPr>
          <a:lstStyle/>
          <a:p>
            <a:r>
              <a:rPr kumimoji="1" lang="en-US" altLang="ja-JP" b="1" dirty="0">
                <a:solidFill>
                  <a:srgbClr val="FF0000"/>
                </a:solidFill>
              </a:rPr>
              <a:t>NIST</a:t>
            </a:r>
            <a:r>
              <a:rPr kumimoji="1" lang="en-US" altLang="ja-JP" dirty="0"/>
              <a:t> (National Institute of Standards and Technology)</a:t>
            </a:r>
          </a:p>
          <a:p>
            <a:r>
              <a:rPr kumimoji="1" lang="ja-JP" altLang="en-US" dirty="0"/>
              <a:t>参考：</a:t>
            </a:r>
            <a:r>
              <a:rPr lang="en-US" altLang="ja-JP" dirty="0"/>
              <a:t>[ref]NIST.SP.800-57pt1r4.pdf</a:t>
            </a:r>
          </a:p>
          <a:p>
            <a:r>
              <a:rPr lang="en-US" altLang="ja-JP" dirty="0"/>
              <a:t>When using RSA to generate session key, and AES + session key to secure the communication, the following key length combination is recommended</a:t>
            </a:r>
          </a:p>
          <a:p>
            <a:r>
              <a:rPr kumimoji="1" lang="en-US" altLang="ja-JP" dirty="0"/>
              <a:t>(RSA = 3072, AES = 128)</a:t>
            </a:r>
            <a:endParaRPr kumimoji="1"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77271" y="4283968"/>
            <a:ext cx="4829175" cy="3228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2748" y="7645701"/>
            <a:ext cx="7254806" cy="14982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Box 8"/>
          <p:cNvSpPr txBox="1"/>
          <p:nvPr/>
        </p:nvSpPr>
        <p:spPr>
          <a:xfrm>
            <a:off x="6669360" y="2752580"/>
            <a:ext cx="3676776" cy="923330"/>
          </a:xfrm>
          <a:prstGeom prst="rect">
            <a:avLst/>
          </a:prstGeom>
          <a:noFill/>
        </p:spPr>
        <p:txBody>
          <a:bodyPr wrap="none" rtlCol="0">
            <a:spAutoFit/>
          </a:bodyPr>
          <a:lstStyle/>
          <a:p>
            <a:r>
              <a:rPr lang="zh-CN" altLang="en-US" dirty="0"/>
              <a:t>定义：</a:t>
            </a:r>
            <a:endParaRPr lang="en-US" altLang="zh-CN" dirty="0"/>
          </a:p>
          <a:p>
            <a:r>
              <a:rPr lang="en-US" altLang="zh-CN" dirty="0">
                <a:solidFill>
                  <a:srgbClr val="FF0000"/>
                </a:solidFill>
              </a:rPr>
              <a:t>Trust</a:t>
            </a:r>
            <a:r>
              <a:rPr lang="zh-CN" altLang="en-US" dirty="0">
                <a:solidFill>
                  <a:srgbClr val="FF0000"/>
                </a:solidFill>
              </a:rPr>
              <a:t> </a:t>
            </a:r>
            <a:r>
              <a:rPr lang="en-US" altLang="zh-CN" dirty="0">
                <a:solidFill>
                  <a:srgbClr val="FF0000"/>
                </a:solidFill>
              </a:rPr>
              <a:t>Anchor</a:t>
            </a:r>
            <a:r>
              <a:rPr lang="zh-CN" altLang="en-US" dirty="0"/>
              <a:t>是</a:t>
            </a:r>
            <a:r>
              <a:rPr lang="en-US" altLang="zh-CN" dirty="0"/>
              <a:t>Key</a:t>
            </a:r>
            <a:r>
              <a:rPr lang="zh-CN" altLang="en-US" dirty="0"/>
              <a:t>的</a:t>
            </a:r>
            <a:r>
              <a:rPr lang="en-US" altLang="zh-CN" dirty="0"/>
              <a:t>Hash</a:t>
            </a:r>
            <a:r>
              <a:rPr lang="zh-CN" altLang="en-US" dirty="0"/>
              <a:t> </a:t>
            </a:r>
            <a:r>
              <a:rPr lang="en-US" altLang="zh-CN" dirty="0"/>
              <a:t>Value</a:t>
            </a:r>
          </a:p>
          <a:p>
            <a:r>
              <a:rPr lang="zh-CN" altLang="en-US" dirty="0"/>
              <a:t>换句话说，</a:t>
            </a:r>
            <a:r>
              <a:rPr lang="en-US" altLang="zh-CN" dirty="0"/>
              <a:t>Trust</a:t>
            </a:r>
            <a:r>
              <a:rPr lang="zh-CN" altLang="en-US" dirty="0"/>
              <a:t> </a:t>
            </a:r>
            <a:r>
              <a:rPr lang="en-US" altLang="zh-CN" dirty="0"/>
              <a:t>Anchor</a:t>
            </a:r>
            <a:r>
              <a:rPr lang="zh-CN" altLang="en-US" dirty="0"/>
              <a:t>是一列数字</a:t>
            </a:r>
            <a:endParaRPr lang="en-US" dirty="0"/>
          </a:p>
        </p:txBody>
      </p:sp>
    </p:spTree>
    <p:extLst>
      <p:ext uri="{BB962C8B-B14F-4D97-AF65-F5344CB8AC3E}">
        <p14:creationId xmlns:p14="http://schemas.microsoft.com/office/powerpoint/2010/main" val="4992925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 1"/>
          <p:cNvGraphicFramePr>
            <a:graphicFrameLocks noGrp="1"/>
          </p:cNvGraphicFramePr>
          <p:nvPr>
            <p:extLst>
              <p:ext uri="{D42A27DB-BD31-4B8C-83A1-F6EECF244321}">
                <p14:modId xmlns:p14="http://schemas.microsoft.com/office/powerpoint/2010/main" val="3425014367"/>
              </p:ext>
            </p:extLst>
          </p:nvPr>
        </p:nvGraphicFramePr>
        <p:xfrm>
          <a:off x="-1323528" y="395536"/>
          <a:ext cx="9748571" cy="1112520"/>
        </p:xfrm>
        <a:graphic>
          <a:graphicData uri="http://schemas.openxmlformats.org/drawingml/2006/table">
            <a:tbl>
              <a:tblPr firstRow="1" bandRow="1">
                <a:tableStyleId>{5C22544A-7EE6-4342-B048-85BDC9FD1C3A}</a:tableStyleId>
              </a:tblPr>
              <a:tblGrid>
                <a:gridCol w="1894566">
                  <a:extLst>
                    <a:ext uri="{9D8B030D-6E8A-4147-A177-3AD203B41FA5}">
                      <a16:colId xmlns:a16="http://schemas.microsoft.com/office/drawing/2014/main" xmlns="" val="20000"/>
                    </a:ext>
                  </a:extLst>
                </a:gridCol>
                <a:gridCol w="7854005">
                  <a:extLst>
                    <a:ext uri="{9D8B030D-6E8A-4147-A177-3AD203B41FA5}">
                      <a16:colId xmlns:a16="http://schemas.microsoft.com/office/drawing/2014/main" xmlns="" val="20001"/>
                    </a:ext>
                  </a:extLst>
                </a:gridCol>
              </a:tblGrid>
              <a:tr h="370840">
                <a:tc>
                  <a:txBody>
                    <a:bodyPr/>
                    <a:lstStyle/>
                    <a:p>
                      <a:r>
                        <a:rPr kumimoji="1" lang="ja-JP" altLang="en-US" dirty="0"/>
                        <a:t>車載</a:t>
                      </a:r>
                      <a:r>
                        <a:rPr kumimoji="1" lang="en-US" altLang="ja-JP" dirty="0"/>
                        <a:t>LAN</a:t>
                      </a:r>
                      <a:r>
                        <a:rPr kumimoji="1" lang="ja-JP" altLang="en-US" dirty="0"/>
                        <a:t>技術</a:t>
                      </a:r>
                    </a:p>
                  </a:txBody>
                  <a:tcPr marL="99060" marR="99060"/>
                </a:tc>
                <a:tc>
                  <a:txBody>
                    <a:bodyPr/>
                    <a:lstStyle/>
                    <a:p>
                      <a:r>
                        <a:rPr kumimoji="1" lang="ja-JP" altLang="en-US" dirty="0"/>
                        <a:t>概要</a:t>
                      </a:r>
                    </a:p>
                  </a:txBody>
                  <a:tcPr marL="99060" marR="99060"/>
                </a:tc>
                <a:extLst>
                  <a:ext uri="{0D108BD9-81ED-4DB2-BD59-A6C34878D82A}">
                    <a16:rowId xmlns:a16="http://schemas.microsoft.com/office/drawing/2014/main" xmlns="" val="10000"/>
                  </a:ext>
                </a:extLst>
              </a:tr>
              <a:tr h="370840">
                <a:tc>
                  <a:txBody>
                    <a:bodyPr/>
                    <a:lstStyle/>
                    <a:p>
                      <a:r>
                        <a:rPr kumimoji="1" lang="en-US" altLang="ja-JP" dirty="0"/>
                        <a:t>Ethernet AVB </a:t>
                      </a:r>
                      <a:endParaRPr kumimoji="1" lang="ja-JP" altLang="en-US" dirty="0"/>
                    </a:p>
                  </a:txBody>
                  <a:tcPr marL="99060" marR="99060"/>
                </a:tc>
                <a:tc>
                  <a:txBody>
                    <a:bodyPr/>
                    <a:lstStyle/>
                    <a:p>
                      <a:r>
                        <a:rPr kumimoji="1" lang="ja-JP" altLang="en-US" dirty="0"/>
                        <a:t>タイミングの制約が厳しい信号の送受信を目的に</a:t>
                      </a:r>
                      <a:r>
                        <a:rPr kumimoji="1" lang="en-US" altLang="ja-JP" dirty="0"/>
                        <a:t>IEEE</a:t>
                      </a:r>
                      <a:r>
                        <a:rPr kumimoji="1" lang="ja-JP" altLang="en-US" dirty="0"/>
                        <a:t>で標準化された技術</a:t>
                      </a:r>
                    </a:p>
                  </a:txBody>
                  <a:tcPr marL="99060" marR="99060"/>
                </a:tc>
                <a:extLst>
                  <a:ext uri="{0D108BD9-81ED-4DB2-BD59-A6C34878D82A}">
                    <a16:rowId xmlns:a16="http://schemas.microsoft.com/office/drawing/2014/main" xmlns="" val="10001"/>
                  </a:ext>
                </a:extLst>
              </a:tr>
              <a:tr h="370840">
                <a:tc>
                  <a:txBody>
                    <a:bodyPr/>
                    <a:lstStyle/>
                    <a:p>
                      <a:r>
                        <a:rPr kumimoji="1" lang="en-US" altLang="ja-JP" dirty="0"/>
                        <a:t>IEEE802.1 TSN</a:t>
                      </a:r>
                      <a:endParaRPr kumimoji="1" lang="ja-JP" altLang="en-US" dirty="0"/>
                    </a:p>
                  </a:txBody>
                  <a:tcPr marL="99060" marR="99060"/>
                </a:tc>
                <a:tc>
                  <a:txBody>
                    <a:bodyPr/>
                    <a:lstStyle/>
                    <a:p>
                      <a:r>
                        <a:rPr kumimoji="1" lang="ja-JP" altLang="en-US" dirty="0"/>
                        <a:t>産業</a:t>
                      </a:r>
                      <a:r>
                        <a:rPr kumimoji="1" lang="en-US" altLang="ja-JP" dirty="0"/>
                        <a:t>/</a:t>
                      </a:r>
                      <a:r>
                        <a:rPr kumimoji="1" lang="ja-JP" altLang="en-US" dirty="0"/>
                        <a:t>自動車用途向けへ普及を目的として</a:t>
                      </a:r>
                      <a:r>
                        <a:rPr kumimoji="1" lang="en-US" altLang="ja-JP" dirty="0"/>
                        <a:t>Ethernet</a:t>
                      </a:r>
                      <a:r>
                        <a:rPr kumimoji="1" lang="en-US" altLang="ja-JP" baseline="0" dirty="0"/>
                        <a:t> AVB</a:t>
                      </a:r>
                      <a:r>
                        <a:rPr kumimoji="1" lang="ja-JP" altLang="en-US" baseline="0" dirty="0"/>
                        <a:t>を拡張した規格</a:t>
                      </a:r>
                      <a:endParaRPr kumimoji="1" lang="ja-JP" altLang="en-US" dirty="0"/>
                    </a:p>
                  </a:txBody>
                  <a:tcPr marL="99060" marR="99060"/>
                </a:tc>
                <a:extLst>
                  <a:ext uri="{0D108BD9-81ED-4DB2-BD59-A6C34878D82A}">
                    <a16:rowId xmlns:a16="http://schemas.microsoft.com/office/drawing/2014/main" xmlns="" val="10002"/>
                  </a:ext>
                </a:extLst>
              </a:tr>
            </a:tbl>
          </a:graphicData>
        </a:graphic>
      </p:graphicFrame>
      <p:graphicFrame>
        <p:nvGraphicFramePr>
          <p:cNvPr id="3" name="表 2"/>
          <p:cNvGraphicFramePr>
            <a:graphicFrameLocks noGrp="1"/>
          </p:cNvGraphicFramePr>
          <p:nvPr>
            <p:extLst>
              <p:ext uri="{D42A27DB-BD31-4B8C-83A1-F6EECF244321}">
                <p14:modId xmlns:p14="http://schemas.microsoft.com/office/powerpoint/2010/main" val="2583945551"/>
              </p:ext>
            </p:extLst>
          </p:nvPr>
        </p:nvGraphicFramePr>
        <p:xfrm>
          <a:off x="-1323528" y="1691680"/>
          <a:ext cx="9673075" cy="3759200"/>
        </p:xfrm>
        <a:graphic>
          <a:graphicData uri="http://schemas.openxmlformats.org/drawingml/2006/table">
            <a:tbl>
              <a:tblPr firstRow="1" bandRow="1">
                <a:tableStyleId>{5C22544A-7EE6-4342-B048-85BDC9FD1C3A}</a:tableStyleId>
              </a:tblPr>
              <a:tblGrid>
                <a:gridCol w="1250480">
                  <a:extLst>
                    <a:ext uri="{9D8B030D-6E8A-4147-A177-3AD203B41FA5}">
                      <a16:colId xmlns:a16="http://schemas.microsoft.com/office/drawing/2014/main" xmlns="" val="20000"/>
                    </a:ext>
                  </a:extLst>
                </a:gridCol>
                <a:gridCol w="3963574">
                  <a:extLst>
                    <a:ext uri="{9D8B030D-6E8A-4147-A177-3AD203B41FA5}">
                      <a16:colId xmlns:a16="http://schemas.microsoft.com/office/drawing/2014/main" xmlns="" val="20001"/>
                    </a:ext>
                  </a:extLst>
                </a:gridCol>
                <a:gridCol w="4459021">
                  <a:extLst>
                    <a:ext uri="{9D8B030D-6E8A-4147-A177-3AD203B41FA5}">
                      <a16:colId xmlns:a16="http://schemas.microsoft.com/office/drawing/2014/main" xmlns="" val="20002"/>
                    </a:ext>
                  </a:extLst>
                </a:gridCol>
              </a:tblGrid>
              <a:tr h="370840">
                <a:tc>
                  <a:txBody>
                    <a:bodyPr/>
                    <a:lstStyle/>
                    <a:p>
                      <a:endParaRPr kumimoji="1" lang="ja-JP" altLang="en-US" dirty="0"/>
                    </a:p>
                  </a:txBody>
                  <a:tcPr marL="99060" marR="99060"/>
                </a:tc>
                <a:tc>
                  <a:txBody>
                    <a:bodyPr/>
                    <a:lstStyle/>
                    <a:p>
                      <a:r>
                        <a:rPr kumimoji="1" lang="en-US" altLang="ja-JP" dirty="0"/>
                        <a:t>AVB(Audio Video Bridging)</a:t>
                      </a:r>
                      <a:endParaRPr kumimoji="1" lang="ja-JP" altLang="en-US" dirty="0"/>
                    </a:p>
                  </a:txBody>
                  <a:tcPr marL="99060" marR="99060"/>
                </a:tc>
                <a:tc>
                  <a:txBody>
                    <a:bodyPr/>
                    <a:lstStyle/>
                    <a:p>
                      <a:r>
                        <a:rPr kumimoji="1" lang="en-US" altLang="ja-JP" dirty="0"/>
                        <a:t>TSN(Time</a:t>
                      </a:r>
                      <a:r>
                        <a:rPr kumimoji="1" lang="en-US" altLang="ja-JP" baseline="0" dirty="0"/>
                        <a:t>-Sensitive Networking)</a:t>
                      </a:r>
                      <a:endParaRPr kumimoji="1" lang="ja-JP" altLang="en-US" dirty="0"/>
                    </a:p>
                  </a:txBody>
                  <a:tcPr marL="99060" marR="99060"/>
                </a:tc>
                <a:extLst>
                  <a:ext uri="{0D108BD9-81ED-4DB2-BD59-A6C34878D82A}">
                    <a16:rowId xmlns:a16="http://schemas.microsoft.com/office/drawing/2014/main" xmlns="" val="10000"/>
                  </a:ext>
                </a:extLst>
              </a:tr>
              <a:tr h="370840">
                <a:tc>
                  <a:txBody>
                    <a:bodyPr/>
                    <a:lstStyle/>
                    <a:p>
                      <a:r>
                        <a:rPr kumimoji="1" lang="ja-JP" altLang="en-US" dirty="0"/>
                        <a:t>目的</a:t>
                      </a:r>
                    </a:p>
                  </a:txBody>
                  <a:tcPr marL="99060" marR="99060"/>
                </a:tc>
                <a:tc>
                  <a:txBody>
                    <a:bodyPr/>
                    <a:lstStyle/>
                    <a:p>
                      <a:r>
                        <a:rPr kumimoji="1" lang="en-US" altLang="ja-JP" dirty="0"/>
                        <a:t>Audio Video</a:t>
                      </a:r>
                      <a:r>
                        <a:rPr kumimoji="1" lang="ja-JP" altLang="en-US" dirty="0"/>
                        <a:t>の同期</a:t>
                      </a:r>
                    </a:p>
                  </a:txBody>
                  <a:tcPr marL="99060" marR="99060"/>
                </a:tc>
                <a:tc>
                  <a:txBody>
                    <a:bodyPr/>
                    <a:lstStyle/>
                    <a:p>
                      <a:r>
                        <a:rPr kumimoji="1" lang="ja-JP" altLang="en-US" dirty="0"/>
                        <a:t>制御アプリケーション</a:t>
                      </a:r>
                    </a:p>
                  </a:txBody>
                  <a:tcPr marL="99060" marR="99060"/>
                </a:tc>
                <a:extLst>
                  <a:ext uri="{0D108BD9-81ED-4DB2-BD59-A6C34878D82A}">
                    <a16:rowId xmlns:a16="http://schemas.microsoft.com/office/drawing/2014/main" xmlns="" val="10001"/>
                  </a:ext>
                </a:extLst>
              </a:tr>
              <a:tr h="370840">
                <a:tc>
                  <a:txBody>
                    <a:bodyPr/>
                    <a:lstStyle/>
                    <a:p>
                      <a:r>
                        <a:rPr kumimoji="1" lang="ja-JP" altLang="en-US" dirty="0"/>
                        <a:t>特徴</a:t>
                      </a:r>
                    </a:p>
                  </a:txBody>
                  <a:tcPr marL="99060" marR="990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a:t>時刻同期</a:t>
                      </a:r>
                      <a:r>
                        <a:rPr kumimoji="1" lang="en-US" altLang="ja-JP" dirty="0">
                          <a:solidFill>
                            <a:srgbClr val="0070C0"/>
                          </a:solidFill>
                        </a:rPr>
                        <a:t>(</a:t>
                      </a:r>
                      <a:r>
                        <a:rPr lang="en-US" altLang="ja-JP" sz="1800" dirty="0">
                          <a:solidFill>
                            <a:srgbClr val="0070C0"/>
                          </a:solidFill>
                        </a:rPr>
                        <a:t>802.1AS)</a:t>
                      </a:r>
                      <a:endParaRPr kumimoji="1" lang="en-US" altLang="ja-JP" dirty="0">
                        <a:solidFill>
                          <a:srgbClr val="0070C0"/>
                        </a:solidFill>
                      </a:endParaRPr>
                    </a:p>
                    <a:p>
                      <a:pPr marL="0" indent="0">
                        <a:buNone/>
                      </a:pPr>
                      <a:r>
                        <a:rPr lang="ja-JP" altLang="en-US" dirty="0"/>
                        <a:t>ストリーム予約</a:t>
                      </a:r>
                      <a:r>
                        <a:rPr lang="en-US" altLang="ja-JP" dirty="0">
                          <a:solidFill>
                            <a:srgbClr val="0070C0"/>
                          </a:solidFill>
                        </a:rPr>
                        <a:t>(802.1Qat)</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a:t>トラフィックシェーピング</a:t>
                      </a:r>
                      <a:r>
                        <a:rPr lang="en-US" altLang="ja-JP" dirty="0">
                          <a:solidFill>
                            <a:srgbClr val="0070C0"/>
                          </a:solidFill>
                        </a:rPr>
                        <a:t>(802.1Qav)</a:t>
                      </a:r>
                    </a:p>
                    <a:p>
                      <a:endParaRPr kumimoji="1" lang="ja-JP" altLang="en-US" dirty="0"/>
                    </a:p>
                  </a:txBody>
                  <a:tcPr marL="99060" marR="990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a:t>時刻同期 </a:t>
                      </a:r>
                      <a:r>
                        <a:rPr kumimoji="1" lang="en-US" altLang="ja-JP" dirty="0">
                          <a:solidFill>
                            <a:srgbClr val="0070C0"/>
                          </a:solidFill>
                        </a:rPr>
                        <a:t>(</a:t>
                      </a:r>
                      <a:r>
                        <a:rPr lang="en-US" altLang="ja-JP" sz="1800" dirty="0">
                          <a:solidFill>
                            <a:srgbClr val="0070C0"/>
                          </a:solidFill>
                        </a:rPr>
                        <a:t>802.1AS-rev)</a:t>
                      </a:r>
                      <a:endParaRPr kumimoji="1" lang="en-US" altLang="ja-JP" dirty="0">
                        <a:solidFill>
                          <a:srgbClr val="0070C0"/>
                        </a:solidFill>
                      </a:endParaRPr>
                    </a:p>
                    <a:p>
                      <a:pPr marL="0" indent="0">
                        <a:buNone/>
                      </a:pPr>
                      <a:r>
                        <a:rPr lang="ja-JP" altLang="en-US" dirty="0"/>
                        <a:t>ストリーム予約</a:t>
                      </a:r>
                      <a:r>
                        <a:rPr lang="en-US" altLang="ja-JP" dirty="0">
                          <a:solidFill>
                            <a:srgbClr val="0070C0"/>
                          </a:solidFill>
                        </a:rPr>
                        <a:t>(802.1Qca)</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a:t>トラフィックシェーピング</a:t>
                      </a:r>
                      <a:r>
                        <a:rPr lang="en-US" altLang="ja-JP" dirty="0">
                          <a:solidFill>
                            <a:srgbClr val="0070C0"/>
                          </a:solidFill>
                        </a:rPr>
                        <a:t>(802.1Qbv)</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b="1" dirty="0">
                          <a:solidFill>
                            <a:srgbClr val="FF0000"/>
                          </a:solidFill>
                        </a:rPr>
                        <a:t>侵入検知</a:t>
                      </a:r>
                      <a:r>
                        <a:rPr lang="en-US" altLang="ja-JP" dirty="0">
                          <a:solidFill>
                            <a:srgbClr val="FF0000"/>
                          </a:solidFill>
                        </a:rPr>
                        <a:t>(802.1Qci)</a:t>
                      </a: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800" b="1" kern="1200" dirty="0">
                          <a:solidFill>
                            <a:srgbClr val="FF0000"/>
                          </a:solidFill>
                          <a:effectLst/>
                          <a:latin typeface="+mn-lt"/>
                          <a:ea typeface="+mn-ea"/>
                          <a:cs typeface="+mn-cs"/>
                        </a:rPr>
                        <a:t>低遅延</a:t>
                      </a:r>
                      <a:r>
                        <a:rPr kumimoji="1" lang="en-US" altLang="ja-JP" sz="1800" b="1" kern="1200" dirty="0">
                          <a:solidFill>
                            <a:srgbClr val="FF0000"/>
                          </a:solidFill>
                          <a:effectLst/>
                          <a:latin typeface="+mn-lt"/>
                          <a:ea typeface="+mn-ea"/>
                          <a:cs typeface="+mn-cs"/>
                        </a:rPr>
                        <a:t>(</a:t>
                      </a:r>
                      <a:r>
                        <a:rPr kumimoji="1" lang="ja-JP" altLang="en-US" sz="1800" b="1" kern="1200" dirty="0">
                          <a:solidFill>
                            <a:srgbClr val="FF0000"/>
                          </a:solidFill>
                          <a:effectLst/>
                          <a:latin typeface="+mn-lt"/>
                          <a:ea typeface="+mn-ea"/>
                          <a:cs typeface="+mn-cs"/>
                        </a:rPr>
                        <a:t>制御フレーム</a:t>
                      </a:r>
                      <a:r>
                        <a:rPr kumimoji="1" lang="en-US" altLang="ja-JP" sz="1800" b="1" kern="1200" dirty="0">
                          <a:solidFill>
                            <a:srgbClr val="FF0000"/>
                          </a:solidFill>
                          <a:effectLst/>
                          <a:latin typeface="+mn-lt"/>
                          <a:ea typeface="+mn-ea"/>
                          <a:cs typeface="+mn-cs"/>
                        </a:rPr>
                        <a:t>)</a:t>
                      </a:r>
                      <a:r>
                        <a:rPr lang="en-US" altLang="ja-JP" b="1" dirty="0">
                          <a:solidFill>
                            <a:srgbClr val="FF0000"/>
                          </a:solidFill>
                        </a:rPr>
                        <a:t> </a:t>
                      </a:r>
                      <a:r>
                        <a:rPr lang="en-US" altLang="ja-JP" dirty="0">
                          <a:solidFill>
                            <a:srgbClr val="FF0000"/>
                          </a:solidFill>
                        </a:rPr>
                        <a:t>(802.1Qcc)</a:t>
                      </a: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b="1" dirty="0">
                          <a:solidFill>
                            <a:srgbClr val="FF0000"/>
                          </a:solidFill>
                        </a:rPr>
                        <a:t>信頼性</a:t>
                      </a:r>
                      <a:r>
                        <a:rPr lang="en-US" altLang="ja-JP" dirty="0">
                          <a:solidFill>
                            <a:srgbClr val="FF0000"/>
                          </a:solidFill>
                        </a:rPr>
                        <a:t>(802.1CB)</a:t>
                      </a:r>
                    </a:p>
                  </a:txBody>
                  <a:tcPr marL="99060" marR="99060"/>
                </a:tc>
                <a:extLst>
                  <a:ext uri="{0D108BD9-81ED-4DB2-BD59-A6C34878D82A}">
                    <a16:rowId xmlns:a16="http://schemas.microsoft.com/office/drawing/2014/main" xmlns="" val="10002"/>
                  </a:ext>
                </a:extLst>
              </a:tr>
              <a:tr h="370840">
                <a:tc>
                  <a:txBody>
                    <a:bodyPr/>
                    <a:lstStyle/>
                    <a:p>
                      <a:r>
                        <a:rPr kumimoji="1" lang="ja-JP" altLang="en-US" dirty="0"/>
                        <a:t>車載</a:t>
                      </a:r>
                      <a:endParaRPr kumimoji="1" lang="en-US" altLang="ja-JP" dirty="0"/>
                    </a:p>
                    <a:p>
                      <a:r>
                        <a:rPr kumimoji="1" lang="ja-JP" altLang="en-US" dirty="0"/>
                        <a:t>分野</a:t>
                      </a:r>
                    </a:p>
                  </a:txBody>
                  <a:tcPr marL="99060" marR="99060"/>
                </a:tc>
                <a:tc>
                  <a:txBody>
                    <a:bodyPr/>
                    <a:lstStyle/>
                    <a:p>
                      <a:r>
                        <a:rPr kumimoji="1" lang="ja-JP" altLang="en-US" dirty="0"/>
                        <a:t>インフォテイメント</a:t>
                      </a:r>
                    </a:p>
                  </a:txBody>
                  <a:tcPr marL="99060" marR="99060"/>
                </a:tc>
                <a:tc>
                  <a:txBody>
                    <a:bodyPr/>
                    <a:lstStyle/>
                    <a:p>
                      <a:r>
                        <a:rPr kumimoji="1" lang="ja-JP" altLang="en-US" dirty="0"/>
                        <a:t>バックボーン</a:t>
                      </a:r>
                      <a:endParaRPr kumimoji="1" lang="en-US" altLang="ja-JP" dirty="0"/>
                    </a:p>
                    <a:p>
                      <a:r>
                        <a:rPr kumimoji="1" lang="ja-JP" altLang="en-US" dirty="0"/>
                        <a:t>制御アプリケーション</a:t>
                      </a:r>
                    </a:p>
                  </a:txBody>
                  <a:tcPr marL="99060" marR="99060"/>
                </a:tc>
                <a:extLst>
                  <a:ext uri="{0D108BD9-81ED-4DB2-BD59-A6C34878D82A}">
                    <a16:rowId xmlns:a16="http://schemas.microsoft.com/office/drawing/2014/main" xmlns="" val="10003"/>
                  </a:ext>
                </a:extLst>
              </a:tr>
              <a:tr h="370840">
                <a:tc>
                  <a:txBody>
                    <a:bodyPr/>
                    <a:lstStyle/>
                    <a:p>
                      <a:r>
                        <a:rPr kumimoji="1" lang="ja-JP" altLang="en-US" dirty="0"/>
                        <a:t>標準化</a:t>
                      </a:r>
                    </a:p>
                  </a:txBody>
                  <a:tcPr marL="99060" marR="99060"/>
                </a:tc>
                <a:tc>
                  <a:txBody>
                    <a:bodyPr/>
                    <a:lstStyle/>
                    <a:p>
                      <a:r>
                        <a:rPr kumimoji="1" lang="ja-JP" altLang="en-US" dirty="0"/>
                        <a:t>車載プロファイルが規定されている。</a:t>
                      </a:r>
                    </a:p>
                  </a:txBody>
                  <a:tcPr marL="99060" marR="99060"/>
                </a:tc>
                <a:tc>
                  <a:txBody>
                    <a:bodyPr/>
                    <a:lstStyle/>
                    <a:p>
                      <a:r>
                        <a:rPr kumimoji="1" lang="ja-JP" altLang="en-US" dirty="0"/>
                        <a:t>全ての使用が</a:t>
                      </a:r>
                      <a:r>
                        <a:rPr kumimoji="1" lang="en-US" altLang="ja-JP" dirty="0"/>
                        <a:t>draft</a:t>
                      </a:r>
                      <a:r>
                        <a:rPr kumimoji="1" lang="ja-JP" altLang="en-US" dirty="0"/>
                        <a:t>レベル。</a:t>
                      </a:r>
                      <a:endParaRPr kumimoji="1" lang="en-US" altLang="ja-JP" dirty="0"/>
                    </a:p>
                    <a:p>
                      <a:r>
                        <a:rPr kumimoji="1" lang="ja-JP" altLang="en-US" dirty="0"/>
                        <a:t>車載プロファイルは無い。</a:t>
                      </a:r>
                    </a:p>
                  </a:txBody>
                  <a:tcPr marL="99060" marR="99060"/>
                </a:tc>
                <a:extLst>
                  <a:ext uri="{0D108BD9-81ED-4DB2-BD59-A6C34878D82A}">
                    <a16:rowId xmlns:a16="http://schemas.microsoft.com/office/drawing/2014/main" xmlns="" val="10004"/>
                  </a:ext>
                </a:extLst>
              </a:tr>
            </a:tbl>
          </a:graphicData>
        </a:graphic>
      </p:graphicFrame>
      <p:sp>
        <p:nvSpPr>
          <p:cNvPr id="4" name="テキスト ボックス 3"/>
          <p:cNvSpPr txBox="1"/>
          <p:nvPr/>
        </p:nvSpPr>
        <p:spPr>
          <a:xfrm>
            <a:off x="-18380" y="0"/>
            <a:ext cx="2327176" cy="369332"/>
          </a:xfrm>
          <a:prstGeom prst="rect">
            <a:avLst/>
          </a:prstGeom>
          <a:noFill/>
        </p:spPr>
        <p:txBody>
          <a:bodyPr wrap="none" rtlCol="0">
            <a:spAutoFit/>
          </a:bodyPr>
          <a:lstStyle/>
          <a:p>
            <a:r>
              <a:rPr lang="ja-JP" altLang="en-US" dirty="0"/>
              <a:t>車載</a:t>
            </a:r>
            <a:r>
              <a:rPr lang="en-US" altLang="ja-JP" dirty="0"/>
              <a:t>Ethernet</a:t>
            </a:r>
            <a:r>
              <a:rPr lang="ja-JP" altLang="en-US" dirty="0"/>
              <a:t>について</a:t>
            </a:r>
            <a:endParaRPr kumimoji="1" lang="ja-JP" altLang="en-US" dirty="0"/>
          </a:p>
        </p:txBody>
      </p:sp>
      <p:sp>
        <p:nvSpPr>
          <p:cNvPr id="5" name="テキスト ボックス 4"/>
          <p:cNvSpPr txBox="1"/>
          <p:nvPr/>
        </p:nvSpPr>
        <p:spPr>
          <a:xfrm>
            <a:off x="1" y="6660232"/>
            <a:ext cx="6858000" cy="2308324"/>
          </a:xfrm>
          <a:prstGeom prst="rect">
            <a:avLst/>
          </a:prstGeom>
          <a:noFill/>
        </p:spPr>
        <p:txBody>
          <a:bodyPr wrap="square" rtlCol="0">
            <a:spAutoFit/>
          </a:bodyPr>
          <a:lstStyle/>
          <a:p>
            <a:r>
              <a:rPr kumimoji="1" lang="en-US" altLang="ja-JP" dirty="0"/>
              <a:t>WTF is </a:t>
            </a:r>
            <a:r>
              <a:rPr kumimoji="1" lang="en-US" altLang="ja-JP" b="1" u="sng" dirty="0">
                <a:solidFill>
                  <a:srgbClr val="FF0000"/>
                </a:solidFill>
              </a:rPr>
              <a:t>auto encoder</a:t>
            </a:r>
            <a:r>
              <a:rPr kumimoji="1" lang="en-US" altLang="ja-JP" dirty="0"/>
              <a:t>:</a:t>
            </a:r>
          </a:p>
          <a:p>
            <a:pPr marL="285750" indent="-285750">
              <a:buFont typeface="Arial" panose="020B0604020202020204" pitchFamily="34" charset="0"/>
              <a:buChar char="•"/>
            </a:pPr>
            <a:r>
              <a:rPr lang="en-US" altLang="ja-JP" dirty="0"/>
              <a:t>The aim of an </a:t>
            </a:r>
            <a:r>
              <a:rPr lang="en-US" altLang="ja-JP" dirty="0" err="1"/>
              <a:t>autoencoder</a:t>
            </a:r>
            <a:r>
              <a:rPr lang="en-US" altLang="ja-JP" dirty="0"/>
              <a:t> is to learn a representation (encoding) for a set of data, typically for the purpose of </a:t>
            </a:r>
            <a:r>
              <a:rPr lang="en-US" altLang="ja-JP" b="1" u="sng" dirty="0"/>
              <a:t>dimensionality reduction</a:t>
            </a:r>
          </a:p>
          <a:p>
            <a:pPr marL="742950" lvl="1" indent="-285750">
              <a:buFont typeface="Arial" panose="020B0604020202020204" pitchFamily="34" charset="0"/>
              <a:buChar char="•"/>
            </a:pPr>
            <a:r>
              <a:rPr lang="en-US" altLang="ja-JP" b="1" dirty="0"/>
              <a:t>dimensionality reduction</a:t>
            </a:r>
            <a:r>
              <a:rPr lang="en-US" altLang="ja-JP" dirty="0"/>
              <a:t> or </a:t>
            </a:r>
            <a:r>
              <a:rPr lang="en-US" altLang="ja-JP" b="1" dirty="0"/>
              <a:t>dimension reduction</a:t>
            </a:r>
            <a:r>
              <a:rPr lang="en-US" altLang="ja-JP" dirty="0"/>
              <a:t> is the process of reducing the number of random variables under consideration, via obtaining a set of principal variables. (</a:t>
            </a:r>
            <a:r>
              <a:rPr lang="ja-JP" altLang="en-US" dirty="0"/>
              <a:t>特徴量の数を減少する</a:t>
            </a:r>
            <a:r>
              <a:rPr lang="en-US" altLang="ja-JP" dirty="0"/>
              <a:t>)</a:t>
            </a:r>
            <a:endParaRPr kumimoji="1" lang="ja-JP" altLang="en-US" b="1" u="sng" dirty="0"/>
          </a:p>
        </p:txBody>
      </p:sp>
    </p:spTree>
    <p:extLst>
      <p:ext uri="{BB962C8B-B14F-4D97-AF65-F5344CB8AC3E}">
        <p14:creationId xmlns:p14="http://schemas.microsoft.com/office/powerpoint/2010/main" val="148537536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0" y="-36512"/>
            <a:ext cx="5116081" cy="646331"/>
          </a:xfrm>
          <a:prstGeom prst="rect">
            <a:avLst/>
          </a:prstGeom>
          <a:noFill/>
        </p:spPr>
        <p:txBody>
          <a:bodyPr wrap="none" rtlCol="0">
            <a:spAutoFit/>
          </a:bodyPr>
          <a:lstStyle/>
          <a:p>
            <a:r>
              <a:rPr kumimoji="1" lang="en-US" altLang="ja-JP" dirty="0">
                <a:solidFill>
                  <a:srgbClr val="FF0000"/>
                </a:solidFill>
              </a:rPr>
              <a:t>CMI-ECU</a:t>
            </a:r>
            <a:r>
              <a:rPr kumimoji="1" lang="en-US" altLang="ja-JP" dirty="0"/>
              <a:t>(</a:t>
            </a:r>
            <a:r>
              <a:rPr lang="ja-JP" altLang="ja-JP" dirty="0"/>
              <a:t>集中監視・撃ち落し</a:t>
            </a:r>
            <a:r>
              <a:rPr lang="en-US" altLang="ja-JP" dirty="0"/>
              <a:t>ECU</a:t>
            </a:r>
            <a:r>
              <a:rPr kumimoji="1" lang="en-US" altLang="ja-JP" dirty="0"/>
              <a:t>):</a:t>
            </a:r>
          </a:p>
          <a:p>
            <a:pPr marL="285750" indent="-285750">
              <a:buFont typeface="Arial" panose="020B0604020202020204" pitchFamily="34" charset="0"/>
              <a:buChar char="•"/>
            </a:pPr>
            <a:r>
              <a:rPr lang="en-US" altLang="ja-JP" dirty="0"/>
              <a:t>CMI-ECU(</a:t>
            </a:r>
            <a:r>
              <a:rPr lang="en-US" altLang="ja-JP" u="sng" dirty="0">
                <a:solidFill>
                  <a:srgbClr val="FF0000"/>
                </a:solidFill>
              </a:rPr>
              <a:t>C</a:t>
            </a:r>
            <a:r>
              <a:rPr lang="en-US" altLang="ja-JP" dirty="0"/>
              <a:t>entralized </a:t>
            </a:r>
            <a:r>
              <a:rPr lang="en-US" altLang="ja-JP" u="sng" dirty="0">
                <a:solidFill>
                  <a:srgbClr val="FF0000"/>
                </a:solidFill>
              </a:rPr>
              <a:t>M</a:t>
            </a:r>
            <a:r>
              <a:rPr lang="en-US" altLang="ja-JP" dirty="0"/>
              <a:t>onitoring and </a:t>
            </a:r>
            <a:r>
              <a:rPr lang="en-US" altLang="ja-JP" u="sng" dirty="0">
                <a:solidFill>
                  <a:srgbClr val="FF0000"/>
                </a:solidFill>
              </a:rPr>
              <a:t>I</a:t>
            </a:r>
            <a:r>
              <a:rPr lang="en-US" altLang="ja-JP" dirty="0"/>
              <a:t>nterceptor)</a:t>
            </a:r>
            <a:endParaRPr kumimoji="1" lang="ja-JP" altLang="en-US" dirty="0"/>
          </a:p>
        </p:txBody>
      </p:sp>
      <p:sp>
        <p:nvSpPr>
          <p:cNvPr id="4" name="テキスト ボックス 3"/>
          <p:cNvSpPr txBox="1"/>
          <p:nvPr/>
        </p:nvSpPr>
        <p:spPr>
          <a:xfrm>
            <a:off x="0" y="755576"/>
            <a:ext cx="4149080" cy="1477328"/>
          </a:xfrm>
          <a:prstGeom prst="rect">
            <a:avLst/>
          </a:prstGeom>
          <a:noFill/>
        </p:spPr>
        <p:txBody>
          <a:bodyPr wrap="square" rtlCol="0">
            <a:spAutoFit/>
          </a:bodyPr>
          <a:lstStyle/>
          <a:p>
            <a:r>
              <a:rPr lang="en-US" altLang="ja-JP" dirty="0"/>
              <a:t>when try to </a:t>
            </a:r>
            <a:r>
              <a:rPr lang="en-US" altLang="ja-JP" b="1" dirty="0">
                <a:solidFill>
                  <a:srgbClr val="FF0000"/>
                </a:solidFill>
              </a:rPr>
              <a:t>normalize</a:t>
            </a:r>
            <a:r>
              <a:rPr lang="en-US" altLang="ja-JP" dirty="0">
                <a:solidFill>
                  <a:srgbClr val="FF0000"/>
                </a:solidFill>
              </a:rPr>
              <a:t> </a:t>
            </a:r>
            <a:r>
              <a:rPr lang="en-US" altLang="ja-JP" dirty="0"/>
              <a:t>dataset by </a:t>
            </a:r>
            <a:r>
              <a:rPr lang="en-US" altLang="ja-JP" b="1" u="sng" dirty="0" err="1"/>
              <a:t>std</a:t>
            </a:r>
            <a:r>
              <a:rPr lang="en-US" altLang="ja-JP" dirty="0"/>
              <a:t>:</a:t>
            </a:r>
          </a:p>
          <a:p>
            <a:pPr marL="285750" indent="-285750">
              <a:buFont typeface="Arial" panose="020B0604020202020204" pitchFamily="34" charset="0"/>
              <a:buChar char="•"/>
            </a:pPr>
            <a:r>
              <a:rPr kumimoji="1" lang="en-US" altLang="ja-JP" b="1" dirty="0">
                <a:solidFill>
                  <a:srgbClr val="FF0000"/>
                </a:solidFill>
              </a:rPr>
              <a:t>(X – mean(X)) / </a:t>
            </a:r>
            <a:r>
              <a:rPr kumimoji="1" lang="en-US" altLang="ja-JP" b="1" dirty="0" err="1">
                <a:solidFill>
                  <a:srgbClr val="FF0000"/>
                </a:solidFill>
              </a:rPr>
              <a:t>std</a:t>
            </a:r>
            <a:r>
              <a:rPr kumimoji="1" lang="en-US" altLang="ja-JP" b="1" dirty="0">
                <a:solidFill>
                  <a:srgbClr val="FF0000"/>
                </a:solidFill>
              </a:rPr>
              <a:t>(X)</a:t>
            </a:r>
          </a:p>
          <a:p>
            <a:pPr marL="285750" indent="-285750">
              <a:buFont typeface="Arial" panose="020B0604020202020204" pitchFamily="34" charset="0"/>
              <a:buChar char="•"/>
            </a:pPr>
            <a:r>
              <a:rPr lang="en-US" altLang="ja-JP" b="1" dirty="0">
                <a:solidFill>
                  <a:srgbClr val="FFC000"/>
                </a:solidFill>
              </a:rPr>
              <a:t>orange</a:t>
            </a:r>
            <a:r>
              <a:rPr lang="en-US" altLang="ja-JP" b="1" dirty="0"/>
              <a:t> = normalize(</a:t>
            </a:r>
            <a:r>
              <a:rPr lang="en-US" altLang="ja-JP" b="1" dirty="0">
                <a:solidFill>
                  <a:srgbClr val="FF0000"/>
                </a:solidFill>
              </a:rPr>
              <a:t>red points</a:t>
            </a:r>
            <a:r>
              <a:rPr lang="en-US" altLang="ja-JP" b="1" dirty="0"/>
              <a:t>)</a:t>
            </a:r>
          </a:p>
          <a:p>
            <a:pPr marL="285750" indent="-285750">
              <a:buFont typeface="Arial" panose="020B0604020202020204" pitchFamily="34" charset="0"/>
              <a:buChar char="•"/>
            </a:pPr>
            <a:r>
              <a:rPr lang="en-US" altLang="ja-JP" b="1" dirty="0"/>
              <a:t>after normalization, the standard deviation of </a:t>
            </a:r>
            <a:r>
              <a:rPr lang="en-US" altLang="ja-JP" b="1" dirty="0">
                <a:solidFill>
                  <a:srgbClr val="FFC000"/>
                </a:solidFill>
              </a:rPr>
              <a:t>orange</a:t>
            </a:r>
            <a:r>
              <a:rPr lang="en-US" altLang="ja-JP" b="1" dirty="0"/>
              <a:t> = </a:t>
            </a:r>
            <a:r>
              <a:rPr lang="en-US" altLang="ja-JP" b="1" u="sng" dirty="0"/>
              <a:t>1.0</a:t>
            </a:r>
            <a:endParaRPr kumimoji="1" lang="ja-JP" altLang="en-US" b="1" u="sng" dirty="0"/>
          </a:p>
        </p:txBody>
      </p:sp>
      <p:pic>
        <p:nvPicPr>
          <p:cNvPr id="2050" name="Picture 2" descr="C:\Users\CHEN Feiyu\Desktop\figure_1-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65104" y="678047"/>
            <a:ext cx="4194837" cy="3109714"/>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1" y="3577258"/>
            <a:ext cx="2887329" cy="646331"/>
          </a:xfrm>
          <a:prstGeom prst="rect">
            <a:avLst/>
          </a:prstGeom>
          <a:noFill/>
        </p:spPr>
        <p:txBody>
          <a:bodyPr wrap="none" rtlCol="0">
            <a:spAutoFit/>
          </a:bodyPr>
          <a:lstStyle/>
          <a:p>
            <a:r>
              <a:rPr kumimoji="1" lang="en-US" altLang="ja-JP" b="1" dirty="0">
                <a:solidFill>
                  <a:srgbClr val="FF0000"/>
                </a:solidFill>
              </a:rPr>
              <a:t>ROI</a:t>
            </a:r>
            <a:r>
              <a:rPr kumimoji="1" lang="en-US" altLang="ja-JP" dirty="0">
                <a:solidFill>
                  <a:srgbClr val="FF0000"/>
                </a:solidFill>
              </a:rPr>
              <a:t> </a:t>
            </a:r>
            <a:r>
              <a:rPr kumimoji="1" lang="en-US" altLang="ja-JP" dirty="0"/>
              <a:t>(return on investment):</a:t>
            </a:r>
          </a:p>
          <a:p>
            <a:pPr marL="285750" indent="-285750">
              <a:buFont typeface="Arial" panose="020B0604020202020204" pitchFamily="34" charset="0"/>
              <a:buChar char="•"/>
            </a:pPr>
            <a:r>
              <a:rPr lang="zh-CN" altLang="en-US" dirty="0"/>
              <a:t>可以按 物有所值 来理解</a:t>
            </a:r>
            <a:endParaRPr kumimoji="1" lang="ja-JP" altLang="en-US" dirty="0"/>
          </a:p>
        </p:txBody>
      </p:sp>
      <p:sp>
        <p:nvSpPr>
          <p:cNvPr id="6" name="テキスト ボックス 5"/>
          <p:cNvSpPr txBox="1"/>
          <p:nvPr/>
        </p:nvSpPr>
        <p:spPr>
          <a:xfrm>
            <a:off x="0" y="5220072"/>
            <a:ext cx="6002541" cy="1477328"/>
          </a:xfrm>
          <a:prstGeom prst="rect">
            <a:avLst/>
          </a:prstGeom>
          <a:noFill/>
        </p:spPr>
        <p:txBody>
          <a:bodyPr wrap="none" rtlCol="0">
            <a:spAutoFit/>
          </a:bodyPr>
          <a:lstStyle/>
          <a:p>
            <a:r>
              <a:rPr kumimoji="1" lang="ja-JP" altLang="en-US" dirty="0"/>
              <a:t>特許について：</a:t>
            </a:r>
            <a:endParaRPr kumimoji="1" lang="en-US" altLang="ja-JP" dirty="0"/>
          </a:p>
          <a:p>
            <a:pPr marL="285750" indent="-285750">
              <a:buFont typeface="Arial" panose="020B0604020202020204" pitchFamily="34" charset="0"/>
              <a:buChar char="•"/>
            </a:pPr>
            <a:r>
              <a:rPr lang="ja-JP" altLang="en-US" dirty="0"/>
              <a:t>検索</a:t>
            </a:r>
            <a:r>
              <a:rPr lang="en-US" altLang="ja-JP" dirty="0"/>
              <a:t>:</a:t>
            </a:r>
          </a:p>
          <a:p>
            <a:pPr marL="742950" lvl="1" indent="-285750">
              <a:buFont typeface="Arial" panose="020B0604020202020204" pitchFamily="34" charset="0"/>
              <a:buChar char="•"/>
            </a:pPr>
            <a:r>
              <a:rPr lang="en-US" altLang="ja-JP" b="1" u="sng" dirty="0">
                <a:hlinkClick r:id="rId3"/>
              </a:rPr>
              <a:t>http://iweb.mei.co.jp/gpat/patlics/</a:t>
            </a:r>
            <a:endParaRPr lang="en-US" altLang="ja-JP" b="1" u="sng" dirty="0"/>
          </a:p>
          <a:p>
            <a:pPr marL="742950" lvl="1" indent="-285750">
              <a:buFont typeface="Arial" panose="020B0604020202020204" pitchFamily="34" charset="0"/>
              <a:buChar char="•"/>
            </a:pPr>
            <a:r>
              <a:rPr lang="ja-JP" altLang="en-US" dirty="0"/>
              <a:t>国際特許分類検索（</a:t>
            </a:r>
            <a:r>
              <a:rPr lang="en-US" altLang="ja-JP"/>
              <a:t>IPC: G06F </a:t>
            </a:r>
            <a:r>
              <a:rPr lang="en-US" altLang="ja-JP" dirty="0"/>
              <a:t>21/XX looks promising</a:t>
            </a:r>
            <a:r>
              <a:rPr lang="ja-JP" altLang="en-US" dirty="0"/>
              <a:t>）</a:t>
            </a:r>
            <a:endParaRPr lang="ja-JP" altLang="ja-JP" dirty="0"/>
          </a:p>
          <a:p>
            <a:pPr marL="1200150" lvl="2" indent="-285750">
              <a:buFont typeface="Arial" panose="020B0604020202020204" pitchFamily="34" charset="0"/>
              <a:buChar char="•"/>
            </a:pPr>
            <a:r>
              <a:rPr lang="en-US" altLang="ja-JP" dirty="0"/>
              <a:t>http://www.publish.ne.jp/ipc/G06F.htm</a:t>
            </a:r>
            <a:endParaRPr kumimoji="1" lang="ja-JP" altLang="en-US" dirty="0"/>
          </a:p>
        </p:txBody>
      </p:sp>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73216" y="4223589"/>
            <a:ext cx="2533650" cy="790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テキスト ボックス 6"/>
          <p:cNvSpPr txBox="1"/>
          <p:nvPr/>
        </p:nvSpPr>
        <p:spPr>
          <a:xfrm>
            <a:off x="5373216" y="3972725"/>
            <a:ext cx="4701031" cy="307777"/>
          </a:xfrm>
          <a:prstGeom prst="rect">
            <a:avLst/>
          </a:prstGeom>
          <a:solidFill>
            <a:schemeClr val="bg1"/>
          </a:solidFill>
        </p:spPr>
        <p:txBody>
          <a:bodyPr wrap="none" rtlCol="0">
            <a:spAutoFit/>
          </a:bodyPr>
          <a:lstStyle/>
          <a:p>
            <a:r>
              <a:rPr lang="en-US" altLang="ja-JP" sz="1400" dirty="0"/>
              <a:t>another good way to </a:t>
            </a:r>
            <a:r>
              <a:rPr lang="en-US" altLang="ja-JP" sz="1400" b="1" dirty="0">
                <a:solidFill>
                  <a:srgbClr val="FF0000"/>
                </a:solidFill>
              </a:rPr>
              <a:t>normalize</a:t>
            </a:r>
            <a:r>
              <a:rPr lang="en-US" altLang="ja-JP" sz="1400" dirty="0">
                <a:solidFill>
                  <a:srgbClr val="FF0000"/>
                </a:solidFill>
              </a:rPr>
              <a:t> </a:t>
            </a:r>
            <a:r>
              <a:rPr lang="en-US" altLang="ja-JP" sz="1400" dirty="0"/>
              <a:t>data to [0, 1] (be careful of 0s)</a:t>
            </a:r>
            <a:endParaRPr kumimoji="1" lang="ja-JP" altLang="en-US" sz="1400" dirty="0"/>
          </a:p>
        </p:txBody>
      </p:sp>
    </p:spTree>
    <p:extLst>
      <p:ext uri="{BB962C8B-B14F-4D97-AF65-F5344CB8AC3E}">
        <p14:creationId xmlns:p14="http://schemas.microsoft.com/office/powerpoint/2010/main" val="27718918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0" cy="1200329"/>
          </a:xfrm>
          <a:prstGeom prst="rect">
            <a:avLst/>
          </a:prstGeom>
          <a:noFill/>
        </p:spPr>
        <p:txBody>
          <a:bodyPr wrap="square" rtlCol="0">
            <a:spAutoFit/>
          </a:bodyPr>
          <a:lstStyle/>
          <a:p>
            <a:r>
              <a:rPr kumimoji="1" lang="en-US" altLang="ja-JP" b="1" dirty="0" err="1">
                <a:solidFill>
                  <a:srgbClr val="FF0000"/>
                </a:solidFill>
              </a:rPr>
              <a:t>Twilo</a:t>
            </a:r>
            <a:r>
              <a:rPr kumimoji="1" lang="en-US" altLang="ja-JP" b="1" dirty="0">
                <a:solidFill>
                  <a:srgbClr val="FF0000"/>
                </a:solidFill>
              </a:rPr>
              <a:t> </a:t>
            </a:r>
            <a:r>
              <a:rPr kumimoji="1" lang="en-US" altLang="ja-JP" b="1" dirty="0" err="1">
                <a:solidFill>
                  <a:srgbClr val="FF0000"/>
                </a:solidFill>
              </a:rPr>
              <a:t>api</a:t>
            </a:r>
            <a:r>
              <a:rPr kumimoji="1" lang="en-US" altLang="ja-JP" b="1" dirty="0">
                <a:solidFill>
                  <a:srgbClr val="FF0000"/>
                </a:solidFill>
              </a:rPr>
              <a:t> </a:t>
            </a:r>
            <a:r>
              <a:rPr kumimoji="1" lang="en-US" altLang="ja-JP" dirty="0"/>
              <a:t>(learnt form a Vietnam team at the 1</a:t>
            </a:r>
            <a:r>
              <a:rPr kumimoji="1" lang="en-US" altLang="ja-JP" baseline="30000" dirty="0"/>
              <a:t>st</a:t>
            </a:r>
            <a:r>
              <a:rPr kumimoji="1" lang="en-US" altLang="ja-JP" dirty="0"/>
              <a:t> Softbank Cloud </a:t>
            </a:r>
            <a:r>
              <a:rPr kumimoji="1" lang="en-US" altLang="ja-JP" dirty="0" err="1"/>
              <a:t>Hackathon</a:t>
            </a:r>
            <a:r>
              <a:rPr kumimoji="1" lang="en-US" altLang="ja-JP" dirty="0"/>
              <a:t>)</a:t>
            </a:r>
          </a:p>
          <a:p>
            <a:pPr marL="285750" indent="-285750">
              <a:buFont typeface="Arial" panose="020B0604020202020204" pitchFamily="34" charset="0"/>
              <a:buChar char="•"/>
            </a:pPr>
            <a:r>
              <a:rPr kumimoji="1" lang="en-US" altLang="ja-JP" dirty="0"/>
              <a:t>this library provides the text -&gt; </a:t>
            </a:r>
            <a:r>
              <a:rPr kumimoji="1" lang="en-US" altLang="ja-JP"/>
              <a:t>voice transformation </a:t>
            </a:r>
            <a:r>
              <a:rPr kumimoji="1" lang="en-US" altLang="ja-JP" dirty="0"/>
              <a:t>services for mobile apps</a:t>
            </a:r>
            <a:endParaRPr kumimoji="1" lang="ja-JP" altLang="en-US" dirty="0"/>
          </a:p>
        </p:txBody>
      </p:sp>
      <p:sp>
        <p:nvSpPr>
          <p:cNvPr id="4" name="テキスト ボックス 3"/>
          <p:cNvSpPr txBox="1"/>
          <p:nvPr/>
        </p:nvSpPr>
        <p:spPr>
          <a:xfrm>
            <a:off x="0" y="3491880"/>
            <a:ext cx="6858001" cy="2031325"/>
          </a:xfrm>
          <a:prstGeom prst="rect">
            <a:avLst/>
          </a:prstGeom>
          <a:noFill/>
        </p:spPr>
        <p:txBody>
          <a:bodyPr wrap="square" rtlCol="0">
            <a:spAutoFit/>
          </a:bodyPr>
          <a:lstStyle/>
          <a:p>
            <a:r>
              <a:rPr kumimoji="1" lang="en-US" altLang="ja-JP" b="1" dirty="0">
                <a:solidFill>
                  <a:srgbClr val="FF0000"/>
                </a:solidFill>
              </a:rPr>
              <a:t>end-to-end</a:t>
            </a:r>
            <a:r>
              <a:rPr kumimoji="1" lang="en-US" altLang="ja-JP" dirty="0"/>
              <a:t> WTF is:</a:t>
            </a:r>
          </a:p>
          <a:p>
            <a:pPr marL="285750" indent="-285750">
              <a:buFont typeface="Arial" panose="020B0604020202020204" pitchFamily="34" charset="0"/>
              <a:buChar char="•"/>
            </a:pPr>
            <a:r>
              <a:rPr lang="en-US" altLang="ja-JP" dirty="0"/>
              <a:t>is a classic </a:t>
            </a:r>
            <a:r>
              <a:rPr lang="en-US" altLang="ja-JP" u="sng" dirty="0"/>
              <a:t>design principle</a:t>
            </a:r>
            <a:r>
              <a:rPr lang="en-US" altLang="ja-JP" dirty="0"/>
              <a:t> in computer networking</a:t>
            </a:r>
          </a:p>
          <a:p>
            <a:pPr marL="285750" indent="-285750">
              <a:buFont typeface="Arial" panose="020B0604020202020204" pitchFamily="34" charset="0"/>
              <a:buChar char="•"/>
            </a:pPr>
            <a:r>
              <a:rPr kumimoji="1" lang="en-US" altLang="ja-JP" dirty="0"/>
              <a:t>the </a:t>
            </a:r>
            <a:r>
              <a:rPr kumimoji="1" lang="en-US" altLang="ja-JP" b="1" dirty="0"/>
              <a:t>application-specific features</a:t>
            </a:r>
            <a:r>
              <a:rPr kumimoji="1" lang="en-US" altLang="ja-JP" dirty="0"/>
              <a:t> reside in the communicating end nodes of the network, rather than in intermediary nodes (e.g. gateways)</a:t>
            </a:r>
          </a:p>
          <a:p>
            <a:pPr marL="742950" lvl="1" indent="-285750">
              <a:buFont typeface="Arial" panose="020B0604020202020204" pitchFamily="34" charset="0"/>
              <a:buChar char="•"/>
            </a:pPr>
            <a:r>
              <a:rPr lang="zh-CN" altLang="en-US" dirty="0"/>
              <a:t>说人话，就是</a:t>
            </a:r>
            <a:r>
              <a:rPr lang="en-US" altLang="zh-CN" dirty="0"/>
              <a:t>application feature</a:t>
            </a:r>
            <a:r>
              <a:rPr lang="zh-CN" altLang="en-US" dirty="0"/>
              <a:t>只在</a:t>
            </a:r>
            <a:r>
              <a:rPr lang="en-US" altLang="zh-CN" dirty="0"/>
              <a:t>end</a:t>
            </a:r>
            <a:r>
              <a:rPr lang="zh-CN" altLang="en-US" dirty="0"/>
              <a:t>上实装，中间的</a:t>
            </a:r>
            <a:r>
              <a:rPr lang="en-US" altLang="zh-CN" dirty="0"/>
              <a:t>gateway</a:t>
            </a:r>
            <a:r>
              <a:rPr lang="zh-CN" altLang="en-US" dirty="0"/>
              <a:t>什么的只负责传输数据</a:t>
            </a:r>
            <a:endParaRPr kumimoji="1" lang="ja-JP" altLang="en-US" dirty="0"/>
          </a:p>
        </p:txBody>
      </p:sp>
      <p:sp>
        <p:nvSpPr>
          <p:cNvPr id="5" name="テキスト ボックス 4"/>
          <p:cNvSpPr txBox="1"/>
          <p:nvPr/>
        </p:nvSpPr>
        <p:spPr>
          <a:xfrm>
            <a:off x="13816" y="5724128"/>
            <a:ext cx="6858000" cy="3139321"/>
          </a:xfrm>
          <a:prstGeom prst="rect">
            <a:avLst/>
          </a:prstGeom>
          <a:solidFill>
            <a:schemeClr val="bg1"/>
          </a:solidFill>
        </p:spPr>
        <p:txBody>
          <a:bodyPr wrap="square" rtlCol="0">
            <a:spAutoFit/>
          </a:bodyPr>
          <a:lstStyle/>
          <a:p>
            <a:r>
              <a:rPr kumimoji="1" lang="en-US" altLang="ja-JP" dirty="0" err="1"/>
              <a:t>panasonic</a:t>
            </a:r>
            <a:r>
              <a:rPr kumimoji="1" lang="en-US" altLang="ja-JP" dirty="0"/>
              <a:t> bought </a:t>
            </a:r>
            <a:r>
              <a:rPr kumimoji="1" lang="en-US" altLang="ja-JP" b="1" dirty="0" err="1">
                <a:solidFill>
                  <a:srgbClr val="FF0000"/>
                </a:solidFill>
              </a:rPr>
              <a:t>Opensynergy</a:t>
            </a:r>
            <a:r>
              <a:rPr lang="en-US" altLang="ja-JP" dirty="0"/>
              <a:t>:</a:t>
            </a:r>
          </a:p>
          <a:p>
            <a:pPr marL="285750" indent="-285750">
              <a:buFont typeface="Arial" panose="020B0604020202020204" pitchFamily="34" charset="0"/>
              <a:buChar char="•"/>
            </a:pPr>
            <a:r>
              <a:rPr lang="en-US" altLang="ja-JP" dirty="0"/>
              <a:t>German software vendor</a:t>
            </a:r>
          </a:p>
          <a:p>
            <a:pPr marL="285750" indent="-285750">
              <a:buFont typeface="Arial" panose="020B0604020202020204" pitchFamily="34" charset="0"/>
              <a:buChar char="•"/>
            </a:pPr>
            <a:r>
              <a:rPr lang="ja-JP" altLang="en-US" b="1" cap="all" dirty="0"/>
              <a:t>オープンシナジー社が保有する技術は、</a:t>
            </a:r>
            <a:r>
              <a:rPr lang="ja-JP" altLang="en-US" b="1" u="sng" cap="all" dirty="0"/>
              <a:t>複数の異なるオペレーティングシステムを</a:t>
            </a:r>
            <a:r>
              <a:rPr lang="en-US" altLang="ja-JP" b="1" u="sng" cap="all" dirty="0"/>
              <a:t>1</a:t>
            </a:r>
            <a:r>
              <a:rPr lang="ja-JP" altLang="en-US" b="1" u="sng" cap="all" dirty="0" err="1"/>
              <a:t>つの</a:t>
            </a:r>
            <a:r>
              <a:rPr lang="ja-JP" altLang="en-US" b="1" u="sng" cap="all" dirty="0"/>
              <a:t>システム上へ統合する</a:t>
            </a:r>
            <a:r>
              <a:rPr lang="ja-JP" altLang="en-US" b="1" cap="all" dirty="0"/>
              <a:t>ことができる</a:t>
            </a:r>
            <a:endParaRPr lang="en-US" altLang="ja-JP" b="1" cap="all" dirty="0"/>
          </a:p>
          <a:p>
            <a:pPr marL="285750" indent="-285750">
              <a:buFont typeface="Arial" panose="020B0604020202020204" pitchFamily="34" charset="0"/>
              <a:buChar char="•"/>
            </a:pPr>
            <a:r>
              <a:rPr lang="ja-JP" altLang="en-US" dirty="0"/>
              <a:t>現在の運転席のシステムは</a:t>
            </a:r>
            <a:endParaRPr lang="en-US" altLang="ja-JP" dirty="0"/>
          </a:p>
          <a:p>
            <a:pPr marL="742950" lvl="1" indent="-285750">
              <a:buFont typeface="Arial" panose="020B0604020202020204" pitchFamily="34" charset="0"/>
              <a:buChar char="•"/>
            </a:pPr>
            <a:r>
              <a:rPr lang="ja-JP" altLang="en-US" dirty="0"/>
              <a:t>カーナビやオーディオといった機能</a:t>
            </a:r>
          </a:p>
          <a:p>
            <a:pPr marL="742950" lvl="1" indent="-285750">
              <a:buFont typeface="Arial" panose="020B0604020202020204" pitchFamily="34" charset="0"/>
              <a:buChar char="•"/>
            </a:pPr>
            <a:r>
              <a:rPr lang="ja-JP" altLang="en-US" dirty="0"/>
              <a:t>衝突回避などで運転を支援する機能で使用する基本ソフト</a:t>
            </a:r>
            <a:endParaRPr lang="ja-JP" altLang="en-US" b="1" cap="all" dirty="0"/>
          </a:p>
          <a:p>
            <a:pPr marL="285750" indent="-285750">
              <a:buFont typeface="Arial" panose="020B0604020202020204" pitchFamily="34" charset="0"/>
              <a:buChar char="•"/>
            </a:pPr>
            <a:r>
              <a:rPr lang="en-US" altLang="ja-JP" dirty="0"/>
              <a:t>=&gt;</a:t>
            </a:r>
            <a:r>
              <a:rPr lang="ja-JP" altLang="en-US" b="1" dirty="0"/>
              <a:t>マルチメディア機能</a:t>
            </a:r>
            <a:r>
              <a:rPr lang="ja-JP" altLang="en-US" dirty="0"/>
              <a:t>と</a:t>
            </a:r>
            <a:r>
              <a:rPr lang="ja-JP" altLang="en-US" b="1" dirty="0"/>
              <a:t>運転者支援機能</a:t>
            </a:r>
            <a:r>
              <a:rPr lang="ja-JP" altLang="en-US" dirty="0"/>
              <a:t>とが統合された次世代コックピットシステムを実現することができます</a:t>
            </a:r>
            <a:endParaRPr lang="en-US" altLang="ja-JP" dirty="0"/>
          </a:p>
          <a:p>
            <a:pPr marL="285750" indent="-285750">
              <a:buFont typeface="Arial" panose="020B0604020202020204" pitchFamily="34" charset="0"/>
              <a:buChar char="•"/>
            </a:pPr>
            <a:r>
              <a:rPr lang="ja-JP" altLang="en-US" b="1" u="sng" cap="all" dirty="0">
                <a:solidFill>
                  <a:srgbClr val="FF0000"/>
                </a:solidFill>
              </a:rPr>
              <a:t>次世代コックピットシステム</a:t>
            </a:r>
            <a:r>
              <a:rPr lang="ja-JP" altLang="en-US" cap="all" dirty="0"/>
              <a:t>の実現</a:t>
            </a:r>
          </a:p>
          <a:p>
            <a:pPr marL="285750" indent="-285750">
              <a:buFont typeface="Arial" panose="020B0604020202020204" pitchFamily="34" charset="0"/>
              <a:buChar char="•"/>
            </a:pPr>
            <a:endParaRPr kumimoji="1" lang="ja-JP" altLang="en-US" dirty="0"/>
          </a:p>
        </p:txBody>
      </p:sp>
    </p:spTree>
    <p:extLst>
      <p:ext uri="{BB962C8B-B14F-4D97-AF65-F5344CB8AC3E}">
        <p14:creationId xmlns:p14="http://schemas.microsoft.com/office/powerpoint/2010/main" val="102932143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6016"/>
            <a:ext cx="4437112" cy="5078313"/>
          </a:xfrm>
          <a:prstGeom prst="rect">
            <a:avLst/>
          </a:prstGeom>
          <a:noFill/>
        </p:spPr>
        <p:txBody>
          <a:bodyPr wrap="square" rtlCol="0">
            <a:spAutoFit/>
          </a:bodyPr>
          <a:lstStyle/>
          <a:p>
            <a:r>
              <a:rPr lang="en-US" altLang="ja-JP" dirty="0"/>
              <a:t>area network:</a:t>
            </a:r>
          </a:p>
          <a:p>
            <a:pPr marL="285750" indent="-285750">
              <a:buFont typeface="Arial" panose="020B0604020202020204" pitchFamily="34" charset="0"/>
              <a:buChar char="•"/>
            </a:pPr>
            <a:r>
              <a:rPr kumimoji="1" lang="en-US" altLang="ja-JP" dirty="0"/>
              <a:t>Wi-Fi</a:t>
            </a:r>
          </a:p>
          <a:p>
            <a:pPr marL="285750" indent="-285750">
              <a:buFont typeface="Arial" panose="020B0604020202020204" pitchFamily="34" charset="0"/>
              <a:buChar char="•"/>
            </a:pPr>
            <a:r>
              <a:rPr lang="en-US" altLang="ja-JP" dirty="0"/>
              <a:t>BT</a:t>
            </a:r>
          </a:p>
          <a:p>
            <a:pPr marL="285750" indent="-285750">
              <a:buFont typeface="Arial" panose="020B0604020202020204" pitchFamily="34" charset="0"/>
              <a:buChar char="•"/>
            </a:pPr>
            <a:r>
              <a:rPr kumimoji="1" lang="en-US" altLang="ja-JP" dirty="0" err="1"/>
              <a:t>ZigBee</a:t>
            </a:r>
            <a:endParaRPr kumimoji="1" lang="en-US" altLang="ja-JP" dirty="0"/>
          </a:p>
          <a:p>
            <a:pPr marL="742950" lvl="1" indent="-285750">
              <a:buFont typeface="Arial" panose="020B0604020202020204" pitchFamily="34" charset="0"/>
              <a:buChar char="•"/>
            </a:pPr>
            <a:r>
              <a:rPr lang="en-US" altLang="ja-JP" dirty="0"/>
              <a:t>IEEE 802.15.4-based</a:t>
            </a:r>
          </a:p>
          <a:p>
            <a:pPr marL="742950" lvl="1" indent="-285750">
              <a:buFont typeface="Arial" panose="020B0604020202020204" pitchFamily="34" charset="0"/>
              <a:buChar char="•"/>
            </a:pPr>
            <a:r>
              <a:rPr kumimoji="1" lang="en-US" altLang="ja-JP" dirty="0"/>
              <a:t>cheaper than Wi-Fi &amp; BT</a:t>
            </a:r>
          </a:p>
          <a:p>
            <a:pPr marL="742950" lvl="1" indent="-285750">
              <a:buFont typeface="Arial" panose="020B0604020202020204" pitchFamily="34" charset="0"/>
              <a:buChar char="•"/>
            </a:pPr>
            <a:r>
              <a:rPr lang="en-US" altLang="ja-JP" dirty="0"/>
              <a:t>wireless mesh network (WMN)</a:t>
            </a:r>
            <a:endParaRPr kumimoji="1" lang="en-US" altLang="ja-JP" dirty="0"/>
          </a:p>
          <a:p>
            <a:pPr marL="285750" indent="-285750">
              <a:buFont typeface="Arial" panose="020B0604020202020204" pitchFamily="34" charset="0"/>
              <a:buChar char="•"/>
            </a:pPr>
            <a:r>
              <a:rPr lang="en-US" altLang="ja-JP" dirty="0"/>
              <a:t>PLC</a:t>
            </a:r>
          </a:p>
          <a:p>
            <a:pPr marL="742950" lvl="1" indent="-285750">
              <a:buFont typeface="Arial" panose="020B0604020202020204" pitchFamily="34" charset="0"/>
              <a:buChar char="•"/>
            </a:pPr>
            <a:r>
              <a:rPr lang="en-US" altLang="ja-JP" dirty="0"/>
              <a:t>power-line communication</a:t>
            </a:r>
          </a:p>
          <a:p>
            <a:pPr marL="742950" lvl="1" indent="-285750">
              <a:buFont typeface="Arial" panose="020B0604020202020204" pitchFamily="34" charset="0"/>
              <a:buChar char="•"/>
            </a:pPr>
            <a:r>
              <a:rPr lang="en-US" altLang="ja-JP" dirty="0"/>
              <a:t>a communication protocol that uses electrical wiring to simultaneously carry both </a:t>
            </a:r>
            <a:r>
              <a:rPr lang="en-US" altLang="ja-JP" b="1" dirty="0"/>
              <a:t>data</a:t>
            </a:r>
            <a:r>
              <a:rPr lang="en-US" altLang="ja-JP" dirty="0"/>
              <a:t>, and </a:t>
            </a:r>
            <a:r>
              <a:rPr lang="en-US" altLang="ja-JP" b="1" dirty="0"/>
              <a:t>Alternating Current (AC) electric power </a:t>
            </a:r>
            <a:r>
              <a:rPr lang="en-US" altLang="ja-JP" dirty="0"/>
              <a:t>transmission or electric power distribution</a:t>
            </a:r>
          </a:p>
          <a:p>
            <a:pPr marL="285750" indent="-285750">
              <a:buFont typeface="Arial" panose="020B0604020202020204" pitchFamily="34" charset="0"/>
              <a:buChar char="•"/>
            </a:pPr>
            <a:r>
              <a:rPr kumimoji="1" lang="en-US" altLang="ja-JP" dirty="0"/>
              <a:t>Wi-SUN</a:t>
            </a:r>
          </a:p>
          <a:p>
            <a:pPr marL="742950" lvl="1" indent="-285750">
              <a:buFont typeface="Arial" panose="020B0604020202020204" pitchFamily="34" charset="0"/>
              <a:buChar char="•"/>
            </a:pPr>
            <a:r>
              <a:rPr lang="en-US" altLang="ja-JP" dirty="0"/>
              <a:t>wireless smart utility network</a:t>
            </a:r>
          </a:p>
          <a:p>
            <a:pPr marL="742950" lvl="1" indent="-285750">
              <a:buFont typeface="Arial" panose="020B0604020202020204" pitchFamily="34" charset="0"/>
              <a:buChar char="•"/>
            </a:pPr>
            <a:endParaRPr kumimoji="1" lang="ja-JP" altLang="en-US" dirty="0"/>
          </a:p>
        </p:txBody>
      </p:sp>
      <p:sp>
        <p:nvSpPr>
          <p:cNvPr id="4" name="テキスト ボックス 3"/>
          <p:cNvSpPr txBox="1"/>
          <p:nvPr/>
        </p:nvSpPr>
        <p:spPr>
          <a:xfrm>
            <a:off x="0" y="7850971"/>
            <a:ext cx="13190086" cy="923330"/>
          </a:xfrm>
          <a:prstGeom prst="rect">
            <a:avLst/>
          </a:prstGeom>
          <a:solidFill>
            <a:schemeClr val="bg1"/>
          </a:solidFill>
        </p:spPr>
        <p:txBody>
          <a:bodyPr wrap="none" rtlCol="0">
            <a:spAutoFit/>
          </a:bodyPr>
          <a:lstStyle/>
          <a:p>
            <a:r>
              <a:rPr kumimoji="1" lang="ja-JP" altLang="en-US" dirty="0"/>
              <a:t>エッジ・ヘビー・コンピューティング </a:t>
            </a:r>
            <a:r>
              <a:rPr kumimoji="1" lang="en-US" altLang="ja-JP" dirty="0"/>
              <a:t>(</a:t>
            </a:r>
            <a:r>
              <a:rPr kumimoji="1" lang="en-US" altLang="ja-JP" b="1" dirty="0">
                <a:solidFill>
                  <a:srgbClr val="FF0000"/>
                </a:solidFill>
              </a:rPr>
              <a:t>edge heavy computing</a:t>
            </a:r>
            <a:r>
              <a:rPr kumimoji="1" lang="en-US" altLang="ja-JP" dirty="0"/>
              <a:t>)</a:t>
            </a:r>
          </a:p>
          <a:p>
            <a:pPr marL="285750" indent="-285750">
              <a:buFont typeface="Arial" panose="020B0604020202020204" pitchFamily="34" charset="0"/>
              <a:buChar char="•"/>
            </a:pPr>
            <a:r>
              <a:rPr kumimoji="1" lang="en-US" altLang="ja-JP" dirty="0"/>
              <a:t>edge heavy data =</a:t>
            </a:r>
            <a:r>
              <a:rPr lang="ja-JP" altLang="en-US" dirty="0"/>
              <a:t>データの多くは「クラウド」と称されるデータセンターではなく，ネットワークの辺縁部（エッジ）に格納され，処理される</a:t>
            </a:r>
            <a:endParaRPr lang="en-US" altLang="ja-JP" dirty="0"/>
          </a:p>
          <a:p>
            <a:pPr marL="285750" indent="-285750">
              <a:buFont typeface="Arial" panose="020B0604020202020204" pitchFamily="34" charset="0"/>
              <a:buChar char="•"/>
            </a:pPr>
            <a:endParaRPr kumimoji="1" lang="ja-JP" altLang="en-US" dirty="0"/>
          </a:p>
        </p:txBody>
      </p:sp>
      <p:sp>
        <p:nvSpPr>
          <p:cNvPr id="3" name="テキスト ボックス 2"/>
          <p:cNvSpPr txBox="1"/>
          <p:nvPr/>
        </p:nvSpPr>
        <p:spPr>
          <a:xfrm>
            <a:off x="0" y="5292080"/>
            <a:ext cx="6858000" cy="2308324"/>
          </a:xfrm>
          <a:prstGeom prst="rect">
            <a:avLst/>
          </a:prstGeom>
          <a:noFill/>
        </p:spPr>
        <p:txBody>
          <a:bodyPr wrap="square" rtlCol="0">
            <a:spAutoFit/>
          </a:bodyPr>
          <a:lstStyle/>
          <a:p>
            <a:r>
              <a:rPr kumimoji="1" lang="en-US" altLang="ja-JP" b="1" dirty="0">
                <a:solidFill>
                  <a:srgbClr val="FF0000"/>
                </a:solidFill>
              </a:rPr>
              <a:t>Preferred Infrastructure </a:t>
            </a:r>
            <a:r>
              <a:rPr kumimoji="1" lang="en-US" altLang="ja-JP" dirty="0"/>
              <a:t>&amp; </a:t>
            </a:r>
            <a:r>
              <a:rPr kumimoji="1" lang="en-US" altLang="ja-JP" b="1" dirty="0">
                <a:solidFill>
                  <a:srgbClr val="FF0000"/>
                </a:solidFill>
              </a:rPr>
              <a:t>Preferred Networks</a:t>
            </a:r>
          </a:p>
          <a:p>
            <a:pPr marL="285750" indent="-285750">
              <a:buFont typeface="Arial" panose="020B0604020202020204" pitchFamily="34" charset="0"/>
              <a:buChar char="•"/>
            </a:pPr>
            <a:r>
              <a:rPr lang="en-US" altLang="ja-JP" dirty="0"/>
              <a:t>2 Japanese companies focusing on Machine Learning, Deep learning technologies</a:t>
            </a:r>
          </a:p>
          <a:p>
            <a:r>
              <a:rPr kumimoji="1" lang="en-US" altLang="ja-JP" b="1" dirty="0" err="1">
                <a:solidFill>
                  <a:srgbClr val="FF0000"/>
                </a:solidFill>
              </a:rPr>
              <a:t>Jubatus</a:t>
            </a:r>
            <a:endParaRPr kumimoji="1" lang="en-US" altLang="ja-JP" b="1" dirty="0">
              <a:solidFill>
                <a:srgbClr val="FF0000"/>
              </a:solidFill>
            </a:endParaRPr>
          </a:p>
          <a:p>
            <a:pPr marL="285750" indent="-285750">
              <a:buFont typeface="Arial" panose="020B0604020202020204" pitchFamily="34" charset="0"/>
              <a:buChar char="•"/>
            </a:pPr>
            <a:r>
              <a:rPr lang="en-US" altLang="ja-JP" b="1" dirty="0"/>
              <a:t>Distributed </a:t>
            </a:r>
            <a:r>
              <a:rPr lang="en-US" altLang="ja-JP" b="1" dirty="0">
                <a:solidFill>
                  <a:srgbClr val="FF0000"/>
                </a:solidFill>
              </a:rPr>
              <a:t>Online</a:t>
            </a:r>
            <a:r>
              <a:rPr lang="en-US" altLang="ja-JP" b="1" dirty="0"/>
              <a:t> Machine Learning Framework</a:t>
            </a:r>
          </a:p>
          <a:p>
            <a:pPr marL="742950" lvl="1" indent="-285750">
              <a:buFont typeface="Arial" panose="020B0604020202020204" pitchFamily="34" charset="0"/>
              <a:buChar char="•"/>
            </a:pPr>
            <a:r>
              <a:rPr kumimoji="1" lang="en-US" altLang="ja-JP" dirty="0"/>
              <a:t>online: </a:t>
            </a:r>
            <a:r>
              <a:rPr lang="en-US" altLang="ja-JP" b="1" i="1" u="sng" dirty="0"/>
              <a:t>trends</a:t>
            </a:r>
            <a:r>
              <a:rPr lang="en-US" altLang="ja-JP" dirty="0"/>
              <a:t> can be picked up instantly from sensor data</a:t>
            </a:r>
            <a:endParaRPr kumimoji="1" lang="en-US" altLang="ja-JP" dirty="0"/>
          </a:p>
          <a:p>
            <a:pPr marL="285750" indent="-285750">
              <a:buFont typeface="Arial" panose="020B0604020202020204" pitchFamily="34" charset="0"/>
              <a:buChar char="•"/>
            </a:pPr>
            <a:r>
              <a:rPr lang="en-US" altLang="ja-JP" dirty="0"/>
              <a:t>a distributed processing framework and streaming machine learning library</a:t>
            </a:r>
            <a:endParaRPr kumimoji="1" lang="en-US" altLang="ja-JP" dirty="0"/>
          </a:p>
        </p:txBody>
      </p:sp>
    </p:spTree>
    <p:extLst>
      <p:ext uri="{BB962C8B-B14F-4D97-AF65-F5344CB8AC3E}">
        <p14:creationId xmlns:p14="http://schemas.microsoft.com/office/powerpoint/2010/main" val="141434273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0460" y="0"/>
            <a:ext cx="6888460" cy="6740307"/>
          </a:xfrm>
          <a:prstGeom prst="rect">
            <a:avLst/>
          </a:prstGeom>
          <a:noFill/>
        </p:spPr>
        <p:txBody>
          <a:bodyPr wrap="square" rtlCol="0">
            <a:spAutoFit/>
          </a:bodyPr>
          <a:lstStyle/>
          <a:p>
            <a:r>
              <a:rPr kumimoji="1" lang="en-US" altLang="ja-JP" dirty="0"/>
              <a:t>Industrial Internet Consortium (IIC)</a:t>
            </a:r>
          </a:p>
          <a:p>
            <a:pPr marL="285750" indent="-285750">
              <a:buFont typeface="Arial" panose="020B0604020202020204" pitchFamily="34" charset="0"/>
              <a:buChar char="•"/>
            </a:pPr>
            <a:r>
              <a:rPr lang="en-US" altLang="ja-JP" dirty="0"/>
              <a:t>GE main, listens to its members’ wishes</a:t>
            </a:r>
          </a:p>
          <a:p>
            <a:pPr marL="285750" indent="-285750">
              <a:buFont typeface="Arial" panose="020B0604020202020204" pitchFamily="34" charset="0"/>
              <a:buChar char="•"/>
            </a:pPr>
            <a:r>
              <a:rPr lang="en-US" altLang="ja-JP" dirty="0"/>
              <a:t>NOT so important</a:t>
            </a:r>
          </a:p>
          <a:p>
            <a:r>
              <a:rPr kumimoji="1" lang="en-US" altLang="ja-JP" dirty="0"/>
              <a:t>Industrie4.0</a:t>
            </a:r>
          </a:p>
          <a:p>
            <a:pPr marL="285750" indent="-285750">
              <a:buFont typeface="Arial" panose="020B0604020202020204" pitchFamily="34" charset="0"/>
              <a:buChar char="•"/>
            </a:pPr>
            <a:r>
              <a:rPr lang="en-US" altLang="ja-JP" dirty="0"/>
              <a:t> is the current trend of automation and data exchange in manufacturing technologies. It includes </a:t>
            </a:r>
            <a:r>
              <a:rPr lang="en-US" altLang="ja-JP" b="1" dirty="0"/>
              <a:t>cyber-physical systems</a:t>
            </a:r>
            <a:r>
              <a:rPr lang="ja-JP" altLang="en-US" b="1" dirty="0"/>
              <a:t>　</a:t>
            </a:r>
            <a:r>
              <a:rPr lang="en-US" altLang="ja-JP" b="1" dirty="0"/>
              <a:t>(CPS)</a:t>
            </a:r>
            <a:r>
              <a:rPr lang="en-US" altLang="ja-JP" dirty="0"/>
              <a:t>, </a:t>
            </a:r>
            <a:r>
              <a:rPr lang="en-US" altLang="ja-JP" b="1" dirty="0"/>
              <a:t>the Internet of things</a:t>
            </a:r>
            <a:r>
              <a:rPr lang="en-US" altLang="ja-JP" dirty="0"/>
              <a:t> and </a:t>
            </a:r>
            <a:r>
              <a:rPr lang="en-US" altLang="ja-JP" b="1" dirty="0"/>
              <a:t>cloud computing</a:t>
            </a:r>
          </a:p>
          <a:p>
            <a:r>
              <a:rPr kumimoji="1" lang="en-US" altLang="ja-JP" dirty="0" err="1"/>
              <a:t>Allseen</a:t>
            </a:r>
            <a:r>
              <a:rPr kumimoji="1" lang="en-US" altLang="ja-JP" dirty="0"/>
              <a:t> Alliance (ASA)</a:t>
            </a:r>
          </a:p>
          <a:p>
            <a:pPr marL="285750" indent="-285750">
              <a:buFont typeface="Arial" panose="020B0604020202020204" pitchFamily="34" charset="0"/>
              <a:buChar char="•"/>
            </a:pPr>
            <a:r>
              <a:rPr kumimoji="1" lang="en-US" altLang="ja-JP" dirty="0"/>
              <a:t>Qualcomm </a:t>
            </a:r>
            <a:r>
              <a:rPr lang="en-US" altLang="ja-JP" dirty="0"/>
              <a:t>main, mostly Consumer electronics makers</a:t>
            </a:r>
          </a:p>
          <a:p>
            <a:pPr marL="285750" indent="-285750">
              <a:buFont typeface="Arial" panose="020B0604020202020204" pitchFamily="34" charset="0"/>
              <a:buChar char="•"/>
            </a:pPr>
            <a:r>
              <a:rPr kumimoji="1" lang="en-US" altLang="ja-JP" dirty="0" err="1"/>
              <a:t>IoT</a:t>
            </a:r>
            <a:r>
              <a:rPr kumimoji="1" lang="en-US" altLang="ja-JP" dirty="0"/>
              <a:t> devices mutual connection &amp; management software “</a:t>
            </a:r>
            <a:r>
              <a:rPr kumimoji="1" lang="en-US" altLang="ja-JP" dirty="0" err="1"/>
              <a:t>AllJoyn</a:t>
            </a:r>
            <a:r>
              <a:rPr kumimoji="1" lang="en-US" altLang="ja-JP" dirty="0"/>
              <a:t>”</a:t>
            </a:r>
          </a:p>
          <a:p>
            <a:r>
              <a:rPr lang="en-US" altLang="ja-JP" dirty="0"/>
              <a:t>Open Interconnect Consortium (OIC)</a:t>
            </a:r>
          </a:p>
          <a:p>
            <a:pPr marL="285750" indent="-285750">
              <a:buFont typeface="Arial" panose="020B0604020202020204" pitchFamily="34" charset="0"/>
              <a:buChar char="•"/>
            </a:pPr>
            <a:r>
              <a:rPr kumimoji="1" lang="en-US" altLang="ja-JP" dirty="0"/>
              <a:t>define </a:t>
            </a:r>
            <a:r>
              <a:rPr kumimoji="1" lang="en-US" altLang="ja-JP" dirty="0" err="1"/>
              <a:t>IoT</a:t>
            </a:r>
            <a:r>
              <a:rPr kumimoji="1" lang="en-US" altLang="ja-JP" dirty="0"/>
              <a:t> communication standards</a:t>
            </a:r>
          </a:p>
          <a:p>
            <a:r>
              <a:rPr lang="en-US" altLang="ja-JP" dirty="0"/>
              <a:t>Trend Group</a:t>
            </a:r>
          </a:p>
          <a:p>
            <a:pPr marL="285750" indent="-285750">
              <a:buFont typeface="Arial" panose="020B0604020202020204" pitchFamily="34" charset="0"/>
              <a:buChar char="•"/>
            </a:pPr>
            <a:r>
              <a:rPr kumimoji="1" lang="en-US" altLang="ja-JP" dirty="0"/>
              <a:t>Google Nest Labs centered</a:t>
            </a:r>
          </a:p>
          <a:p>
            <a:pPr marL="285750" indent="-285750">
              <a:buFont typeface="Arial" panose="020B0604020202020204" pitchFamily="34" charset="0"/>
              <a:buChar char="•"/>
            </a:pPr>
            <a:r>
              <a:rPr lang="en-US" altLang="ja-JP" dirty="0"/>
              <a:t>promote </a:t>
            </a:r>
            <a:r>
              <a:rPr lang="en-US" altLang="ja-JP" dirty="0" err="1"/>
              <a:t>IoT</a:t>
            </a:r>
            <a:r>
              <a:rPr lang="en-US" altLang="ja-JP" dirty="0"/>
              <a:t> wireless protocol “Thread”</a:t>
            </a:r>
          </a:p>
          <a:p>
            <a:r>
              <a:rPr kumimoji="1" lang="en-US" altLang="ja-JP" dirty="0" err="1"/>
              <a:t>HomeKit</a:t>
            </a:r>
            <a:endParaRPr kumimoji="1" lang="en-US" altLang="ja-JP" dirty="0"/>
          </a:p>
          <a:p>
            <a:pPr marL="285750" indent="-285750">
              <a:buFont typeface="Arial" panose="020B0604020202020204" pitchFamily="34" charset="0"/>
              <a:buChar char="•"/>
            </a:pPr>
            <a:r>
              <a:rPr lang="en-US" altLang="ja-JP" dirty="0"/>
              <a:t>defined by Apple after iOS8 for smart device management framework (use IP and BT)</a:t>
            </a:r>
          </a:p>
          <a:p>
            <a:endParaRPr kumimoji="1" lang="en-US" altLang="ja-JP" dirty="0"/>
          </a:p>
          <a:p>
            <a:r>
              <a:rPr lang="en-US" altLang="ja-JP" dirty="0" err="1"/>
              <a:t>IoT</a:t>
            </a:r>
            <a:r>
              <a:rPr lang="en-US" altLang="ja-JP" dirty="0"/>
              <a:t> security</a:t>
            </a:r>
          </a:p>
          <a:p>
            <a:pPr marL="285750" indent="-285750">
              <a:buFont typeface="Arial" panose="020B0604020202020204" pitchFamily="34" charset="0"/>
              <a:buChar char="•"/>
            </a:pPr>
            <a:r>
              <a:rPr kumimoji="1" lang="en-US" altLang="ja-JP" dirty="0"/>
              <a:t>McAfee</a:t>
            </a:r>
          </a:p>
          <a:p>
            <a:pPr marL="742950" lvl="1" indent="-285750">
              <a:buFont typeface="Arial" panose="020B0604020202020204" pitchFamily="34" charset="0"/>
              <a:buChar char="•"/>
            </a:pPr>
            <a:r>
              <a:rPr lang="en-US" altLang="ja-JP" dirty="0"/>
              <a:t>security connected, M&amp;A</a:t>
            </a:r>
            <a:endParaRPr kumimoji="1" lang="en-US" altLang="ja-JP" dirty="0"/>
          </a:p>
          <a:p>
            <a:pPr marL="285750" indent="-285750">
              <a:buFont typeface="Arial" panose="020B0604020202020204" pitchFamily="34" charset="0"/>
              <a:buChar char="•"/>
            </a:pPr>
            <a:r>
              <a:rPr kumimoji="1" lang="en-US" altLang="ja-JP" dirty="0"/>
              <a:t>Symantec</a:t>
            </a:r>
          </a:p>
          <a:p>
            <a:pPr marL="742950" lvl="1" indent="-285750">
              <a:buFont typeface="Arial" panose="020B0604020202020204" pitchFamily="34" charset="0"/>
              <a:buChar char="•"/>
            </a:pPr>
            <a:r>
              <a:rPr lang="en-US" altLang="ja-JP" dirty="0" err="1"/>
              <a:t>Veritas</a:t>
            </a:r>
            <a:r>
              <a:rPr lang="en-US" altLang="ja-JP" dirty="0"/>
              <a:t> Technologies</a:t>
            </a:r>
          </a:p>
        </p:txBody>
      </p:sp>
      <p:pic>
        <p:nvPicPr>
          <p:cNvPr id="2050" name="Picture 2" descr="https://upload.wikimedia.org/wikipedia/commons/thumb/c/c8/Industry_4.0.png/500px-Industry_4.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72261"/>
            <a:ext cx="4762500" cy="2314575"/>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0" y="6742936"/>
            <a:ext cx="4718471" cy="646331"/>
          </a:xfrm>
          <a:prstGeom prst="rect">
            <a:avLst/>
          </a:prstGeom>
          <a:noFill/>
        </p:spPr>
        <p:txBody>
          <a:bodyPr wrap="none" rtlCol="0">
            <a:spAutoFit/>
          </a:bodyPr>
          <a:lstStyle/>
          <a:p>
            <a:r>
              <a:rPr kumimoji="1" lang="en-US" altLang="ja-JP" b="1" dirty="0">
                <a:solidFill>
                  <a:srgbClr val="FF0000"/>
                </a:solidFill>
              </a:rPr>
              <a:t>SLAM</a:t>
            </a:r>
            <a:r>
              <a:rPr kumimoji="1" lang="en-US" altLang="ja-JP" dirty="0">
                <a:solidFill>
                  <a:srgbClr val="FF0000"/>
                </a:solidFill>
              </a:rPr>
              <a:t> </a:t>
            </a:r>
            <a:r>
              <a:rPr kumimoji="1" lang="en-US" altLang="ja-JP" dirty="0"/>
              <a:t>(simultaneously localization and mapping)</a:t>
            </a:r>
          </a:p>
          <a:p>
            <a:pPr marL="285750" indent="-285750">
              <a:buFont typeface="Arial" panose="020B0604020202020204" pitchFamily="34" charset="0"/>
              <a:buChar char="•"/>
            </a:pPr>
            <a:r>
              <a:rPr lang="ja-JP" altLang="en-US" dirty="0"/>
              <a:t>自動運転の技術</a:t>
            </a:r>
            <a:endParaRPr kumimoji="1" lang="ja-JP" altLang="en-US" dirty="0"/>
          </a:p>
        </p:txBody>
      </p:sp>
      <p:sp>
        <p:nvSpPr>
          <p:cNvPr id="5" name="テキスト ボックス 4"/>
          <p:cNvSpPr txBox="1"/>
          <p:nvPr/>
        </p:nvSpPr>
        <p:spPr>
          <a:xfrm>
            <a:off x="-15230" y="7452320"/>
            <a:ext cx="6858000" cy="1477328"/>
          </a:xfrm>
          <a:prstGeom prst="rect">
            <a:avLst/>
          </a:prstGeom>
          <a:noFill/>
        </p:spPr>
        <p:txBody>
          <a:bodyPr wrap="square" rtlCol="0">
            <a:spAutoFit/>
          </a:bodyPr>
          <a:lstStyle/>
          <a:p>
            <a:r>
              <a:rPr kumimoji="1" lang="en-US" altLang="ja-JP" b="1" dirty="0">
                <a:solidFill>
                  <a:srgbClr val="FF0000"/>
                </a:solidFill>
              </a:rPr>
              <a:t>GAO</a:t>
            </a:r>
            <a:r>
              <a:rPr kumimoji="1" lang="en-US" altLang="ja-JP" dirty="0">
                <a:solidFill>
                  <a:srgbClr val="FF0000"/>
                </a:solidFill>
              </a:rPr>
              <a:t> </a:t>
            </a:r>
            <a:r>
              <a:rPr lang="en-US" altLang="ja-JP" dirty="0"/>
              <a:t>(Government Accountability Office)</a:t>
            </a:r>
            <a:endParaRPr kumimoji="1" lang="en-US" altLang="ja-JP" dirty="0"/>
          </a:p>
          <a:p>
            <a:pPr marL="285750" indent="-285750">
              <a:buFont typeface="Arial" panose="020B0604020202020204" pitchFamily="34" charset="0"/>
              <a:buChar char="•"/>
            </a:pPr>
            <a:r>
              <a:rPr lang="en-US" altLang="ja-JP" dirty="0"/>
              <a:t>is a government agency that provides auditing, evaluation, and investigative services for the </a:t>
            </a:r>
            <a:r>
              <a:rPr lang="en-US" altLang="ja-JP" u="sng" dirty="0"/>
              <a:t>United States Congress</a:t>
            </a:r>
          </a:p>
          <a:p>
            <a:r>
              <a:rPr kumimoji="1" lang="en-US" altLang="ja-JP" b="1" dirty="0">
                <a:solidFill>
                  <a:srgbClr val="FF0000"/>
                </a:solidFill>
              </a:rPr>
              <a:t>DOT</a:t>
            </a:r>
            <a:r>
              <a:rPr kumimoji="1" lang="en-US" altLang="ja-JP" dirty="0"/>
              <a:t> (Department of Transportation)</a:t>
            </a:r>
          </a:p>
          <a:p>
            <a:r>
              <a:rPr lang="en-US" altLang="ja-JP" b="1" dirty="0">
                <a:solidFill>
                  <a:srgbClr val="FF0000"/>
                </a:solidFill>
              </a:rPr>
              <a:t>FMVSS</a:t>
            </a:r>
            <a:r>
              <a:rPr lang="en-US" altLang="ja-JP" dirty="0"/>
              <a:t> (Federal Motor Vehicle Safety Standards)</a:t>
            </a:r>
            <a:endParaRPr kumimoji="1" lang="ja-JP" altLang="en-US" dirty="0"/>
          </a:p>
        </p:txBody>
      </p:sp>
    </p:spTree>
    <p:extLst>
      <p:ext uri="{BB962C8B-B14F-4D97-AF65-F5344CB8AC3E}">
        <p14:creationId xmlns:p14="http://schemas.microsoft.com/office/powerpoint/2010/main" val="13049050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256" y="0"/>
            <a:ext cx="6858000" cy="923330"/>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Vehicle “</a:t>
            </a:r>
            <a:r>
              <a:rPr lang="en-US" altLang="ja-JP" b="1" dirty="0">
                <a:solidFill>
                  <a:srgbClr val="FF0000"/>
                </a:solidFill>
              </a:rPr>
              <a:t>telematics systems</a:t>
            </a:r>
            <a:r>
              <a:rPr lang="en-US" altLang="ja-JP" dirty="0"/>
              <a:t>”—which include the </a:t>
            </a:r>
            <a:r>
              <a:rPr lang="en-US" altLang="ja-JP" u="sng" dirty="0"/>
              <a:t>dashboard, controls, and navigation systems</a:t>
            </a:r>
            <a:r>
              <a:rPr lang="en-US" altLang="ja-JP" dirty="0"/>
              <a:t>—provide continuous connectivity to long- and short-range wireless connections </a:t>
            </a:r>
            <a:endParaRPr kumimoji="1" lang="ja-JP" altLang="en-US" dirty="0"/>
          </a:p>
        </p:txBody>
      </p:sp>
      <p:sp>
        <p:nvSpPr>
          <p:cNvPr id="3" name="正方形/長方形 2"/>
          <p:cNvSpPr/>
          <p:nvPr/>
        </p:nvSpPr>
        <p:spPr>
          <a:xfrm>
            <a:off x="-18256" y="1077863"/>
            <a:ext cx="6839744" cy="6463308"/>
          </a:xfrm>
          <a:prstGeom prst="rect">
            <a:avLst/>
          </a:prstGeom>
        </p:spPr>
        <p:txBody>
          <a:bodyPr wrap="square">
            <a:spAutoFit/>
          </a:bodyPr>
          <a:lstStyle/>
          <a:p>
            <a:r>
              <a:rPr lang="en-US" altLang="ja-JP" dirty="0"/>
              <a:t>Abbreviations:</a:t>
            </a:r>
          </a:p>
          <a:p>
            <a:pPr marL="285750" indent="-285750">
              <a:buFont typeface="Arial" panose="020B0604020202020204" pitchFamily="34" charset="0"/>
              <a:buChar char="•"/>
            </a:pPr>
            <a:r>
              <a:rPr lang="en-US" altLang="ja-JP" b="1" dirty="0"/>
              <a:t>AUTOSAR</a:t>
            </a:r>
            <a:r>
              <a:rPr lang="en-US" altLang="ja-JP" dirty="0"/>
              <a:t> Automotive Open System Architecture. </a:t>
            </a:r>
          </a:p>
          <a:p>
            <a:pPr marL="285750" indent="-285750">
              <a:buFont typeface="Arial" panose="020B0604020202020204" pitchFamily="34" charset="0"/>
              <a:buChar char="•"/>
            </a:pPr>
            <a:r>
              <a:rPr lang="en-US" altLang="ja-JP" b="1" dirty="0"/>
              <a:t>CAN </a:t>
            </a:r>
            <a:r>
              <a:rPr lang="en-US" altLang="ja-JP" dirty="0"/>
              <a:t>controller area network </a:t>
            </a:r>
          </a:p>
          <a:p>
            <a:pPr marL="285750" indent="-285750">
              <a:buFont typeface="Arial" panose="020B0604020202020204" pitchFamily="34" charset="0"/>
              <a:buChar char="•"/>
            </a:pPr>
            <a:r>
              <a:rPr lang="en-US" altLang="ja-JP" b="1" dirty="0"/>
              <a:t>DHS</a:t>
            </a:r>
            <a:r>
              <a:rPr lang="en-US" altLang="ja-JP" dirty="0"/>
              <a:t> Department of Homeland Security </a:t>
            </a:r>
          </a:p>
          <a:p>
            <a:pPr marL="285750" indent="-285750">
              <a:buFont typeface="Arial" panose="020B0604020202020204" pitchFamily="34" charset="0"/>
              <a:buChar char="•"/>
            </a:pPr>
            <a:r>
              <a:rPr lang="en-US" altLang="ja-JP" b="1" dirty="0"/>
              <a:t>DOT</a:t>
            </a:r>
            <a:r>
              <a:rPr lang="en-US" altLang="ja-JP" dirty="0"/>
              <a:t> Department of Transportation </a:t>
            </a:r>
          </a:p>
          <a:p>
            <a:pPr marL="285750" indent="-285750">
              <a:buFont typeface="Arial" panose="020B0604020202020204" pitchFamily="34" charset="0"/>
              <a:buChar char="•"/>
            </a:pPr>
            <a:r>
              <a:rPr lang="en-US" altLang="ja-JP" b="1" dirty="0"/>
              <a:t>ECU</a:t>
            </a:r>
            <a:r>
              <a:rPr lang="en-US" altLang="ja-JP" dirty="0"/>
              <a:t> electronic control unit </a:t>
            </a:r>
          </a:p>
          <a:p>
            <a:pPr marL="285750" indent="-285750">
              <a:buFont typeface="Arial" panose="020B0604020202020204" pitchFamily="34" charset="0"/>
              <a:buChar char="•"/>
            </a:pPr>
            <a:r>
              <a:rPr lang="en-US" altLang="ja-JP" b="1" dirty="0"/>
              <a:t>FAST</a:t>
            </a:r>
            <a:r>
              <a:rPr lang="en-US" altLang="ja-JP" dirty="0"/>
              <a:t> Act Fixing America’s Surface Transportation Act </a:t>
            </a:r>
          </a:p>
          <a:p>
            <a:pPr marL="285750" indent="-285750">
              <a:buFont typeface="Arial" panose="020B0604020202020204" pitchFamily="34" charset="0"/>
              <a:buChar char="•"/>
            </a:pPr>
            <a:r>
              <a:rPr lang="en-US" altLang="ja-JP" b="1" dirty="0"/>
              <a:t>FCA</a:t>
            </a:r>
            <a:r>
              <a:rPr lang="en-US" altLang="ja-JP" dirty="0"/>
              <a:t> Fiat Chrysler Automobiles </a:t>
            </a:r>
          </a:p>
          <a:p>
            <a:pPr marL="285750" indent="-285750">
              <a:buFont typeface="Arial" panose="020B0604020202020204" pitchFamily="34" charset="0"/>
              <a:buChar char="•"/>
            </a:pPr>
            <a:r>
              <a:rPr lang="en-US" altLang="ja-JP" b="1" dirty="0"/>
              <a:t>GM</a:t>
            </a:r>
            <a:r>
              <a:rPr lang="en-US" altLang="ja-JP" dirty="0"/>
              <a:t> General Motors </a:t>
            </a:r>
          </a:p>
          <a:p>
            <a:pPr marL="285750" indent="-285750">
              <a:buFont typeface="Arial" panose="020B0604020202020204" pitchFamily="34" charset="0"/>
              <a:buChar char="•"/>
            </a:pPr>
            <a:r>
              <a:rPr lang="en-US" altLang="ja-JP" b="1" dirty="0"/>
              <a:t>ISAC</a:t>
            </a:r>
            <a:r>
              <a:rPr lang="en-US" altLang="ja-JP" dirty="0"/>
              <a:t> Information Sharing and Analysis Center </a:t>
            </a:r>
          </a:p>
          <a:p>
            <a:pPr marL="285750" indent="-285750">
              <a:buFont typeface="Arial" panose="020B0604020202020204" pitchFamily="34" charset="0"/>
              <a:buChar char="•"/>
            </a:pPr>
            <a:r>
              <a:rPr lang="en-US" altLang="ja-JP" b="1" dirty="0"/>
              <a:t>ISO</a:t>
            </a:r>
            <a:r>
              <a:rPr lang="en-US" altLang="ja-JP" dirty="0"/>
              <a:t> International Organization for Standardization </a:t>
            </a:r>
          </a:p>
          <a:p>
            <a:pPr marL="285750" indent="-285750">
              <a:buFont typeface="Arial" panose="020B0604020202020204" pitchFamily="34" charset="0"/>
              <a:buChar char="•"/>
            </a:pPr>
            <a:r>
              <a:rPr lang="en-US" altLang="ja-JP" b="1" dirty="0"/>
              <a:t>IT</a:t>
            </a:r>
            <a:r>
              <a:rPr lang="en-US" altLang="ja-JP" dirty="0"/>
              <a:t> information technology </a:t>
            </a:r>
          </a:p>
          <a:p>
            <a:pPr marL="285750" indent="-285750">
              <a:buFont typeface="Arial" panose="020B0604020202020204" pitchFamily="34" charset="0"/>
              <a:buChar char="•"/>
            </a:pPr>
            <a:r>
              <a:rPr lang="en-US" altLang="ja-JP" b="1" dirty="0"/>
              <a:t>MAP-21</a:t>
            </a:r>
            <a:r>
              <a:rPr lang="en-US" altLang="ja-JP" dirty="0"/>
              <a:t> Moving Ahead for Progress in the 21st Century Act </a:t>
            </a:r>
          </a:p>
          <a:p>
            <a:pPr marL="285750" indent="-285750">
              <a:buFont typeface="Arial" panose="020B0604020202020204" pitchFamily="34" charset="0"/>
              <a:buChar char="•"/>
            </a:pPr>
            <a:r>
              <a:rPr lang="en-US" altLang="ja-JP" b="1" dirty="0"/>
              <a:t>NHTSA</a:t>
            </a:r>
            <a:r>
              <a:rPr lang="en-US" altLang="ja-JP" dirty="0"/>
              <a:t> National Highway Traffic Safety Administration </a:t>
            </a:r>
          </a:p>
          <a:p>
            <a:pPr marL="285750" indent="-285750">
              <a:buFont typeface="Arial" panose="020B0604020202020204" pitchFamily="34" charset="0"/>
              <a:buChar char="•"/>
            </a:pPr>
            <a:r>
              <a:rPr lang="en-US" altLang="ja-JP" b="1" dirty="0"/>
              <a:t>NIST</a:t>
            </a:r>
            <a:r>
              <a:rPr lang="en-US" altLang="ja-JP" dirty="0"/>
              <a:t> National Institute of Standards and Technology </a:t>
            </a:r>
          </a:p>
          <a:p>
            <a:pPr marL="285750" indent="-285750">
              <a:buFont typeface="Arial" panose="020B0604020202020204" pitchFamily="34" charset="0"/>
              <a:buChar char="•"/>
            </a:pPr>
            <a:r>
              <a:rPr lang="en-US" altLang="ja-JP" b="1" dirty="0"/>
              <a:t>OBD-II</a:t>
            </a:r>
            <a:r>
              <a:rPr lang="en-US" altLang="ja-JP" dirty="0"/>
              <a:t> on-board diagnostics port </a:t>
            </a:r>
          </a:p>
          <a:p>
            <a:pPr marL="285750" indent="-285750">
              <a:buFont typeface="Arial" panose="020B0604020202020204" pitchFamily="34" charset="0"/>
              <a:buChar char="•"/>
            </a:pPr>
            <a:r>
              <a:rPr lang="en-US" altLang="ja-JP" b="1" dirty="0"/>
              <a:t>OTA</a:t>
            </a:r>
            <a:r>
              <a:rPr lang="en-US" altLang="ja-JP" dirty="0"/>
              <a:t> over-the-air </a:t>
            </a:r>
          </a:p>
          <a:p>
            <a:pPr marL="285750" indent="-285750">
              <a:buFont typeface="Arial" panose="020B0604020202020204" pitchFamily="34" charset="0"/>
              <a:buChar char="•"/>
            </a:pPr>
            <a:r>
              <a:rPr lang="en-US" altLang="ja-JP" b="1" dirty="0"/>
              <a:t>SAE</a:t>
            </a:r>
            <a:r>
              <a:rPr lang="en-US" altLang="ja-JP" dirty="0"/>
              <a:t> Society of Automotive Engineers </a:t>
            </a:r>
          </a:p>
          <a:p>
            <a:pPr marL="285750" indent="-285750">
              <a:buFont typeface="Arial" panose="020B0604020202020204" pitchFamily="34" charset="0"/>
              <a:buChar char="•"/>
            </a:pPr>
            <a:r>
              <a:rPr lang="en-US" altLang="ja-JP" b="1" dirty="0"/>
              <a:t>VRTC</a:t>
            </a:r>
            <a:r>
              <a:rPr lang="en-US" altLang="ja-JP" dirty="0"/>
              <a:t> Vehicle Research and Test Center </a:t>
            </a:r>
          </a:p>
          <a:p>
            <a:pPr marL="285750" indent="-285750">
              <a:buFont typeface="Arial" panose="020B0604020202020204" pitchFamily="34" charset="0"/>
              <a:buChar char="•"/>
            </a:pPr>
            <a:r>
              <a:rPr lang="en-US" altLang="ja-JP" b="1" dirty="0"/>
              <a:t>PIN </a:t>
            </a:r>
            <a:r>
              <a:rPr lang="en-US" altLang="ja-JP" dirty="0"/>
              <a:t>Personal identification number</a:t>
            </a:r>
          </a:p>
          <a:p>
            <a:pPr marL="285750" indent="-285750">
              <a:buFont typeface="Arial" panose="020B0604020202020204" pitchFamily="34" charset="0"/>
              <a:buChar char="•"/>
            </a:pPr>
            <a:r>
              <a:rPr lang="en-US" altLang="ja-JP" b="1" dirty="0"/>
              <a:t>HAVs</a:t>
            </a:r>
            <a:r>
              <a:rPr lang="en-US" altLang="ja-JP" dirty="0"/>
              <a:t> highly automated vehicles</a:t>
            </a:r>
          </a:p>
          <a:p>
            <a:pPr marL="285750" indent="-285750">
              <a:buFont typeface="Arial" panose="020B0604020202020204" pitchFamily="34" charset="0"/>
              <a:buChar char="•"/>
            </a:pPr>
            <a:r>
              <a:rPr lang="en-US" altLang="ja-JP" b="1" dirty="0"/>
              <a:t>AAMVA </a:t>
            </a:r>
            <a:r>
              <a:rPr lang="en-US" altLang="ja-JP" dirty="0"/>
              <a:t>American Association of Motor Vehicle Administrators </a:t>
            </a:r>
          </a:p>
          <a:p>
            <a:pPr marL="285750" indent="-285750">
              <a:buFont typeface="Arial" panose="020B0604020202020204" pitchFamily="34" charset="0"/>
              <a:buChar char="•"/>
            </a:pPr>
            <a:r>
              <a:rPr lang="en-US" altLang="ja-JP" b="1" dirty="0"/>
              <a:t>FMVSS</a:t>
            </a:r>
            <a:r>
              <a:rPr lang="en-US" altLang="ja-JP" dirty="0"/>
              <a:t> Federal Motor Vehicle Safety Standard </a:t>
            </a:r>
            <a:endParaRPr lang="ja-JP" altLang="en-US" dirty="0"/>
          </a:p>
        </p:txBody>
      </p:sp>
      <p:sp>
        <p:nvSpPr>
          <p:cNvPr id="4" name="正方形/長方形 3"/>
          <p:cNvSpPr/>
          <p:nvPr/>
        </p:nvSpPr>
        <p:spPr>
          <a:xfrm>
            <a:off x="0" y="8172400"/>
            <a:ext cx="6876256" cy="923330"/>
          </a:xfrm>
          <a:prstGeom prst="rect">
            <a:avLst/>
          </a:prstGeom>
        </p:spPr>
        <p:txBody>
          <a:bodyPr wrap="square">
            <a:spAutoFit/>
          </a:bodyPr>
          <a:lstStyle/>
          <a:p>
            <a:pPr marL="285750" indent="-285750">
              <a:buFont typeface="Arial" panose="020B0604020202020204" pitchFamily="34" charset="0"/>
              <a:buChar char="•"/>
            </a:pPr>
            <a:r>
              <a:rPr lang="en-US" altLang="ja-JP" dirty="0"/>
              <a:t>these hacking demonstrations highlight a major security weakness of CAN: it assumes that </a:t>
            </a:r>
            <a:r>
              <a:rPr lang="en-US" altLang="ja-JP" b="1" u="sng" dirty="0"/>
              <a:t>any message on the bus is sent from a trusted sender</a:t>
            </a:r>
            <a:r>
              <a:rPr lang="en-US" altLang="ja-JP" dirty="0"/>
              <a:t>, so messages are not secured or restricted in any way. </a:t>
            </a:r>
            <a:endParaRPr lang="ja-JP" altLang="en-US" dirty="0"/>
          </a:p>
        </p:txBody>
      </p:sp>
    </p:spTree>
    <p:extLst>
      <p:ext uri="{BB962C8B-B14F-4D97-AF65-F5344CB8AC3E}">
        <p14:creationId xmlns:p14="http://schemas.microsoft.com/office/powerpoint/2010/main" val="15554113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5768" y="-35396"/>
            <a:ext cx="4415504" cy="923330"/>
          </a:xfrm>
          <a:prstGeom prst="rect">
            <a:avLst/>
          </a:prstGeom>
          <a:noFill/>
        </p:spPr>
        <p:txBody>
          <a:bodyPr wrap="none" rtlCol="0">
            <a:spAutoFit/>
          </a:bodyPr>
          <a:lstStyle/>
          <a:p>
            <a:r>
              <a:rPr kumimoji="1" lang="en-US" altLang="ja-JP" dirty="0"/>
              <a:t>key practices to ensure vehicle </a:t>
            </a:r>
            <a:r>
              <a:rPr kumimoji="1" lang="en-US" altLang="ja-JP" dirty="0" err="1"/>
              <a:t>cybersecurity</a:t>
            </a:r>
            <a:r>
              <a:rPr kumimoji="1" lang="en-US" altLang="ja-JP" dirty="0"/>
              <a:t>:</a:t>
            </a:r>
          </a:p>
          <a:p>
            <a:pPr marL="285750" indent="-285750">
              <a:buFont typeface="Arial" panose="020B0604020202020204" pitchFamily="34" charset="0"/>
              <a:buChar char="•"/>
            </a:pPr>
            <a:r>
              <a:rPr lang="en-US" altLang="ja-JP" dirty="0"/>
              <a:t>OTA</a:t>
            </a:r>
          </a:p>
          <a:p>
            <a:pPr marL="285750" indent="-285750">
              <a:buFont typeface="Arial" panose="020B0604020202020204" pitchFamily="34" charset="0"/>
              <a:buChar char="•"/>
            </a:pPr>
            <a:r>
              <a:rPr kumimoji="1" lang="en-US" altLang="ja-JP" dirty="0"/>
              <a:t>domain separation</a:t>
            </a:r>
          </a:p>
        </p:txBody>
      </p:sp>
      <p:sp>
        <p:nvSpPr>
          <p:cNvPr id="3" name="テキスト ボックス 2"/>
          <p:cNvSpPr txBox="1"/>
          <p:nvPr/>
        </p:nvSpPr>
        <p:spPr>
          <a:xfrm>
            <a:off x="0" y="1187624"/>
            <a:ext cx="5494902" cy="2031325"/>
          </a:xfrm>
          <a:prstGeom prst="rect">
            <a:avLst/>
          </a:prstGeom>
          <a:noFill/>
        </p:spPr>
        <p:txBody>
          <a:bodyPr wrap="none" rtlCol="0">
            <a:spAutoFit/>
          </a:bodyPr>
          <a:lstStyle/>
          <a:p>
            <a:r>
              <a:rPr kumimoji="1" lang="en-US" altLang="ja-JP" dirty="0"/>
              <a:t>Example of technologies to ensure vehicle </a:t>
            </a:r>
            <a:r>
              <a:rPr kumimoji="1" lang="en-US" altLang="ja-JP" dirty="0" err="1"/>
              <a:t>cybersecurity</a:t>
            </a:r>
            <a:r>
              <a:rPr kumimoji="1" lang="en-US" altLang="ja-JP" dirty="0"/>
              <a:t>:</a:t>
            </a:r>
          </a:p>
          <a:p>
            <a:pPr marL="285750" indent="-285750">
              <a:buFont typeface="Arial" panose="020B0604020202020204" pitchFamily="34" charset="0"/>
              <a:buChar char="•"/>
            </a:pPr>
            <a:r>
              <a:rPr lang="en-US" altLang="ja-JP" dirty="0"/>
              <a:t>trust anchor</a:t>
            </a:r>
          </a:p>
          <a:p>
            <a:pPr marL="285750" indent="-285750">
              <a:buFont typeface="Arial" panose="020B0604020202020204" pitchFamily="34" charset="0"/>
              <a:buChar char="•"/>
            </a:pPr>
            <a:r>
              <a:rPr kumimoji="1" lang="en-US" altLang="ja-JP" dirty="0"/>
              <a:t>microkernel (? WTF is this)</a:t>
            </a:r>
          </a:p>
          <a:p>
            <a:pPr marL="285750" indent="-285750">
              <a:buFont typeface="Arial" panose="020B0604020202020204" pitchFamily="34" charset="0"/>
              <a:buChar char="•"/>
            </a:pPr>
            <a:r>
              <a:rPr kumimoji="1" lang="en-US" altLang="ja-JP" dirty="0"/>
              <a:t>Gateway</a:t>
            </a:r>
          </a:p>
          <a:p>
            <a:pPr marL="285750" indent="-285750">
              <a:buFont typeface="Arial" panose="020B0604020202020204" pitchFamily="34" charset="0"/>
              <a:buChar char="•"/>
            </a:pPr>
            <a:r>
              <a:rPr lang="en-US" altLang="ja-JP" dirty="0"/>
              <a:t>Firewall</a:t>
            </a:r>
          </a:p>
          <a:p>
            <a:pPr marL="285750" indent="-285750">
              <a:buFont typeface="Arial" panose="020B0604020202020204" pitchFamily="34" charset="0"/>
              <a:buChar char="•"/>
            </a:pPr>
            <a:r>
              <a:rPr kumimoji="1" lang="en-US" altLang="ja-JP" dirty="0"/>
              <a:t>Message authentication and encryption</a:t>
            </a:r>
          </a:p>
          <a:p>
            <a:pPr marL="285750" indent="-285750">
              <a:buFont typeface="Arial" panose="020B0604020202020204" pitchFamily="34" charset="0"/>
              <a:buChar char="•"/>
            </a:pPr>
            <a:r>
              <a:rPr lang="en-US" altLang="ja-JP" dirty="0"/>
              <a:t>intrusion detection and prevention</a:t>
            </a:r>
            <a:endParaRPr kumimoji="1" lang="en-US" altLang="ja-JP"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63688" y="3218949"/>
            <a:ext cx="13639800" cy="4524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6677891" y="1136073"/>
            <a:ext cx="3676776" cy="923330"/>
          </a:xfrm>
          <a:prstGeom prst="rect">
            <a:avLst/>
          </a:prstGeom>
          <a:noFill/>
        </p:spPr>
        <p:txBody>
          <a:bodyPr wrap="none" rtlCol="0">
            <a:spAutoFit/>
          </a:bodyPr>
          <a:lstStyle/>
          <a:p>
            <a:r>
              <a:rPr lang="zh-CN" altLang="en-US" dirty="0"/>
              <a:t>定义：</a:t>
            </a:r>
            <a:endParaRPr lang="en-US" altLang="zh-CN" dirty="0"/>
          </a:p>
          <a:p>
            <a:r>
              <a:rPr lang="en-US" altLang="zh-CN" dirty="0"/>
              <a:t>Trust</a:t>
            </a:r>
            <a:r>
              <a:rPr lang="zh-CN" altLang="en-US" dirty="0"/>
              <a:t> </a:t>
            </a:r>
            <a:r>
              <a:rPr lang="en-US" altLang="zh-CN" dirty="0"/>
              <a:t>Anchor</a:t>
            </a:r>
            <a:r>
              <a:rPr lang="zh-CN" altLang="en-US" dirty="0"/>
              <a:t>是</a:t>
            </a:r>
            <a:r>
              <a:rPr lang="en-US" altLang="zh-CN" dirty="0"/>
              <a:t>Key</a:t>
            </a:r>
            <a:r>
              <a:rPr lang="zh-CN" altLang="en-US" dirty="0"/>
              <a:t>的</a:t>
            </a:r>
            <a:r>
              <a:rPr lang="en-US" altLang="zh-CN" dirty="0"/>
              <a:t>Hash</a:t>
            </a:r>
            <a:r>
              <a:rPr lang="zh-CN" altLang="en-US" dirty="0"/>
              <a:t> </a:t>
            </a:r>
            <a:r>
              <a:rPr lang="en-US" altLang="zh-CN" dirty="0"/>
              <a:t>Value</a:t>
            </a:r>
          </a:p>
          <a:p>
            <a:r>
              <a:rPr lang="zh-CN" altLang="en-US" dirty="0"/>
              <a:t>换句话说，</a:t>
            </a:r>
            <a:r>
              <a:rPr lang="en-US" altLang="zh-CN" dirty="0"/>
              <a:t>Trust</a:t>
            </a:r>
            <a:r>
              <a:rPr lang="zh-CN" altLang="en-US" dirty="0"/>
              <a:t> </a:t>
            </a:r>
            <a:r>
              <a:rPr lang="en-US" altLang="zh-CN" dirty="0"/>
              <a:t>Anchor</a:t>
            </a:r>
            <a:r>
              <a:rPr lang="zh-CN" altLang="en-US" dirty="0"/>
              <a:t>是一列数字</a:t>
            </a:r>
            <a:endParaRPr lang="en-US" dirty="0"/>
          </a:p>
        </p:txBody>
      </p:sp>
    </p:spTree>
    <p:extLst>
      <p:ext uri="{BB962C8B-B14F-4D97-AF65-F5344CB8AC3E}">
        <p14:creationId xmlns:p14="http://schemas.microsoft.com/office/powerpoint/2010/main" val="11433946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1263167"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altLang="ja-JP"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AES</a:t>
            </a:r>
            <a:endParaRPr lang="ja-JP" alt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3167" y="923330"/>
            <a:ext cx="4371976" cy="3590925"/>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130906" y="4884117"/>
            <a:ext cx="129614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Cipher key</a:t>
            </a:r>
          </a:p>
          <a:p>
            <a:pPr algn="ctr"/>
            <a:r>
              <a:rPr lang="en-US" altLang="ja-JP" dirty="0"/>
              <a:t>(128 bit)</a:t>
            </a:r>
            <a:endParaRPr kumimoji="1" lang="ja-JP" altLang="en-US" dirty="0"/>
          </a:p>
        </p:txBody>
      </p:sp>
      <p:sp>
        <p:nvSpPr>
          <p:cNvPr id="7" name="右矢印 6"/>
          <p:cNvSpPr/>
          <p:nvPr/>
        </p:nvSpPr>
        <p:spPr>
          <a:xfrm>
            <a:off x="1628800" y="4668093"/>
            <a:ext cx="2016224" cy="12961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Key expansion</a:t>
            </a:r>
          </a:p>
          <a:p>
            <a:pPr algn="ctr"/>
            <a:r>
              <a:rPr lang="en-US" altLang="ja-JP" dirty="0"/>
              <a:t>(key schedule)</a:t>
            </a:r>
            <a:endParaRPr kumimoji="1" lang="ja-JP" altLang="en-US" dirty="0"/>
          </a:p>
        </p:txBody>
      </p:sp>
      <p:sp>
        <p:nvSpPr>
          <p:cNvPr id="9" name="正方形/長方形 8"/>
          <p:cNvSpPr/>
          <p:nvPr/>
        </p:nvSpPr>
        <p:spPr>
          <a:xfrm>
            <a:off x="3978959" y="4668093"/>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0</a:t>
            </a:r>
          </a:p>
          <a:p>
            <a:pPr algn="ctr"/>
            <a:r>
              <a:rPr lang="en-US" altLang="ja-JP" dirty="0"/>
              <a:t>(128 bit)</a:t>
            </a:r>
            <a:endParaRPr kumimoji="1" lang="ja-JP" altLang="en-US" dirty="0"/>
          </a:p>
        </p:txBody>
      </p:sp>
      <p:sp>
        <p:nvSpPr>
          <p:cNvPr id="10" name="正方形/長方形 9"/>
          <p:cNvSpPr/>
          <p:nvPr/>
        </p:nvSpPr>
        <p:spPr>
          <a:xfrm>
            <a:off x="3978959" y="5532189"/>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1</a:t>
            </a:r>
          </a:p>
          <a:p>
            <a:pPr algn="ctr"/>
            <a:r>
              <a:rPr lang="en-US" altLang="ja-JP" dirty="0"/>
              <a:t>(128 bit)</a:t>
            </a:r>
            <a:endParaRPr kumimoji="1" lang="ja-JP" altLang="en-US" dirty="0"/>
          </a:p>
        </p:txBody>
      </p:sp>
      <p:sp>
        <p:nvSpPr>
          <p:cNvPr id="11" name="正方形/長方形 10"/>
          <p:cNvSpPr/>
          <p:nvPr/>
        </p:nvSpPr>
        <p:spPr>
          <a:xfrm>
            <a:off x="3978959" y="6732240"/>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10</a:t>
            </a:r>
          </a:p>
          <a:p>
            <a:pPr algn="ctr"/>
            <a:r>
              <a:rPr lang="en-US" altLang="ja-JP" dirty="0"/>
              <a:t>(128 bit)</a:t>
            </a:r>
            <a:endParaRPr kumimoji="1" lang="ja-JP" altLang="en-US" dirty="0"/>
          </a:p>
        </p:txBody>
      </p:sp>
      <p:sp>
        <p:nvSpPr>
          <p:cNvPr id="8" name="テキスト ボックス 7"/>
          <p:cNvSpPr txBox="1"/>
          <p:nvPr/>
        </p:nvSpPr>
        <p:spPr>
          <a:xfrm>
            <a:off x="4653136" y="6448041"/>
            <a:ext cx="461665" cy="251031"/>
          </a:xfrm>
          <a:prstGeom prst="rect">
            <a:avLst/>
          </a:prstGeom>
          <a:noFill/>
        </p:spPr>
        <p:txBody>
          <a:bodyPr vert="eaVert" wrap="none" rtlCol="0">
            <a:spAutoFit/>
          </a:bodyPr>
          <a:lstStyle/>
          <a:p>
            <a:r>
              <a:rPr kumimoji="1" lang="en-US" altLang="ja-JP" dirty="0"/>
              <a:t>…</a:t>
            </a:r>
            <a:endParaRPr kumimoji="1" lang="ja-JP" altLang="en-US" dirty="0"/>
          </a:p>
        </p:txBody>
      </p:sp>
      <p:sp>
        <p:nvSpPr>
          <p:cNvPr id="3" name="テキスト ボックス 2"/>
          <p:cNvSpPr txBox="1"/>
          <p:nvPr/>
        </p:nvSpPr>
        <p:spPr>
          <a:xfrm>
            <a:off x="0" y="8774668"/>
            <a:ext cx="2840714" cy="369332"/>
          </a:xfrm>
          <a:prstGeom prst="rect">
            <a:avLst/>
          </a:prstGeom>
          <a:noFill/>
        </p:spPr>
        <p:txBody>
          <a:bodyPr wrap="none" rtlCol="0">
            <a:spAutoFit/>
          </a:bodyPr>
          <a:lstStyle/>
          <a:p>
            <a:r>
              <a:rPr kumimoji="1" lang="en-US" altLang="ja-JP" dirty="0"/>
              <a:t>For more detail, refer to </a:t>
            </a:r>
            <a:r>
              <a:rPr kumimoji="1" lang="en-US" altLang="ja-JP" dirty="0" err="1"/>
              <a:t>pdf</a:t>
            </a:r>
            <a:r>
              <a:rPr kumimoji="1" lang="en-US" altLang="ja-JP" dirty="0"/>
              <a:t>.</a:t>
            </a:r>
            <a:endParaRPr kumimoji="1" lang="ja-JP" altLang="en-US" dirty="0"/>
          </a:p>
        </p:txBody>
      </p:sp>
    </p:spTree>
    <p:extLst>
      <p:ext uri="{BB962C8B-B14F-4D97-AF65-F5344CB8AC3E}">
        <p14:creationId xmlns:p14="http://schemas.microsoft.com/office/powerpoint/2010/main" val="302686436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1" y="-36512"/>
            <a:ext cx="6857999" cy="1754326"/>
          </a:xfrm>
          <a:prstGeom prst="rect">
            <a:avLst/>
          </a:prstGeom>
          <a:noFill/>
        </p:spPr>
        <p:txBody>
          <a:bodyPr wrap="square" rtlCol="0">
            <a:spAutoFit/>
          </a:bodyPr>
          <a:lstStyle/>
          <a:p>
            <a:r>
              <a:rPr kumimoji="1" lang="en-US" altLang="ja-JP" dirty="0"/>
              <a:t>WTF is </a:t>
            </a:r>
            <a:r>
              <a:rPr kumimoji="1" lang="en-US" altLang="ja-JP" b="1" dirty="0">
                <a:solidFill>
                  <a:srgbClr val="FF0000"/>
                </a:solidFill>
              </a:rPr>
              <a:t>GSM</a:t>
            </a:r>
            <a:r>
              <a:rPr kumimoji="1" lang="en-US" altLang="ja-JP" dirty="0"/>
              <a:t>:</a:t>
            </a:r>
          </a:p>
          <a:p>
            <a:pPr marL="285750" indent="-285750">
              <a:buFont typeface="Arial" panose="020B0604020202020204" pitchFamily="34" charset="0"/>
              <a:buChar char="•"/>
            </a:pPr>
            <a:r>
              <a:rPr lang="en-US" altLang="ja-JP" dirty="0"/>
              <a:t>GSM (</a:t>
            </a:r>
            <a:r>
              <a:rPr lang="en-US" altLang="ja-JP" b="1" dirty="0"/>
              <a:t>Global System for Mobile Communications</a:t>
            </a:r>
            <a:r>
              <a:rPr lang="en-US" altLang="ja-JP" dirty="0"/>
              <a:t>, originally </a:t>
            </a:r>
            <a:r>
              <a:rPr lang="en-US" altLang="ja-JP" dirty="0" err="1"/>
              <a:t>Groupe</a:t>
            </a:r>
            <a:r>
              <a:rPr lang="en-US" altLang="ja-JP" dirty="0"/>
              <a:t> </a:t>
            </a:r>
            <a:r>
              <a:rPr lang="en-US" altLang="ja-JP" dirty="0" err="1"/>
              <a:t>SpécialMobile</a:t>
            </a:r>
            <a:r>
              <a:rPr lang="en-US" altLang="ja-JP" dirty="0"/>
              <a:t>), is a standard developed by the European Telecommunications Standards Institute (ETSI) to describe the protocols for second-generation (</a:t>
            </a:r>
            <a:r>
              <a:rPr lang="en-US" altLang="ja-JP" b="1" u="sng" dirty="0"/>
              <a:t>2G</a:t>
            </a:r>
            <a:r>
              <a:rPr lang="en-US" altLang="ja-JP" dirty="0"/>
              <a:t>) digital cellular networks used by mobile phones</a:t>
            </a:r>
            <a:endParaRPr kumimoji="1" lang="ja-JP" altLang="en-US" dirty="0"/>
          </a:p>
        </p:txBody>
      </p:sp>
      <p:sp>
        <p:nvSpPr>
          <p:cNvPr id="4" name="正方形/長方形 3"/>
          <p:cNvSpPr/>
          <p:nvPr/>
        </p:nvSpPr>
        <p:spPr>
          <a:xfrm>
            <a:off x="0" y="2116178"/>
            <a:ext cx="6858000" cy="923330"/>
          </a:xfrm>
          <a:prstGeom prst="rect">
            <a:avLst/>
          </a:prstGeom>
        </p:spPr>
        <p:txBody>
          <a:bodyPr wrap="square">
            <a:spAutoFit/>
          </a:bodyPr>
          <a:lstStyle/>
          <a:p>
            <a:r>
              <a:rPr lang="ja-JP" altLang="ja-JP" b="1" dirty="0">
                <a:solidFill>
                  <a:srgbClr val="FF0000"/>
                </a:solidFill>
              </a:rPr>
              <a:t>チケット認証</a:t>
            </a:r>
            <a:r>
              <a:rPr lang="ja-JP" altLang="ja-JP" dirty="0"/>
              <a:t>とは、チケット認証サーバから取得したリプロ許可チケット（署名）をヘッドユニットに</a:t>
            </a:r>
            <a:r>
              <a:rPr lang="en-US" altLang="ja-JP" dirty="0"/>
              <a:t>USB</a:t>
            </a:r>
            <a:r>
              <a:rPr lang="ja-JP" altLang="ja-JP" dirty="0"/>
              <a:t>で読み込ませ、ヘッドユニットがチケット検証して正しい場合のみチケットに記載の制御を実施する機構である。</a:t>
            </a:r>
            <a:endParaRPr lang="ja-JP" altLang="en-US" dirty="0"/>
          </a:p>
        </p:txBody>
      </p:sp>
      <p:sp>
        <p:nvSpPr>
          <p:cNvPr id="5" name="正方形/長方形 4"/>
          <p:cNvSpPr/>
          <p:nvPr/>
        </p:nvSpPr>
        <p:spPr>
          <a:xfrm>
            <a:off x="1" y="3707904"/>
            <a:ext cx="6858000" cy="1754326"/>
          </a:xfrm>
          <a:prstGeom prst="rect">
            <a:avLst/>
          </a:prstGeom>
        </p:spPr>
        <p:txBody>
          <a:bodyPr wrap="square">
            <a:spAutoFit/>
          </a:bodyPr>
          <a:lstStyle/>
          <a:p>
            <a:r>
              <a:rPr lang="en-US" altLang="ja-JP" b="1" dirty="0">
                <a:solidFill>
                  <a:srgbClr val="FF0000"/>
                </a:solidFill>
              </a:rPr>
              <a:t>Singleton</a:t>
            </a:r>
            <a:r>
              <a:rPr lang="en-US" altLang="ja-JP" dirty="0"/>
              <a:t>(</a:t>
            </a:r>
            <a:r>
              <a:rPr lang="ja-JP" altLang="en-US" b="1" dirty="0">
                <a:solidFill>
                  <a:srgbClr val="FF0000"/>
                </a:solidFill>
              </a:rPr>
              <a:t>シングルトン</a:t>
            </a:r>
            <a:r>
              <a:rPr lang="en-US" altLang="ja-JP" dirty="0"/>
              <a:t>)</a:t>
            </a:r>
          </a:p>
          <a:p>
            <a:pPr marL="285750" indent="-285750">
              <a:buFont typeface="Arial" panose="020B0604020202020204" pitchFamily="34" charset="0"/>
              <a:buChar char="•"/>
            </a:pPr>
            <a:r>
              <a:rPr lang="en-US" altLang="ja-JP" dirty="0"/>
              <a:t>In software engineering, the singleton pattern is a design pattern that restricts the instantiation of a class to one object. This is useful when exactly one object is needed to coordinate actions across the system.</a:t>
            </a:r>
          </a:p>
          <a:p>
            <a:pPr marL="285750" indent="-285750">
              <a:buFont typeface="Arial" panose="020B0604020202020204" pitchFamily="34" charset="0"/>
              <a:buChar char="•"/>
            </a:pPr>
            <a:r>
              <a:rPr lang="zh-CN" altLang="en-US" dirty="0"/>
              <a:t>一个</a:t>
            </a:r>
            <a:r>
              <a:rPr lang="en-US" altLang="zh-CN" dirty="0"/>
              <a:t>class</a:t>
            </a:r>
            <a:r>
              <a:rPr lang="zh-CN" altLang="en-US" dirty="0"/>
              <a:t>只允许有一个实体</a:t>
            </a:r>
            <a:endParaRPr lang="en-US" altLang="zh-CN" dirty="0"/>
          </a:p>
        </p:txBody>
      </p:sp>
      <p:sp>
        <p:nvSpPr>
          <p:cNvPr id="6" name="正方形/長方形 5"/>
          <p:cNvSpPr/>
          <p:nvPr/>
        </p:nvSpPr>
        <p:spPr>
          <a:xfrm>
            <a:off x="1" y="5796136"/>
            <a:ext cx="6858000" cy="2585323"/>
          </a:xfrm>
          <a:prstGeom prst="rect">
            <a:avLst/>
          </a:prstGeom>
        </p:spPr>
        <p:txBody>
          <a:bodyPr wrap="square">
            <a:spAutoFit/>
          </a:bodyPr>
          <a:lstStyle/>
          <a:p>
            <a:r>
              <a:rPr lang="en-US" altLang="ja-JP" dirty="0"/>
              <a:t>In concurrent computing, a </a:t>
            </a:r>
            <a:r>
              <a:rPr lang="en-US" altLang="ja-JP" b="1" dirty="0">
                <a:solidFill>
                  <a:srgbClr val="FF0000"/>
                </a:solidFill>
              </a:rPr>
              <a:t>deadlock</a:t>
            </a:r>
            <a:r>
              <a:rPr lang="en-US" altLang="ja-JP" dirty="0">
                <a:solidFill>
                  <a:srgbClr val="FF0000"/>
                </a:solidFill>
              </a:rPr>
              <a:t> </a:t>
            </a:r>
            <a:r>
              <a:rPr lang="en-US" altLang="ja-JP" dirty="0"/>
              <a:t>occurs when two competing actions wait for the other to finish, and thus neither ever does.</a:t>
            </a:r>
          </a:p>
          <a:p>
            <a:r>
              <a:rPr lang="ja-JP" altLang="en-US" b="1" dirty="0">
                <a:solidFill>
                  <a:srgbClr val="FF0000"/>
                </a:solidFill>
              </a:rPr>
              <a:t>セマフォ</a:t>
            </a:r>
            <a:r>
              <a:rPr lang="ja-JP" altLang="en-US" dirty="0"/>
              <a:t>（英</a:t>
            </a:r>
            <a:r>
              <a:rPr lang="en-US" altLang="ja-JP" dirty="0"/>
              <a:t>: </a:t>
            </a:r>
            <a:r>
              <a:rPr lang="en-US" altLang="ja-JP" b="1" dirty="0">
                <a:solidFill>
                  <a:srgbClr val="FF0000"/>
                </a:solidFill>
              </a:rPr>
              <a:t>semaphore</a:t>
            </a:r>
            <a:r>
              <a:rPr lang="ja-JP" altLang="en-US" dirty="0"/>
              <a:t>）とは、計算機科学において、並列プログラミング環境での複数の実行単位（主にプロセス）が共有する資源にアクセスするのを制御する際の単純だが便利な抽象化を提供する変数または抽象データ型である</a:t>
            </a:r>
          </a:p>
          <a:p>
            <a:pPr marL="285750" indent="-285750">
              <a:buFont typeface="Arial" panose="020B0604020202020204" pitchFamily="34" charset="0"/>
              <a:buChar char="•"/>
            </a:pPr>
            <a:r>
              <a:rPr lang="en-US" altLang="ja-JP" b="1" dirty="0" err="1">
                <a:solidFill>
                  <a:srgbClr val="FF0000"/>
                </a:solidFill>
              </a:rPr>
              <a:t>wai_sem</a:t>
            </a:r>
            <a:r>
              <a:rPr lang="en-US" altLang="ja-JP" dirty="0"/>
              <a:t>( SEM_A ); //SEM_A </a:t>
            </a:r>
            <a:r>
              <a:rPr lang="ja-JP" altLang="en-US" dirty="0"/>
              <a:t>により、セマフォ資源の獲得</a:t>
            </a:r>
            <a:endParaRPr lang="en-US" altLang="ja-JP" dirty="0"/>
          </a:p>
          <a:p>
            <a:pPr marL="285750" indent="-285750">
              <a:buFont typeface="Arial" panose="020B0604020202020204" pitchFamily="34" charset="0"/>
              <a:buChar char="•"/>
            </a:pPr>
            <a:r>
              <a:rPr lang="en-US" altLang="ja-JP" dirty="0"/>
              <a:t>/*</a:t>
            </a:r>
            <a:r>
              <a:rPr lang="ja-JP" altLang="en-US" dirty="0"/>
              <a:t>　　処理　　*</a:t>
            </a:r>
            <a:r>
              <a:rPr lang="en-US" altLang="ja-JP" dirty="0"/>
              <a:t>/ </a:t>
            </a:r>
          </a:p>
          <a:p>
            <a:pPr marL="285750" indent="-285750">
              <a:buFont typeface="Arial" panose="020B0604020202020204" pitchFamily="34" charset="0"/>
              <a:buChar char="•"/>
            </a:pPr>
            <a:r>
              <a:rPr lang="en-US" altLang="ja-JP" b="1" dirty="0" err="1">
                <a:solidFill>
                  <a:srgbClr val="FF0000"/>
                </a:solidFill>
              </a:rPr>
              <a:t>sig_sem</a:t>
            </a:r>
            <a:r>
              <a:rPr lang="en-US" altLang="ja-JP" dirty="0"/>
              <a:t>( SEM_A ); //SEM_A </a:t>
            </a:r>
            <a:r>
              <a:rPr lang="ja-JP" altLang="en-US" dirty="0"/>
              <a:t>により、セマフォ資源の返却 </a:t>
            </a:r>
          </a:p>
        </p:txBody>
      </p:sp>
    </p:spTree>
    <p:extLst>
      <p:ext uri="{BB962C8B-B14F-4D97-AF65-F5344CB8AC3E}">
        <p14:creationId xmlns:p14="http://schemas.microsoft.com/office/powerpoint/2010/main" val="305837678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347" y="0"/>
            <a:ext cx="6858000" cy="646331"/>
          </a:xfrm>
          <a:prstGeom prst="rect">
            <a:avLst/>
          </a:prstGeom>
        </p:spPr>
        <p:txBody>
          <a:bodyPr wrap="square">
            <a:spAutoFit/>
          </a:bodyPr>
          <a:lstStyle/>
          <a:p>
            <a:r>
              <a:rPr lang="en-US" altLang="ja-JP" dirty="0" err="1"/>
              <a:t>nvidia</a:t>
            </a:r>
            <a:r>
              <a:rPr lang="en-US" altLang="ja-JP" dirty="0"/>
              <a:t> Tesla</a:t>
            </a:r>
            <a:r>
              <a:rPr lang="ja-JP" altLang="en-US" dirty="0"/>
              <a:t>説明</a:t>
            </a:r>
            <a:r>
              <a:rPr lang="en-US" altLang="ja-JP" dirty="0"/>
              <a:t>webpage:</a:t>
            </a:r>
          </a:p>
          <a:p>
            <a:pPr marL="285750" indent="-285750">
              <a:buFont typeface="Arial" panose="020B0604020202020204" pitchFamily="34" charset="0"/>
              <a:buChar char="•"/>
            </a:pPr>
            <a:r>
              <a:rPr lang="en-US" altLang="ja-JP" dirty="0"/>
              <a:t>http://www.nvidia.co.jp/object/tesla-workstations-jp.html</a:t>
            </a:r>
            <a:endParaRPr lang="ja-JP" altLang="en-US" dirty="0"/>
          </a:p>
        </p:txBody>
      </p:sp>
      <p:sp>
        <p:nvSpPr>
          <p:cNvPr id="4" name="正方形/長方形 3"/>
          <p:cNvSpPr/>
          <p:nvPr/>
        </p:nvSpPr>
        <p:spPr>
          <a:xfrm>
            <a:off x="0" y="646331"/>
            <a:ext cx="6858000" cy="3816429"/>
          </a:xfrm>
          <a:prstGeom prst="rect">
            <a:avLst/>
          </a:prstGeom>
        </p:spPr>
        <p:txBody>
          <a:bodyPr wrap="square">
            <a:spAutoFit/>
          </a:bodyPr>
          <a:lstStyle/>
          <a:p>
            <a:r>
              <a:rPr lang="en-US" altLang="ja-JP" dirty="0"/>
              <a:t>WTF is </a:t>
            </a:r>
            <a:r>
              <a:rPr lang="en-US" altLang="ja-JP" b="1" dirty="0">
                <a:solidFill>
                  <a:srgbClr val="FF0000"/>
                </a:solidFill>
              </a:rPr>
              <a:t>CUDA</a:t>
            </a:r>
            <a:r>
              <a:rPr lang="en-US" altLang="ja-JP" dirty="0"/>
              <a:t>:</a:t>
            </a:r>
          </a:p>
          <a:p>
            <a:pPr marL="285750" indent="-285750">
              <a:buFont typeface="Arial" panose="020B0604020202020204" pitchFamily="34" charset="0"/>
              <a:buChar char="•"/>
            </a:pPr>
            <a:r>
              <a:rPr lang="en-US" altLang="ja-JP" dirty="0"/>
              <a:t>CUDA </a:t>
            </a:r>
            <a:r>
              <a:rPr lang="en-US" altLang="ja-JP" b="1" dirty="0">
                <a:solidFill>
                  <a:srgbClr val="FF0000"/>
                </a:solidFill>
              </a:rPr>
              <a:t>Compute Unified Device Architecture</a:t>
            </a:r>
            <a:r>
              <a:rPr lang="en-US" altLang="ja-JP" dirty="0">
                <a:solidFill>
                  <a:srgbClr val="FF0000"/>
                </a:solidFill>
              </a:rPr>
              <a:t> </a:t>
            </a:r>
            <a:r>
              <a:rPr lang="en-US" altLang="ja-JP" dirty="0"/>
              <a:t>is a parallel computing platform and application programming interface (API) model created by NVIDIA.[1] It allows software developers to use a CUDA-enabled graphics processing unit (GPU) for general purpose processing – an approach known as </a:t>
            </a:r>
            <a:r>
              <a:rPr lang="en-US" altLang="ja-JP" b="1" dirty="0"/>
              <a:t>GPGPU</a:t>
            </a:r>
            <a:r>
              <a:rPr lang="en-US" altLang="ja-JP" dirty="0"/>
              <a:t>. The CUDA platform is a software layer that gives direct access to the GPU's virtual instruction set and parallel computational elements, for the execution of compute kernels.[2]</a:t>
            </a:r>
          </a:p>
          <a:p>
            <a:pPr marL="285750" indent="-285750">
              <a:buFont typeface="Arial" panose="020B0604020202020204" pitchFamily="34" charset="0"/>
              <a:buChar char="•"/>
            </a:pPr>
            <a:r>
              <a:rPr lang="en-US" altLang="ja-JP" b="1" dirty="0"/>
              <a:t>General-purpose computing on graphics processing units</a:t>
            </a:r>
            <a:r>
              <a:rPr lang="en-US" altLang="ja-JP" dirty="0"/>
              <a:t> (</a:t>
            </a:r>
            <a:r>
              <a:rPr lang="en-US" altLang="ja-JP" b="1" dirty="0"/>
              <a:t>GPGPU)</a:t>
            </a:r>
            <a:endParaRPr lang="en-US" altLang="ja-JP" dirty="0"/>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err="1"/>
              <a:t>nVidia</a:t>
            </a:r>
            <a:r>
              <a:rPr lang="en-US" altLang="ja-JP" dirty="0"/>
              <a:t> Tesla is hardware acceleration device, Doesn’t have output ports like HDMI</a:t>
            </a:r>
            <a:endParaRPr lang="ja-JP" alt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0"/>
            <a:ext cx="2864644" cy="6324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3" name="表 2"/>
          <p:cNvGraphicFramePr>
            <a:graphicFrameLocks noGrp="1"/>
          </p:cNvGraphicFramePr>
          <p:nvPr>
            <p:extLst>
              <p:ext uri="{D42A27DB-BD31-4B8C-83A1-F6EECF244321}">
                <p14:modId xmlns:p14="http://schemas.microsoft.com/office/powerpoint/2010/main" val="2713584016"/>
              </p:ext>
            </p:extLst>
          </p:nvPr>
        </p:nvGraphicFramePr>
        <p:xfrm>
          <a:off x="-2282" y="6850417"/>
          <a:ext cx="6860282" cy="2317594"/>
        </p:xfrm>
        <a:graphic>
          <a:graphicData uri="http://schemas.openxmlformats.org/drawingml/2006/table">
            <a:tbl>
              <a:tblPr/>
              <a:tblGrid>
                <a:gridCol w="751322">
                  <a:extLst>
                    <a:ext uri="{9D8B030D-6E8A-4147-A177-3AD203B41FA5}">
                      <a16:colId xmlns:a16="http://schemas.microsoft.com/office/drawing/2014/main" xmlns="" val="20000"/>
                    </a:ext>
                  </a:extLst>
                </a:gridCol>
                <a:gridCol w="6108960">
                  <a:extLst>
                    <a:ext uri="{9D8B030D-6E8A-4147-A177-3AD203B41FA5}">
                      <a16:colId xmlns:a16="http://schemas.microsoft.com/office/drawing/2014/main" xmlns="" val="20001"/>
                    </a:ext>
                  </a:extLst>
                </a:gridCol>
              </a:tblGrid>
              <a:tr h="231759">
                <a:tc>
                  <a:txBody>
                    <a:bodyPr/>
                    <a:lstStyle/>
                    <a:p>
                      <a:r>
                        <a:rPr lang="en-US" sz="1400" i="1"/>
                        <a:t>Variable</a:t>
                      </a:r>
                      <a:endParaRPr lang="en-US" sz="1400"/>
                    </a:p>
                  </a:txBody>
                  <a:tcPr marL="0" marR="0" marT="0" marB="0">
                    <a:lnL>
                      <a:noFill/>
                    </a:lnL>
                    <a:lnR>
                      <a:noFill/>
                    </a:lnR>
                    <a:lnT>
                      <a:noFill/>
                    </a:lnT>
                    <a:lnB>
                      <a:noFill/>
                    </a:lnB>
                  </a:tcPr>
                </a:tc>
                <a:tc>
                  <a:txBody>
                    <a:bodyPr/>
                    <a:lstStyle/>
                    <a:p>
                      <a:r>
                        <a:rPr lang="en-US" sz="1400" i="1"/>
                        <a:t>Use</a:t>
                      </a:r>
                      <a:endParaRPr lang="en-US" sz="1400"/>
                    </a:p>
                  </a:txBody>
                  <a:tcPr marL="0" marR="0" marT="0" marB="0">
                    <a:lnL>
                      <a:noFill/>
                    </a:lnL>
                    <a:lnR>
                      <a:noFill/>
                    </a:lnR>
                    <a:lnT>
                      <a:noFill/>
                    </a:lnT>
                    <a:lnB>
                      <a:noFill/>
                    </a:lnB>
                  </a:tcPr>
                </a:tc>
                <a:extLst>
                  <a:ext uri="{0D108BD9-81ED-4DB2-BD59-A6C34878D82A}">
                    <a16:rowId xmlns:a16="http://schemas.microsoft.com/office/drawing/2014/main" xmlns="" val="10000"/>
                  </a:ext>
                </a:extLst>
              </a:tr>
              <a:tr h="463519">
                <a:tc>
                  <a:txBody>
                    <a:bodyPr/>
                    <a:lstStyle/>
                    <a:p>
                      <a:r>
                        <a:rPr lang="en-US" altLang="ja-JP" sz="1400" b="1" dirty="0">
                          <a:solidFill>
                            <a:srgbClr val="FF0000"/>
                          </a:solidFill>
                        </a:rPr>
                        <a:t>$#</a:t>
                      </a:r>
                    </a:p>
                  </a:txBody>
                  <a:tcPr marL="0" marR="0" marT="0" marB="0">
                    <a:lnL>
                      <a:noFill/>
                    </a:lnL>
                    <a:lnR>
                      <a:noFill/>
                    </a:lnR>
                    <a:lnT>
                      <a:noFill/>
                    </a:lnT>
                    <a:lnB>
                      <a:noFill/>
                    </a:lnB>
                  </a:tcPr>
                </a:tc>
                <a:tc>
                  <a:txBody>
                    <a:bodyPr/>
                    <a:lstStyle/>
                    <a:p>
                      <a:r>
                        <a:rPr lang="en-US" sz="1400"/>
                        <a:t>Stores the number of command-line arguments that were passed to the shell program.</a:t>
                      </a:r>
                    </a:p>
                  </a:txBody>
                  <a:tcPr marL="0" marR="0" marT="0" marB="0">
                    <a:lnL>
                      <a:noFill/>
                    </a:lnL>
                    <a:lnR>
                      <a:noFill/>
                    </a:lnR>
                    <a:lnT>
                      <a:noFill/>
                    </a:lnT>
                    <a:lnB>
                      <a:noFill/>
                    </a:lnB>
                  </a:tcPr>
                </a:tc>
                <a:extLst>
                  <a:ext uri="{0D108BD9-81ED-4DB2-BD59-A6C34878D82A}">
                    <a16:rowId xmlns:a16="http://schemas.microsoft.com/office/drawing/2014/main" xmlns="" val="10001"/>
                  </a:ext>
                </a:extLst>
              </a:tr>
              <a:tr h="231759">
                <a:tc>
                  <a:txBody>
                    <a:bodyPr/>
                    <a:lstStyle/>
                    <a:p>
                      <a:r>
                        <a:rPr lang="en-US" altLang="ja-JP" sz="1400" b="1">
                          <a:solidFill>
                            <a:srgbClr val="FF0000"/>
                          </a:solidFill>
                        </a:rPr>
                        <a:t>$?</a:t>
                      </a:r>
                    </a:p>
                  </a:txBody>
                  <a:tcPr marL="0" marR="0" marT="0" marB="0">
                    <a:lnL>
                      <a:noFill/>
                    </a:lnL>
                    <a:lnR>
                      <a:noFill/>
                    </a:lnR>
                    <a:lnT>
                      <a:noFill/>
                    </a:lnT>
                    <a:lnB>
                      <a:noFill/>
                    </a:lnB>
                  </a:tcPr>
                </a:tc>
                <a:tc>
                  <a:txBody>
                    <a:bodyPr/>
                    <a:lstStyle/>
                    <a:p>
                      <a:r>
                        <a:rPr lang="en-US" sz="1400"/>
                        <a:t>Stores the exit value of the last command that was executed.</a:t>
                      </a:r>
                    </a:p>
                  </a:txBody>
                  <a:tcPr marL="0" marR="0" marT="0" marB="0">
                    <a:lnL>
                      <a:noFill/>
                    </a:lnL>
                    <a:lnR>
                      <a:noFill/>
                    </a:lnR>
                    <a:lnT>
                      <a:noFill/>
                    </a:lnT>
                    <a:lnB>
                      <a:noFill/>
                    </a:lnB>
                  </a:tcPr>
                </a:tc>
                <a:extLst>
                  <a:ext uri="{0D108BD9-81ED-4DB2-BD59-A6C34878D82A}">
                    <a16:rowId xmlns:a16="http://schemas.microsoft.com/office/drawing/2014/main" xmlns="" val="10002"/>
                  </a:ext>
                </a:extLst>
              </a:tr>
              <a:tr h="463519">
                <a:tc>
                  <a:txBody>
                    <a:bodyPr/>
                    <a:lstStyle/>
                    <a:p>
                      <a:r>
                        <a:rPr lang="en-US" altLang="ja-JP" sz="1400" b="1">
                          <a:solidFill>
                            <a:srgbClr val="FF0000"/>
                          </a:solidFill>
                        </a:rPr>
                        <a:t>$0</a:t>
                      </a:r>
                    </a:p>
                  </a:txBody>
                  <a:tcPr marL="0" marR="0" marT="0" marB="0">
                    <a:lnL>
                      <a:noFill/>
                    </a:lnL>
                    <a:lnR>
                      <a:noFill/>
                    </a:lnR>
                    <a:lnT>
                      <a:noFill/>
                    </a:lnT>
                    <a:lnB>
                      <a:noFill/>
                    </a:lnB>
                  </a:tcPr>
                </a:tc>
                <a:tc>
                  <a:txBody>
                    <a:bodyPr/>
                    <a:lstStyle/>
                    <a:p>
                      <a:r>
                        <a:rPr lang="en-US" sz="1400"/>
                        <a:t>Stores the first word of the entered command (the name of the shell program).</a:t>
                      </a:r>
                    </a:p>
                  </a:txBody>
                  <a:tcPr marL="0" marR="0" marT="0" marB="0">
                    <a:lnL>
                      <a:noFill/>
                    </a:lnL>
                    <a:lnR>
                      <a:noFill/>
                    </a:lnR>
                    <a:lnT>
                      <a:noFill/>
                    </a:lnT>
                    <a:lnB>
                      <a:noFill/>
                    </a:lnB>
                  </a:tcPr>
                </a:tc>
                <a:extLst>
                  <a:ext uri="{0D108BD9-81ED-4DB2-BD59-A6C34878D82A}">
                    <a16:rowId xmlns:a16="http://schemas.microsoft.com/office/drawing/2014/main" xmlns="" val="10003"/>
                  </a:ext>
                </a:extLst>
              </a:tr>
              <a:tr h="463519">
                <a:tc>
                  <a:txBody>
                    <a:bodyPr/>
                    <a:lstStyle/>
                    <a:p>
                      <a:r>
                        <a:rPr lang="en-US" altLang="ja-JP" sz="1400" b="1">
                          <a:solidFill>
                            <a:srgbClr val="FF0000"/>
                          </a:solidFill>
                        </a:rPr>
                        <a:t>$*</a:t>
                      </a:r>
                    </a:p>
                  </a:txBody>
                  <a:tcPr marL="0" marR="0" marT="0" marB="0">
                    <a:lnL>
                      <a:noFill/>
                    </a:lnL>
                    <a:lnR>
                      <a:noFill/>
                    </a:lnR>
                    <a:lnT>
                      <a:noFill/>
                    </a:lnT>
                    <a:lnB>
                      <a:noFill/>
                    </a:lnB>
                  </a:tcPr>
                </a:tc>
                <a:tc>
                  <a:txBody>
                    <a:bodyPr/>
                    <a:lstStyle/>
                    <a:p>
                      <a:r>
                        <a:rPr lang="en-US" sz="1400"/>
                        <a:t>Stores all the arguments that were entered on the command line ($1 $2 ...).</a:t>
                      </a:r>
                    </a:p>
                  </a:txBody>
                  <a:tcPr marL="0" marR="0" marT="0" marB="0">
                    <a:lnL>
                      <a:noFill/>
                    </a:lnL>
                    <a:lnR>
                      <a:noFill/>
                    </a:lnR>
                    <a:lnT>
                      <a:noFill/>
                    </a:lnT>
                    <a:lnB>
                      <a:noFill/>
                    </a:lnB>
                  </a:tcPr>
                </a:tc>
                <a:extLst>
                  <a:ext uri="{0D108BD9-81ED-4DB2-BD59-A6C34878D82A}">
                    <a16:rowId xmlns:a16="http://schemas.microsoft.com/office/drawing/2014/main" xmlns="" val="10004"/>
                  </a:ext>
                </a:extLst>
              </a:tr>
              <a:tr h="463519">
                <a:tc>
                  <a:txBody>
                    <a:bodyPr/>
                    <a:lstStyle/>
                    <a:p>
                      <a:r>
                        <a:rPr lang="en-US" altLang="ja-JP" sz="1400" b="1" dirty="0">
                          <a:solidFill>
                            <a:srgbClr val="FF0000"/>
                          </a:solidFill>
                        </a:rPr>
                        <a:t>"$@"</a:t>
                      </a:r>
                    </a:p>
                  </a:txBody>
                  <a:tcPr marL="0" marR="0" marT="0" marB="0">
                    <a:lnL>
                      <a:noFill/>
                    </a:lnL>
                    <a:lnR>
                      <a:noFill/>
                    </a:lnR>
                    <a:lnT>
                      <a:noFill/>
                    </a:lnT>
                    <a:lnB>
                      <a:noFill/>
                    </a:lnB>
                  </a:tcPr>
                </a:tc>
                <a:tc>
                  <a:txBody>
                    <a:bodyPr/>
                    <a:lstStyle/>
                    <a:p>
                      <a:r>
                        <a:rPr lang="en-US" sz="1400" dirty="0"/>
                        <a:t>Stores all the arguments that were entered on the command line, individually quoted ("$1" "$2" ...).</a:t>
                      </a:r>
                    </a:p>
                  </a:txBody>
                  <a:tcPr marL="0" marR="0" marT="0" marB="0">
                    <a:lnL>
                      <a:noFill/>
                    </a:lnL>
                    <a:lnR>
                      <a:noFill/>
                    </a:lnR>
                    <a:lnT>
                      <a:noFill/>
                    </a:lnT>
                    <a:lnB>
                      <a:noFill/>
                    </a:lnB>
                  </a:tcPr>
                </a:tc>
                <a:extLst>
                  <a:ext uri="{0D108BD9-81ED-4DB2-BD59-A6C34878D82A}">
                    <a16:rowId xmlns:a16="http://schemas.microsoft.com/office/drawing/2014/main" xmlns="" val="10005"/>
                  </a:ext>
                </a:extLst>
              </a:tr>
            </a:tbl>
          </a:graphicData>
        </a:graphic>
      </p:graphicFrame>
      <p:sp>
        <p:nvSpPr>
          <p:cNvPr id="5" name="テキスト ボックス 4"/>
          <p:cNvSpPr txBox="1"/>
          <p:nvPr/>
        </p:nvSpPr>
        <p:spPr>
          <a:xfrm>
            <a:off x="-43372" y="6444208"/>
            <a:ext cx="5632612" cy="369332"/>
          </a:xfrm>
          <a:prstGeom prst="rect">
            <a:avLst/>
          </a:prstGeom>
          <a:noFill/>
        </p:spPr>
        <p:txBody>
          <a:bodyPr wrap="square" rtlCol="0">
            <a:spAutoFit/>
          </a:bodyPr>
          <a:lstStyle/>
          <a:p>
            <a:r>
              <a:rPr kumimoji="1" lang="en-US" altLang="ja-JP" dirty="0"/>
              <a:t>Shell programming tips:</a:t>
            </a:r>
            <a:endParaRPr kumimoji="1" lang="ja-JP" altLang="en-US" dirty="0"/>
          </a:p>
        </p:txBody>
      </p:sp>
    </p:spTree>
    <p:extLst>
      <p:ext uri="{BB962C8B-B14F-4D97-AF65-F5344CB8AC3E}">
        <p14:creationId xmlns:p14="http://schemas.microsoft.com/office/powerpoint/2010/main" val="176166409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7424" y="-11723"/>
            <a:ext cx="7791450" cy="1419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424" y="1432727"/>
            <a:ext cx="7905750" cy="5057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755576" y="1619672"/>
            <a:ext cx="960519" cy="369332"/>
          </a:xfrm>
          <a:prstGeom prst="rect">
            <a:avLst/>
          </a:prstGeom>
          <a:solidFill>
            <a:schemeClr val="bg1"/>
          </a:solidFill>
        </p:spPr>
        <p:txBody>
          <a:bodyPr wrap="none" rtlCol="0">
            <a:spAutoFit/>
          </a:bodyPr>
          <a:lstStyle/>
          <a:p>
            <a:r>
              <a:rPr kumimoji="1" lang="en-US" altLang="ja-JP" dirty="0"/>
              <a:t>L1 norm</a:t>
            </a:r>
            <a:endParaRPr kumimoji="1" lang="ja-JP" altLang="en-US" dirty="0"/>
          </a:p>
        </p:txBody>
      </p:sp>
      <p:sp>
        <p:nvSpPr>
          <p:cNvPr id="5" name="テキスト ボックス 4"/>
          <p:cNvSpPr txBox="1"/>
          <p:nvPr/>
        </p:nvSpPr>
        <p:spPr>
          <a:xfrm>
            <a:off x="-1755576" y="4756666"/>
            <a:ext cx="960519" cy="369332"/>
          </a:xfrm>
          <a:prstGeom prst="rect">
            <a:avLst/>
          </a:prstGeom>
          <a:solidFill>
            <a:schemeClr val="bg1"/>
          </a:solidFill>
        </p:spPr>
        <p:txBody>
          <a:bodyPr wrap="none" rtlCol="0">
            <a:spAutoFit/>
          </a:bodyPr>
          <a:lstStyle/>
          <a:p>
            <a:r>
              <a:rPr kumimoji="1" lang="en-US" altLang="ja-JP" dirty="0"/>
              <a:t>L2 norm</a:t>
            </a:r>
            <a:endParaRPr kumimoji="1" lang="ja-JP" altLang="en-US" dirty="0"/>
          </a:p>
        </p:txBody>
      </p:sp>
      <p:sp>
        <p:nvSpPr>
          <p:cNvPr id="4" name="テキスト ボックス 3"/>
          <p:cNvSpPr txBox="1"/>
          <p:nvPr/>
        </p:nvSpPr>
        <p:spPr>
          <a:xfrm>
            <a:off x="-2520777" y="-11723"/>
            <a:ext cx="2145110" cy="646331"/>
          </a:xfrm>
          <a:prstGeom prst="rect">
            <a:avLst/>
          </a:prstGeom>
          <a:solidFill>
            <a:schemeClr val="bg1"/>
          </a:solidFill>
        </p:spPr>
        <p:txBody>
          <a:bodyPr wrap="square" rtlCol="0">
            <a:spAutoFit/>
          </a:bodyPr>
          <a:lstStyle/>
          <a:p>
            <a:r>
              <a:rPr kumimoji="1" lang="en-US" altLang="ja-JP" b="1" u="sng" dirty="0"/>
              <a:t>norm</a:t>
            </a:r>
            <a:r>
              <a:rPr kumimoji="1" lang="en-US" altLang="ja-JP" dirty="0"/>
              <a:t> of a vector is a </a:t>
            </a:r>
            <a:r>
              <a:rPr kumimoji="1" lang="en-US" altLang="ja-JP" dirty="0">
                <a:solidFill>
                  <a:srgbClr val="FF0000"/>
                </a:solidFill>
              </a:rPr>
              <a:t>NUMBER</a:t>
            </a:r>
            <a:r>
              <a:rPr kumimoji="1" lang="en-US" altLang="ja-JP" dirty="0"/>
              <a:t>!!</a:t>
            </a:r>
            <a:endParaRPr kumimoji="1" lang="ja-JP" altLang="en-US" dirty="0"/>
          </a:p>
        </p:txBody>
      </p:sp>
      <p:sp>
        <p:nvSpPr>
          <p:cNvPr id="7" name="下矢印 6"/>
          <p:cNvSpPr/>
          <p:nvPr/>
        </p:nvSpPr>
        <p:spPr>
          <a:xfrm>
            <a:off x="2924944" y="6490502"/>
            <a:ext cx="432048" cy="38575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0" y="7164288"/>
            <a:ext cx="3065904" cy="646331"/>
          </a:xfrm>
          <a:prstGeom prst="rect">
            <a:avLst/>
          </a:prstGeom>
          <a:noFill/>
        </p:spPr>
        <p:txBody>
          <a:bodyPr wrap="none" rtlCol="0">
            <a:spAutoFit/>
          </a:bodyPr>
          <a:lstStyle/>
          <a:p>
            <a:r>
              <a:rPr kumimoji="1" lang="en-US" altLang="ja-JP" b="1" u="sng" dirty="0"/>
              <a:t>normalization</a:t>
            </a:r>
            <a:r>
              <a:rPr kumimoji="1" lang="en-US" altLang="ja-JP" dirty="0"/>
              <a:t> of a vector is:</a:t>
            </a:r>
          </a:p>
          <a:p>
            <a:pPr marL="285750" indent="-285750">
              <a:buFont typeface="Arial" panose="020B0604020202020204" pitchFamily="34" charset="0"/>
              <a:buChar char="•"/>
            </a:pPr>
            <a:r>
              <a:rPr kumimoji="1" lang="en-US" altLang="ja-JP" dirty="0" err="1"/>
              <a:t>vectorA</a:t>
            </a:r>
            <a:r>
              <a:rPr kumimoji="1" lang="en-US" altLang="ja-JP" dirty="0"/>
              <a:t> / (norm of </a:t>
            </a:r>
            <a:r>
              <a:rPr kumimoji="1" lang="en-US" altLang="ja-JP" dirty="0" err="1"/>
              <a:t>vectorA</a:t>
            </a:r>
            <a:r>
              <a:rPr kumimoji="1" lang="en-US" altLang="ja-JP" dirty="0"/>
              <a:t>)</a:t>
            </a:r>
            <a:endParaRPr kumimoji="1" lang="ja-JP" altLang="en-US" dirty="0"/>
          </a:p>
        </p:txBody>
      </p:sp>
      <p:sp>
        <p:nvSpPr>
          <p:cNvPr id="9" name="テキスト ボックス 8"/>
          <p:cNvSpPr txBox="1"/>
          <p:nvPr/>
        </p:nvSpPr>
        <p:spPr>
          <a:xfrm>
            <a:off x="3300664" y="7476365"/>
            <a:ext cx="8435323" cy="1477328"/>
          </a:xfrm>
          <a:prstGeom prst="rect">
            <a:avLst/>
          </a:prstGeom>
          <a:noFill/>
          <a:ln>
            <a:solidFill>
              <a:srgbClr val="FF0000"/>
            </a:solidFill>
          </a:ln>
        </p:spPr>
        <p:txBody>
          <a:bodyPr wrap="none" rtlCol="0">
            <a:spAutoFit/>
          </a:bodyPr>
          <a:lstStyle/>
          <a:p>
            <a:r>
              <a:rPr kumimoji="1" lang="en-US" altLang="ja-JP" dirty="0"/>
              <a:t>e.g.</a:t>
            </a:r>
          </a:p>
          <a:p>
            <a:r>
              <a:rPr lang="en-US" altLang="ja-JP" dirty="0"/>
              <a:t>if x = [1, 2, 3, 4, 5]</a:t>
            </a:r>
          </a:p>
          <a:p>
            <a:r>
              <a:rPr kumimoji="1" lang="en-US" altLang="ja-JP" dirty="0"/>
              <a:t>l2_norm of x = </a:t>
            </a:r>
            <a:r>
              <a:rPr lang="en-US" altLang="ja-JP" dirty="0"/>
              <a:t>7.416198487095663</a:t>
            </a:r>
          </a:p>
          <a:p>
            <a:r>
              <a:rPr kumimoji="1" lang="en-US" altLang="ja-JP" dirty="0"/>
              <a:t>l2_normalization of x is</a:t>
            </a:r>
          </a:p>
          <a:p>
            <a:r>
              <a:rPr lang="en-US" altLang="ja-JP" dirty="0"/>
              <a:t>x / (l2_norm of x) = [ 0.13483997,  0.26967994,  0.40451992,  0.53935989,  0.67419986]</a:t>
            </a:r>
            <a:endParaRPr kumimoji="1" lang="ja-JP" altLang="en-US" dirty="0"/>
          </a:p>
        </p:txBody>
      </p:sp>
    </p:spTree>
    <p:extLst>
      <p:ext uri="{BB962C8B-B14F-4D97-AF65-F5344CB8AC3E}">
        <p14:creationId xmlns:p14="http://schemas.microsoft.com/office/powerpoint/2010/main" val="257448536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7636449" cy="923330"/>
          </a:xfrm>
          <a:prstGeom prst="rect">
            <a:avLst/>
          </a:prstGeom>
          <a:noFill/>
        </p:spPr>
        <p:txBody>
          <a:bodyPr wrap="none" rtlCol="0">
            <a:spAutoFit/>
          </a:bodyPr>
          <a:lstStyle/>
          <a:p>
            <a:r>
              <a:rPr lang="en-US" altLang="ja-JP" dirty="0" err="1"/>
              <a:t>ubuntu</a:t>
            </a:r>
            <a:r>
              <a:rPr lang="en-US" altLang="ja-JP" dirty="0"/>
              <a:t> </a:t>
            </a:r>
            <a:r>
              <a:rPr kumimoji="1" lang="en-US" altLang="ja-JP" dirty="0"/>
              <a:t>tips:</a:t>
            </a:r>
          </a:p>
          <a:p>
            <a:pPr marL="285750" indent="-285750">
              <a:buFont typeface="Arial" panose="020B0604020202020204" pitchFamily="34" charset="0"/>
              <a:buChar char="•"/>
            </a:pPr>
            <a:r>
              <a:rPr lang="en-US" altLang="ja-JP" dirty="0"/>
              <a:t>rom</a:t>
            </a:r>
            <a:r>
              <a:rPr lang="ja-JP" altLang="en-US" dirty="0"/>
              <a:t>　書き換えの時の</a:t>
            </a:r>
            <a:r>
              <a:rPr lang="en-US" altLang="ja-JP" dirty="0" err="1"/>
              <a:t>cmd</a:t>
            </a:r>
            <a:r>
              <a:rPr lang="en-US" altLang="ja-JP" dirty="0"/>
              <a:t>: </a:t>
            </a:r>
            <a:r>
              <a:rPr lang="en-US" altLang="ja-JP" dirty="0" err="1"/>
              <a:t>dd</a:t>
            </a:r>
            <a:r>
              <a:rPr lang="en-US" altLang="ja-JP" dirty="0"/>
              <a:t>=convert and copy</a:t>
            </a:r>
          </a:p>
          <a:p>
            <a:pPr marL="742950" lvl="1" indent="-285750">
              <a:buFont typeface="Arial" panose="020B0604020202020204" pitchFamily="34" charset="0"/>
              <a:buChar char="•"/>
            </a:pPr>
            <a:r>
              <a:rPr lang="en-US" altLang="ja-JP" b="1" dirty="0" err="1"/>
              <a:t>dd</a:t>
            </a:r>
            <a:r>
              <a:rPr lang="en-US" altLang="ja-JP" b="1" dirty="0"/>
              <a:t> if=/</a:t>
            </a:r>
            <a:r>
              <a:rPr lang="en-US" altLang="ja-JP" b="1" dirty="0" err="1"/>
              <a:t>usr</a:t>
            </a:r>
            <a:r>
              <a:rPr lang="en-US" altLang="ja-JP" b="1" dirty="0"/>
              <a:t>/target/nor-V_0_6_0-1s.rom of=/</a:t>
            </a:r>
            <a:r>
              <a:rPr lang="en-US" altLang="ja-JP" b="1" dirty="0" err="1"/>
              <a:t>dev</a:t>
            </a:r>
            <a:r>
              <a:rPr lang="en-US" altLang="ja-JP" b="1" dirty="0"/>
              <a:t>/mtdblock0 </a:t>
            </a:r>
            <a:r>
              <a:rPr lang="en-US" altLang="ja-JP" b="1" dirty="0" err="1"/>
              <a:t>conv</a:t>
            </a:r>
            <a:r>
              <a:rPr lang="en-US" altLang="ja-JP" b="1" dirty="0"/>
              <a:t>=</a:t>
            </a:r>
            <a:r>
              <a:rPr lang="en-US" altLang="ja-JP" b="1" dirty="0" err="1"/>
              <a:t>fsync</a:t>
            </a:r>
            <a:endParaRPr kumimoji="1" lang="ja-JP" altLang="en-US" dirty="0"/>
          </a:p>
        </p:txBody>
      </p:sp>
      <p:sp>
        <p:nvSpPr>
          <p:cNvPr id="3" name="正方形/長方形 2"/>
          <p:cNvSpPr/>
          <p:nvPr/>
        </p:nvSpPr>
        <p:spPr>
          <a:xfrm>
            <a:off x="908720" y="971600"/>
            <a:ext cx="756084" cy="2880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in file</a:t>
            </a:r>
            <a:endParaRPr kumimoji="1" lang="ja-JP" altLang="en-US" dirty="0"/>
          </a:p>
        </p:txBody>
      </p:sp>
      <p:sp>
        <p:nvSpPr>
          <p:cNvPr id="4" name="正方形/長方形 3"/>
          <p:cNvSpPr/>
          <p:nvPr/>
        </p:nvSpPr>
        <p:spPr>
          <a:xfrm>
            <a:off x="4293096" y="979984"/>
            <a:ext cx="1008112" cy="2796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out file</a:t>
            </a:r>
            <a:endParaRPr kumimoji="1" lang="ja-JP" altLang="en-US" dirty="0"/>
          </a:p>
        </p:txBody>
      </p:sp>
      <p:sp>
        <p:nvSpPr>
          <p:cNvPr id="5" name="正方形/長方形 4"/>
          <p:cNvSpPr/>
          <p:nvPr/>
        </p:nvSpPr>
        <p:spPr>
          <a:xfrm>
            <a:off x="-15735" y="1547664"/>
            <a:ext cx="6873735" cy="2031325"/>
          </a:xfrm>
          <a:prstGeom prst="rect">
            <a:avLst/>
          </a:prstGeom>
        </p:spPr>
        <p:txBody>
          <a:bodyPr wrap="square">
            <a:spAutoFit/>
          </a:bodyPr>
          <a:lstStyle/>
          <a:p>
            <a:r>
              <a:rPr lang="en-US" altLang="ja-JP" dirty="0"/>
              <a:t>In computing, a </a:t>
            </a:r>
            <a:r>
              <a:rPr lang="en-US" altLang="ja-JP" b="1" i="1" u="sng" dirty="0">
                <a:solidFill>
                  <a:srgbClr val="FF0000"/>
                </a:solidFill>
              </a:rPr>
              <a:t>system call </a:t>
            </a:r>
            <a:r>
              <a:rPr lang="en-US" altLang="ja-JP" dirty="0"/>
              <a:t>is the programmatic way in which a computer program requests a </a:t>
            </a:r>
            <a:r>
              <a:rPr lang="en-US" altLang="ja-JP" b="1" dirty="0"/>
              <a:t>service from the kernel </a:t>
            </a:r>
            <a:r>
              <a:rPr lang="en-US" altLang="ja-JP" dirty="0"/>
              <a:t>of the operating system it is executed on. This may include hardware-related services (for example, accessing a hard disk drive), creation and execution of new processes, and communication with integral kernel services such as process scheduling. System calls provide an essential interface between a process and the operating system.</a:t>
            </a:r>
            <a:endParaRPr lang="ja-JP" altLang="en-US" dirty="0"/>
          </a:p>
        </p:txBody>
      </p:sp>
      <p:sp>
        <p:nvSpPr>
          <p:cNvPr id="6" name="テキスト ボックス 5"/>
          <p:cNvSpPr txBox="1"/>
          <p:nvPr/>
        </p:nvSpPr>
        <p:spPr>
          <a:xfrm>
            <a:off x="0" y="4211960"/>
            <a:ext cx="4602029"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t>/</a:t>
            </a:r>
            <a:r>
              <a:rPr kumimoji="1" lang="en-US" altLang="ja-JP" b="1" dirty="0" err="1"/>
              <a:t>usr</a:t>
            </a:r>
            <a:r>
              <a:rPr kumimoji="1" lang="en-US" altLang="ja-JP" b="1" dirty="0"/>
              <a:t>/bin/</a:t>
            </a:r>
            <a:r>
              <a:rPr kumimoji="1" lang="en-US" altLang="ja-JP" b="1" dirty="0" err="1"/>
              <a:t>ld</a:t>
            </a:r>
            <a:r>
              <a:rPr kumimoji="1" lang="en-US" altLang="ja-JP" b="1" dirty="0"/>
              <a:t>: skipping incompatible /.../</a:t>
            </a:r>
          </a:p>
          <a:p>
            <a:pPr marL="742950" lvl="1" indent="-285750">
              <a:buFont typeface="Arial" panose="020B0604020202020204" pitchFamily="34" charset="0"/>
              <a:buChar char="•"/>
            </a:pPr>
            <a:r>
              <a:rPr lang="en-US" altLang="ja-JP" dirty="0"/>
              <a:t>this error is caused by 32/64 bit system</a:t>
            </a:r>
            <a:endParaRPr kumimoji="1" lang="ja-JP" altLang="en-US" dirty="0"/>
          </a:p>
        </p:txBody>
      </p:sp>
      <p:sp>
        <p:nvSpPr>
          <p:cNvPr id="7" name="テキスト ボックス 6"/>
          <p:cNvSpPr txBox="1"/>
          <p:nvPr/>
        </p:nvSpPr>
        <p:spPr>
          <a:xfrm>
            <a:off x="116632" y="5796136"/>
            <a:ext cx="4454168" cy="1200329"/>
          </a:xfrm>
          <a:prstGeom prst="rect">
            <a:avLst/>
          </a:prstGeom>
          <a:noFill/>
        </p:spPr>
        <p:txBody>
          <a:bodyPr wrap="none" rtlCol="0">
            <a:spAutoFit/>
          </a:bodyPr>
          <a:lstStyle/>
          <a:p>
            <a:r>
              <a:rPr kumimoji="1" lang="en-US" altLang="ja-JP" dirty="0" err="1"/>
              <a:t>Makefile</a:t>
            </a:r>
            <a:r>
              <a:rPr kumimoji="1" lang="en-US" altLang="ja-JP" dirty="0"/>
              <a:t> tips:</a:t>
            </a:r>
          </a:p>
          <a:p>
            <a:pPr marL="285750" indent="-285750">
              <a:buFont typeface="Arial" panose="020B0604020202020204" pitchFamily="34" charset="0"/>
              <a:buChar char="•"/>
            </a:pPr>
            <a:r>
              <a:rPr lang="en-US" altLang="ja-JP" dirty="0"/>
              <a:t>make file automatically into subdirectories</a:t>
            </a:r>
            <a:endParaRPr kumimoji="1" lang="en-US" altLang="ja-JP" dirty="0"/>
          </a:p>
          <a:p>
            <a:pPr marL="742950" lvl="1" indent="-285750">
              <a:buFont typeface="Arial" panose="020B0604020202020204" pitchFamily="34" charset="0"/>
              <a:buChar char="•"/>
            </a:pPr>
            <a:r>
              <a:rPr lang="en-US" altLang="ja-JP" dirty="0"/>
              <a:t>CODE_DIR = folder1 folder2</a:t>
            </a:r>
            <a:endParaRPr kumimoji="1" lang="en-US" altLang="ja-JP" dirty="0"/>
          </a:p>
          <a:p>
            <a:pPr marL="742950" lvl="1" indent="-285750">
              <a:buFont typeface="Arial" panose="020B0604020202020204" pitchFamily="34" charset="0"/>
              <a:buChar char="•"/>
            </a:pPr>
            <a:r>
              <a:rPr lang="en-US" altLang="ja-JP" dirty="0"/>
              <a:t>$(MAKE) </a:t>
            </a:r>
            <a:r>
              <a:rPr lang="en-US" altLang="ja-JP" dirty="0">
                <a:solidFill>
                  <a:srgbClr val="FF0000"/>
                </a:solidFill>
              </a:rPr>
              <a:t>-C</a:t>
            </a:r>
            <a:r>
              <a:rPr lang="en-US" altLang="ja-JP" dirty="0"/>
              <a:t> $(CODE_DIR)</a:t>
            </a:r>
            <a:endParaRPr kumimoji="1" lang="ja-JP" altLang="en-US" dirty="0"/>
          </a:p>
        </p:txBody>
      </p:sp>
    </p:spTree>
    <p:extLst>
      <p:ext uri="{BB962C8B-B14F-4D97-AF65-F5344CB8AC3E}">
        <p14:creationId xmlns:p14="http://schemas.microsoft.com/office/powerpoint/2010/main" val="90490574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700"/>
            <a:ext cx="4769062" cy="3139321"/>
          </a:xfrm>
          <a:prstGeom prst="rect">
            <a:avLst/>
          </a:prstGeom>
          <a:noFill/>
        </p:spPr>
        <p:txBody>
          <a:bodyPr wrap="none" rtlCol="0">
            <a:spAutoFit/>
          </a:bodyPr>
          <a:lstStyle/>
          <a:p>
            <a:r>
              <a:rPr kumimoji="1" lang="en-US" altLang="ja-JP" b="1" dirty="0" err="1">
                <a:solidFill>
                  <a:srgbClr val="FF0000"/>
                </a:solidFill>
              </a:rPr>
              <a:t>ubuntu</a:t>
            </a:r>
            <a:r>
              <a:rPr kumimoji="1" lang="en-US" altLang="ja-JP" dirty="0">
                <a:solidFill>
                  <a:srgbClr val="FF0000"/>
                </a:solidFill>
              </a:rPr>
              <a:t> </a:t>
            </a:r>
            <a:r>
              <a:rPr kumimoji="1" lang="en-US" altLang="ja-JP" dirty="0"/>
              <a:t>command:</a:t>
            </a:r>
          </a:p>
          <a:p>
            <a:pPr marL="285750" indent="-285750">
              <a:buFont typeface="Arial" panose="020B0604020202020204" pitchFamily="34" charset="0"/>
              <a:buChar char="•"/>
            </a:pPr>
            <a:r>
              <a:rPr lang="en-US" altLang="ja-JP" b="1" dirty="0" err="1"/>
              <a:t>lspci</a:t>
            </a:r>
            <a:endParaRPr lang="en-US" altLang="ja-JP" b="1" dirty="0"/>
          </a:p>
          <a:p>
            <a:pPr marL="742950" lvl="1" indent="-285750">
              <a:buFont typeface="Arial" panose="020B0604020202020204" pitchFamily="34" charset="0"/>
              <a:buChar char="•"/>
            </a:pPr>
            <a:r>
              <a:rPr lang="en-US" altLang="ja-JP" dirty="0"/>
              <a:t>display hardware info</a:t>
            </a:r>
          </a:p>
          <a:p>
            <a:pPr marL="285750" indent="-285750">
              <a:buFont typeface="Arial" panose="020B0604020202020204" pitchFamily="34" charset="0"/>
              <a:buChar char="•"/>
            </a:pPr>
            <a:r>
              <a:rPr lang="en-US" altLang="ja-JP" b="1" dirty="0" err="1"/>
              <a:t>df</a:t>
            </a:r>
            <a:r>
              <a:rPr lang="en-US" altLang="ja-JP" b="1" dirty="0"/>
              <a:t> –h</a:t>
            </a:r>
          </a:p>
          <a:p>
            <a:pPr marL="742950" lvl="1" indent="-285750">
              <a:buFont typeface="Arial" panose="020B0604020202020204" pitchFamily="34" charset="0"/>
              <a:buChar char="•"/>
            </a:pPr>
            <a:r>
              <a:rPr kumimoji="1" lang="en-US" altLang="ja-JP" dirty="0"/>
              <a:t>disk space</a:t>
            </a:r>
          </a:p>
          <a:p>
            <a:pPr marL="285750" indent="-285750">
              <a:buFont typeface="Arial" panose="020B0604020202020204" pitchFamily="34" charset="0"/>
              <a:buChar char="•"/>
            </a:pPr>
            <a:r>
              <a:rPr lang="zh-CN" altLang="en-US" dirty="0"/>
              <a:t>查看现在的位置在哪个</a:t>
            </a:r>
            <a:r>
              <a:rPr lang="en-US" altLang="zh-CN" dirty="0"/>
              <a:t>disk</a:t>
            </a:r>
            <a:r>
              <a:rPr lang="zh-CN" altLang="en-US" dirty="0"/>
              <a:t>上</a:t>
            </a:r>
            <a:endParaRPr lang="en-US" altLang="zh-CN" dirty="0"/>
          </a:p>
          <a:p>
            <a:pPr marL="742950" lvl="1" indent="-285750">
              <a:buFont typeface="Arial" panose="020B0604020202020204" pitchFamily="34" charset="0"/>
              <a:buChar char="•"/>
            </a:pPr>
            <a:r>
              <a:rPr lang="en-US" altLang="ja-JP" dirty="0" err="1"/>
              <a:t>df</a:t>
            </a:r>
            <a:r>
              <a:rPr lang="en-US" altLang="ja-JP" dirty="0"/>
              <a:t> -P file/goes/here | tail -1 | cut -d' ' -f 1</a:t>
            </a:r>
          </a:p>
          <a:p>
            <a:pPr marL="285750" indent="-285750">
              <a:buFont typeface="Arial" panose="020B0604020202020204" pitchFamily="34" charset="0"/>
              <a:buChar char="•"/>
            </a:pPr>
            <a:r>
              <a:rPr lang="en-US" altLang="ja-JP" dirty="0"/>
              <a:t>view file in hexadecimal</a:t>
            </a:r>
          </a:p>
          <a:p>
            <a:pPr marL="742950" lvl="1" indent="-285750">
              <a:buFont typeface="Arial" panose="020B0604020202020204" pitchFamily="34" charset="0"/>
              <a:buChar char="•"/>
            </a:pPr>
            <a:r>
              <a:rPr lang="en-US" altLang="ja-JP" dirty="0" err="1"/>
              <a:t>xxd</a:t>
            </a:r>
            <a:r>
              <a:rPr lang="en-US" altLang="ja-JP" dirty="0"/>
              <a:t> (preferable)</a:t>
            </a:r>
          </a:p>
          <a:p>
            <a:pPr marL="742950" lvl="1" indent="-285750">
              <a:buFont typeface="Arial" panose="020B0604020202020204" pitchFamily="34" charset="0"/>
              <a:buChar char="•"/>
            </a:pPr>
            <a:r>
              <a:rPr lang="en-US" altLang="ja-JP" dirty="0" err="1"/>
              <a:t>hexdump</a:t>
            </a:r>
            <a:endParaRPr lang="ja-JP" altLang="en-US" dirty="0"/>
          </a:p>
          <a:p>
            <a:pPr marL="742950" lvl="1" indent="-285750">
              <a:buFont typeface="Arial" panose="020B0604020202020204" pitchFamily="34" charset="0"/>
              <a:buChar char="•"/>
            </a:pPr>
            <a:endParaRPr kumimoji="1" lang="ja-JP" altLang="en-US" dirty="0"/>
          </a:p>
        </p:txBody>
      </p:sp>
      <p:sp>
        <p:nvSpPr>
          <p:cNvPr id="3" name="テキスト ボックス 2"/>
          <p:cNvSpPr txBox="1"/>
          <p:nvPr/>
        </p:nvSpPr>
        <p:spPr>
          <a:xfrm>
            <a:off x="4984459" y="3318"/>
            <a:ext cx="3959738" cy="646331"/>
          </a:xfrm>
          <a:prstGeom prst="rect">
            <a:avLst/>
          </a:prstGeom>
          <a:solidFill>
            <a:schemeClr val="bg1"/>
          </a:solidFill>
        </p:spPr>
        <p:txBody>
          <a:bodyPr wrap="none" rtlCol="0">
            <a:spAutoFit/>
          </a:bodyPr>
          <a:lstStyle/>
          <a:p>
            <a:r>
              <a:rPr kumimoji="1" lang="en-US" altLang="ja-JP" dirty="0">
                <a:latin typeface="DejaVu Sans Mono" panose="020B0609030804020204" pitchFamily="49" charset="0"/>
                <a:ea typeface="DejaVu Sans Mono" panose="020B0609030804020204" pitchFamily="49" charset="0"/>
                <a:cs typeface="DejaVu Sans Mono" panose="020B0609030804020204" pitchFamily="49" charset="0"/>
              </a:rPr>
              <a:t>how to use diff on Ubuntu:</a:t>
            </a:r>
          </a:p>
          <a:p>
            <a:pPr marL="285750" indent="-285750">
              <a:buFont typeface="Arial" panose="020B0604020202020204" pitchFamily="34" charset="0"/>
              <a:buChar char="•"/>
            </a:pP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diff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qr</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dir1 dir2 | sort</a:t>
            </a:r>
            <a:endParaRPr kumimoji="1" lang="ja-JP" altLang="en-US" dirty="0">
              <a:latin typeface="DejaVu Sans Mono" panose="020B0609030804020204" pitchFamily="49" charset="0"/>
              <a:cs typeface="DejaVu Sans Mono" panose="020B0609030804020204" pitchFamily="49" charset="0"/>
            </a:endParaRPr>
          </a:p>
        </p:txBody>
      </p:sp>
      <p:sp>
        <p:nvSpPr>
          <p:cNvPr id="4" name="Rectangle 2"/>
          <p:cNvSpPr>
            <a:spLocks noChangeArrowheads="1"/>
          </p:cNvSpPr>
          <p:nvPr/>
        </p:nvSpPr>
        <p:spPr bwMode="auto">
          <a:xfrm>
            <a:off x="5013176" y="1657636"/>
            <a:ext cx="7226337" cy="1107996"/>
          </a:xfrm>
          <a:prstGeom prst="rect">
            <a:avLst/>
          </a:prstGeom>
          <a:solidFill>
            <a:schemeClr val="bg1"/>
          </a:solidFill>
          <a:ln>
            <a:noFill/>
          </a:ln>
          <a:effec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create symbolic</a:t>
            </a:r>
            <a:r>
              <a:rPr kumimoji="1" lang="en-US" altLang="ja-JP" sz="2400" b="0" i="0" u="none" strike="noStrike" cap="none" normalizeH="0" dirty="0">
                <a:ln>
                  <a:noFill/>
                </a:ln>
                <a:solidFill>
                  <a:srgbClr val="111111"/>
                </a:solidFill>
                <a:effectLst/>
                <a:latin typeface="DejaVu Sans Mono" panose="020B0609030804020204" pitchFamily="49" charset="0"/>
                <a:ea typeface="Ubuntu"/>
                <a:cs typeface="DejaVu Sans Mono" panose="020B0609030804020204" pitchFamily="49" charset="0"/>
              </a:rPr>
              <a:t> link</a:t>
            </a:r>
            <a:endPar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ln -s </a:t>
            </a:r>
            <a:r>
              <a:rPr kumimoji="1" lang="en-US" altLang="ja-JP" sz="2400" b="0" i="0" u="none" strike="noStrike" cap="none" normalizeH="0" baseline="0" dirty="0" err="1">
                <a:ln>
                  <a:noFill/>
                </a:ln>
                <a:solidFill>
                  <a:srgbClr val="111111"/>
                </a:solidFill>
                <a:effectLst/>
                <a:latin typeface="DejaVu Sans Mono" panose="020B0609030804020204" pitchFamily="49" charset="0"/>
                <a:ea typeface="Ubuntu"/>
                <a:cs typeface="DejaVu Sans Mono" panose="020B0609030804020204" pitchFamily="49" charset="0"/>
              </a:rPr>
              <a:t>target_directory</a:t>
            </a: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 </a:t>
            </a:r>
            <a:r>
              <a:rPr kumimoji="1" lang="en-US" altLang="ja-JP" sz="2400" b="0" i="0" u="none" strike="noStrike" cap="none" normalizeH="0" baseline="0" dirty="0" err="1">
                <a:ln>
                  <a:noFill/>
                </a:ln>
                <a:solidFill>
                  <a:srgbClr val="111111"/>
                </a:solidFill>
                <a:effectLst/>
                <a:latin typeface="DejaVu Sans Mono" panose="020B0609030804020204" pitchFamily="49" charset="0"/>
                <a:ea typeface="Ubuntu"/>
                <a:cs typeface="DejaVu Sans Mono" panose="020B0609030804020204" pitchFamily="49" charset="0"/>
              </a:rPr>
              <a:t>link_directory</a:t>
            </a:r>
            <a:endPar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remember to write the</a:t>
            </a:r>
            <a:r>
              <a:rPr kumimoji="1" lang="en-US" altLang="ja-JP" sz="2400" b="0" i="0" u="none" strike="noStrike" cap="none" normalizeH="0" dirty="0">
                <a:ln>
                  <a:noFill/>
                </a:ln>
                <a:solidFill>
                  <a:srgbClr val="111111"/>
                </a:solidFill>
                <a:effectLst/>
                <a:latin typeface="DejaVu Sans Mono" panose="020B0609030804020204" pitchFamily="49" charset="0"/>
                <a:ea typeface="Ubuntu"/>
                <a:cs typeface="DejaVu Sans Mono" panose="020B0609030804020204" pitchFamily="49" charset="0"/>
              </a:rPr>
              <a:t> full path!!!</a:t>
            </a: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 </a:t>
            </a:r>
            <a:endParaRPr kumimoji="1" lang="ja-JP" altLang="ja-JP" sz="140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endParaRPr>
          </a:p>
        </p:txBody>
      </p:sp>
      <p:sp>
        <p:nvSpPr>
          <p:cNvPr id="5" name="テキスト ボックス 4"/>
          <p:cNvSpPr txBox="1"/>
          <p:nvPr/>
        </p:nvSpPr>
        <p:spPr>
          <a:xfrm>
            <a:off x="0" y="2915816"/>
            <a:ext cx="9205020" cy="1200329"/>
          </a:xfrm>
          <a:prstGeom prst="rect">
            <a:avLst/>
          </a:prstGeom>
          <a:solidFill>
            <a:schemeClr val="bg1"/>
          </a:solidFill>
        </p:spPr>
        <p:txBody>
          <a:bodyPr wrap="none" rtlCol="0">
            <a:spAutoFit/>
          </a:bodyPr>
          <a:lstStyle/>
          <a:p>
            <a:r>
              <a:rPr lang="en-US" altLang="ja-JP" dirty="0" err="1"/>
              <a:t>ubuntu</a:t>
            </a:r>
            <a:r>
              <a:rPr lang="en-US" altLang="ja-JP" dirty="0"/>
              <a:t> 64bit and 32bit:</a:t>
            </a:r>
          </a:p>
          <a:p>
            <a:pPr marL="285750" indent="-285750">
              <a:buFont typeface="Arial" panose="020B0604020202020204" pitchFamily="34" charset="0"/>
              <a:buChar char="•"/>
            </a:pPr>
            <a:r>
              <a:rPr kumimoji="1" lang="en-US" altLang="ja-JP" dirty="0"/>
              <a:t>when try to run 32bit binary file on a 64bit machine (or bash says no su</a:t>
            </a:r>
            <a:r>
              <a:rPr lang="en-US" altLang="ja-JP" dirty="0"/>
              <a:t>ch file even file exists!</a:t>
            </a:r>
            <a:r>
              <a:rPr kumimoji="1" lang="en-US" altLang="ja-JP" dirty="0"/>
              <a:t>)</a:t>
            </a:r>
          </a:p>
          <a:p>
            <a:pPr marL="742950" lvl="1" indent="-285750">
              <a:buFont typeface="Arial" panose="020B0604020202020204" pitchFamily="34" charset="0"/>
              <a:buChar char="•"/>
            </a:pPr>
            <a:r>
              <a:rPr lang="en-US" altLang="ja-JP" dirty="0"/>
              <a:t>need </a:t>
            </a:r>
            <a:r>
              <a:rPr lang="en-US" altLang="ja-JP" u="sng" dirty="0" err="1"/>
              <a:t>sudo</a:t>
            </a:r>
            <a:r>
              <a:rPr lang="en-US" altLang="ja-JP" u="sng" dirty="0"/>
              <a:t> apt-get install</a:t>
            </a:r>
            <a:r>
              <a:rPr lang="en-US" altLang="ja-JP" dirty="0"/>
              <a:t> </a:t>
            </a:r>
            <a:r>
              <a:rPr lang="en-US" altLang="ja-JP" b="1" dirty="0"/>
              <a:t>ia32-libs</a:t>
            </a:r>
            <a:r>
              <a:rPr lang="en-US" altLang="ja-JP" dirty="0"/>
              <a:t> (12.04) or </a:t>
            </a:r>
            <a:r>
              <a:rPr lang="en-US" altLang="ja-JP" b="1" dirty="0"/>
              <a:t>libc6-i386</a:t>
            </a:r>
            <a:r>
              <a:rPr lang="en-US" altLang="ja-JP" dirty="0"/>
              <a:t> (16.04)</a:t>
            </a:r>
          </a:p>
          <a:p>
            <a:pPr marL="742950" lvl="1" indent="-285750">
              <a:buFont typeface="Arial" panose="020B0604020202020204" pitchFamily="34" charset="0"/>
              <a:buChar char="•"/>
            </a:pPr>
            <a:r>
              <a:rPr lang="en-US" altLang="ja-JP" dirty="0"/>
              <a:t>ref: http://askubuntu.com/questions/133389/no-such-file-or-directory-but-the-file-exists</a:t>
            </a:r>
            <a:endParaRPr kumimoji="1" lang="ja-JP" altLang="en-US" dirty="0"/>
          </a:p>
        </p:txBody>
      </p:sp>
      <p:sp>
        <p:nvSpPr>
          <p:cNvPr id="6" name="テキスト ボックス 5"/>
          <p:cNvSpPr txBox="1"/>
          <p:nvPr/>
        </p:nvSpPr>
        <p:spPr>
          <a:xfrm>
            <a:off x="-11435" y="4283968"/>
            <a:ext cx="6858000" cy="646331"/>
          </a:xfrm>
          <a:prstGeom prst="rect">
            <a:avLst/>
          </a:prstGeom>
          <a:noFill/>
        </p:spPr>
        <p:txBody>
          <a:bodyPr wrap="square" rtlCol="0">
            <a:spAutoFit/>
          </a:bodyPr>
          <a:lstStyle/>
          <a:p>
            <a:r>
              <a:rPr kumimoji="1" lang="en-US" altLang="zh-CN" dirty="0" err="1"/>
              <a:t>ubuntu</a:t>
            </a:r>
            <a:r>
              <a:rPr kumimoji="1" lang="zh-CN" altLang="en-US" dirty="0"/>
              <a:t>上进行</a:t>
            </a:r>
            <a:r>
              <a:rPr lang="en-US" altLang="zh-CN" dirty="0" err="1"/>
              <a:t>usb</a:t>
            </a:r>
            <a:r>
              <a:rPr lang="zh-CN" altLang="en-US" dirty="0"/>
              <a:t>连接</a:t>
            </a:r>
            <a:r>
              <a:rPr lang="en-US" altLang="zh-CN" dirty="0"/>
              <a:t>HU</a:t>
            </a:r>
            <a:r>
              <a:rPr lang="zh-CN" altLang="en-US" dirty="0"/>
              <a:t>的时候，需要</a:t>
            </a:r>
            <a:r>
              <a:rPr lang="en-US" altLang="zh-CN" b="1" dirty="0" err="1">
                <a:solidFill>
                  <a:srgbClr val="FF0000"/>
                </a:solidFill>
              </a:rPr>
              <a:t>gtkterm</a:t>
            </a:r>
            <a:r>
              <a:rPr lang="zh-CN" altLang="en-US" dirty="0"/>
              <a:t>，可在</a:t>
            </a:r>
            <a:r>
              <a:rPr lang="en-US" altLang="zh-CN" dirty="0"/>
              <a:t>software center </a:t>
            </a:r>
            <a:r>
              <a:rPr lang="zh-CN" altLang="en-US" dirty="0"/>
              <a:t>下载</a:t>
            </a:r>
            <a:endParaRPr kumimoji="1" lang="en-US" altLang="zh-CN" b="1" dirty="0">
              <a:solidFill>
                <a:srgbClr val="FF0000"/>
              </a:solidFill>
            </a:endParaRPr>
          </a:p>
        </p:txBody>
      </p:sp>
      <p:sp>
        <p:nvSpPr>
          <p:cNvPr id="7" name="テキスト ボックス 6"/>
          <p:cNvSpPr txBox="1"/>
          <p:nvPr/>
        </p:nvSpPr>
        <p:spPr>
          <a:xfrm>
            <a:off x="-11435" y="4930299"/>
            <a:ext cx="9369744" cy="923330"/>
          </a:xfrm>
          <a:prstGeom prst="rect">
            <a:avLst/>
          </a:prstGeom>
          <a:noFill/>
        </p:spPr>
        <p:txBody>
          <a:bodyPr wrap="none" rtlCol="0">
            <a:spAutoFit/>
          </a:bodyPr>
          <a:lstStyle/>
          <a:p>
            <a:r>
              <a:rPr kumimoji="1" lang="en-US" altLang="ja-JP" b="1" u="sng" dirty="0" err="1">
                <a:solidFill>
                  <a:srgbClr val="FF0000"/>
                </a:solidFill>
              </a:rPr>
              <a:t>svn</a:t>
            </a:r>
            <a:r>
              <a:rPr kumimoji="1" lang="en-US" altLang="ja-JP" dirty="0"/>
              <a:t> (subversion) on Ubuntu:</a:t>
            </a:r>
          </a:p>
          <a:p>
            <a:pPr marL="285750" indent="-285750">
              <a:buFont typeface="Arial" panose="020B0604020202020204" pitchFamily="34" charset="0"/>
              <a:buChar char="•"/>
            </a:pPr>
            <a:r>
              <a:rPr lang="en-US" altLang="ja-JP" dirty="0" err="1"/>
              <a:t>svn</a:t>
            </a:r>
            <a:r>
              <a:rPr lang="en-US" altLang="ja-JP" dirty="0"/>
              <a:t> checkout </a:t>
            </a:r>
            <a:r>
              <a:rPr lang="en-US" altLang="ja-JP" u="sng" dirty="0">
                <a:hlinkClick r:id="rId2"/>
              </a:rPr>
              <a:t>https://pad10-m7gsec-repos.vserv.jp.panasonic.com/repos/trunk/source/secure/</a:t>
            </a:r>
            <a:endParaRPr lang="en-US" altLang="ja-JP" u="sng" dirty="0"/>
          </a:p>
          <a:p>
            <a:pPr marL="742950" lvl="1" indent="-285750">
              <a:buFont typeface="Arial" panose="020B0604020202020204" pitchFamily="34" charset="0"/>
              <a:buChar char="•"/>
            </a:pPr>
            <a:r>
              <a:rPr lang="en-US" altLang="ja-JP" dirty="0"/>
              <a:t>this command download the folder “secure” to current location</a:t>
            </a:r>
            <a:endParaRPr kumimoji="1" lang="ja-JP" altLang="en-US" dirty="0"/>
          </a:p>
        </p:txBody>
      </p:sp>
      <p:sp>
        <p:nvSpPr>
          <p:cNvPr id="8" name="テキスト ボックス 7"/>
          <p:cNvSpPr txBox="1"/>
          <p:nvPr/>
        </p:nvSpPr>
        <p:spPr>
          <a:xfrm>
            <a:off x="0" y="6012160"/>
            <a:ext cx="4838889" cy="646331"/>
          </a:xfrm>
          <a:prstGeom prst="rect">
            <a:avLst/>
          </a:prstGeom>
          <a:noFill/>
        </p:spPr>
        <p:txBody>
          <a:bodyPr wrap="none" rtlCol="0">
            <a:spAutoFit/>
          </a:bodyPr>
          <a:lstStyle/>
          <a:p>
            <a:r>
              <a:rPr kumimoji="1" lang="en-US" altLang="ja-JP" dirty="0"/>
              <a:t>try this when you can’t </a:t>
            </a:r>
            <a:r>
              <a:rPr lang="en-US" altLang="ja-JP" u="sng" dirty="0"/>
              <a:t>pip install </a:t>
            </a:r>
            <a:r>
              <a:rPr lang="en-US" altLang="ja-JP" b="1" u="sng" dirty="0" err="1">
                <a:solidFill>
                  <a:srgbClr val="FF0000"/>
                </a:solidFill>
              </a:rPr>
              <a:t>scipy</a:t>
            </a:r>
            <a:r>
              <a:rPr lang="en-US" altLang="ja-JP" u="sng" dirty="0">
                <a:solidFill>
                  <a:srgbClr val="FF0000"/>
                </a:solidFill>
              </a:rPr>
              <a:t> </a:t>
            </a:r>
            <a:r>
              <a:rPr lang="en-US" altLang="ja-JP" dirty="0"/>
              <a:t>on </a:t>
            </a:r>
            <a:r>
              <a:rPr lang="en-US" altLang="ja-JP" dirty="0" err="1"/>
              <a:t>ubuntu</a:t>
            </a:r>
            <a:endParaRPr lang="en-US" altLang="ja-JP" dirty="0"/>
          </a:p>
          <a:p>
            <a:pPr marL="285750" indent="-285750">
              <a:buFont typeface="Arial" panose="020B0604020202020204" pitchFamily="34" charset="0"/>
              <a:buChar char="•"/>
            </a:pPr>
            <a:r>
              <a:rPr kumimoji="1" lang="en-US" altLang="ja-JP" dirty="0" err="1"/>
              <a:t>sudo</a:t>
            </a:r>
            <a:r>
              <a:rPr kumimoji="1" lang="en-US" altLang="ja-JP" dirty="0"/>
              <a:t> apt-get install </a:t>
            </a:r>
            <a:r>
              <a:rPr kumimoji="1" lang="en-US" altLang="ja-JP" dirty="0" err="1"/>
              <a:t>libatlas</a:t>
            </a:r>
            <a:r>
              <a:rPr kumimoji="1" lang="en-US" altLang="ja-JP" dirty="0"/>
              <a:t>-base-</a:t>
            </a:r>
            <a:r>
              <a:rPr kumimoji="1" lang="en-US" altLang="ja-JP" dirty="0" err="1"/>
              <a:t>dev</a:t>
            </a:r>
            <a:r>
              <a:rPr kumimoji="1" lang="en-US" altLang="ja-JP" dirty="0"/>
              <a:t> </a:t>
            </a:r>
            <a:r>
              <a:rPr kumimoji="1" lang="en-US" altLang="ja-JP" dirty="0" err="1"/>
              <a:t>gfortran</a:t>
            </a:r>
            <a:endParaRPr kumimoji="1" lang="ja-JP" altLang="en-US" dirty="0"/>
          </a:p>
        </p:txBody>
      </p:sp>
      <p:sp>
        <p:nvSpPr>
          <p:cNvPr id="9" name="テキスト ボックス 8"/>
          <p:cNvSpPr txBox="1"/>
          <p:nvPr/>
        </p:nvSpPr>
        <p:spPr>
          <a:xfrm>
            <a:off x="0" y="7164288"/>
            <a:ext cx="3877985" cy="1754326"/>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dpkg</a:t>
            </a:r>
            <a:r>
              <a:rPr kumimoji="1" lang="en-US" altLang="ja-JP" dirty="0"/>
              <a:t> --list </a:t>
            </a:r>
          </a:p>
          <a:p>
            <a:pPr marL="742950" lvl="1" indent="-285750">
              <a:buFont typeface="Arial" panose="020B0604020202020204" pitchFamily="34" charset="0"/>
              <a:buChar char="•"/>
            </a:pPr>
            <a:r>
              <a:rPr kumimoji="1" lang="en-US" altLang="ja-JP" dirty="0"/>
              <a:t>output all installed software</a:t>
            </a:r>
          </a:p>
          <a:p>
            <a:pPr marL="285750" indent="-285750">
              <a:buFont typeface="Arial" panose="020B0604020202020204" pitchFamily="34" charset="0"/>
              <a:buChar char="•"/>
            </a:pPr>
            <a:r>
              <a:rPr kumimoji="1" lang="en-US" altLang="ja-JP" dirty="0" err="1"/>
              <a:t>dpkg</a:t>
            </a:r>
            <a:r>
              <a:rPr lang="en-US" altLang="ja-JP" dirty="0"/>
              <a:t> -</a:t>
            </a:r>
            <a:r>
              <a:rPr lang="en-US" altLang="ja-JP" dirty="0" err="1"/>
              <a:t>i</a:t>
            </a:r>
            <a:r>
              <a:rPr lang="en-US" altLang="ja-JP" dirty="0"/>
              <a:t> </a:t>
            </a:r>
            <a:r>
              <a:rPr lang="en-US" altLang="ja-JP" dirty="0" err="1"/>
              <a:t>xxx.deb</a:t>
            </a:r>
            <a:endParaRPr lang="en-US" altLang="ja-JP" dirty="0"/>
          </a:p>
          <a:p>
            <a:pPr marL="742950" lvl="1" indent="-285750">
              <a:buFont typeface="Arial" panose="020B0604020202020204" pitchFamily="34" charset="0"/>
              <a:buChar char="•"/>
            </a:pPr>
            <a:r>
              <a:rPr kumimoji="1" lang="en-US" altLang="ja-JP" dirty="0"/>
              <a:t>install .</a:t>
            </a:r>
            <a:r>
              <a:rPr kumimoji="1" lang="en-US" altLang="ja-JP"/>
              <a:t>deb software</a:t>
            </a:r>
            <a:endParaRPr kumimoji="1" lang="en-US" altLang="ja-JP" dirty="0"/>
          </a:p>
          <a:p>
            <a:pPr marL="285750" indent="-285750">
              <a:buFont typeface="Arial" panose="020B0604020202020204" pitchFamily="34" charset="0"/>
              <a:buChar char="•"/>
            </a:pPr>
            <a:r>
              <a:rPr lang="en-US" altLang="ja-JP" dirty="0" err="1"/>
              <a:t>sudo</a:t>
            </a:r>
            <a:r>
              <a:rPr lang="en-US" altLang="ja-JP" dirty="0"/>
              <a:t> apt-get --purge remove </a:t>
            </a:r>
            <a:r>
              <a:rPr lang="en-US" altLang="ja-JP" dirty="0" err="1"/>
              <a:t>xxxx</a:t>
            </a:r>
            <a:r>
              <a:rPr lang="en-US" altLang="ja-JP" dirty="0"/>
              <a:t>	</a:t>
            </a:r>
          </a:p>
          <a:p>
            <a:pPr marL="742950" lvl="1" indent="-285750">
              <a:buFont typeface="Arial" panose="020B0604020202020204" pitchFamily="34" charset="0"/>
              <a:buChar char="•"/>
            </a:pPr>
            <a:r>
              <a:rPr kumimoji="1" lang="en-US" altLang="ja-JP" dirty="0"/>
              <a:t>delete installed software</a:t>
            </a:r>
            <a:endParaRPr kumimoji="1" lang="ja-JP" altLang="en-US" dirty="0"/>
          </a:p>
        </p:txBody>
      </p:sp>
      <p:sp>
        <p:nvSpPr>
          <p:cNvPr id="10" name="テキスト ボックス 9"/>
          <p:cNvSpPr txBox="1"/>
          <p:nvPr/>
        </p:nvSpPr>
        <p:spPr>
          <a:xfrm>
            <a:off x="7596127" y="6335325"/>
            <a:ext cx="3524363"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locate </a:t>
            </a:r>
            <a:r>
              <a:rPr kumimoji="1" lang="en-US" altLang="ja-JP" dirty="0" err="1"/>
              <a:t>libcrypto</a:t>
            </a:r>
            <a:endParaRPr kumimoji="1" lang="en-US" altLang="ja-JP" dirty="0"/>
          </a:p>
          <a:p>
            <a:pPr marL="742950" lvl="1" indent="-285750">
              <a:buFont typeface="Arial" panose="020B0604020202020204" pitchFamily="34" charset="0"/>
              <a:buChar char="•"/>
            </a:pPr>
            <a:r>
              <a:rPr lang="en-US" altLang="ja-JP" dirty="0"/>
              <a:t>to output target lib location</a:t>
            </a:r>
          </a:p>
          <a:p>
            <a:pPr marL="285750" indent="-285750">
              <a:buFont typeface="Arial" panose="020B0604020202020204" pitchFamily="34" charset="0"/>
              <a:buChar char="•"/>
            </a:pPr>
            <a:r>
              <a:rPr kumimoji="1" lang="en-US" altLang="ja-JP" dirty="0" err="1"/>
              <a:t>dpkg</a:t>
            </a:r>
            <a:r>
              <a:rPr kumimoji="1" lang="en-US" altLang="ja-JP" dirty="0"/>
              <a:t> –L libssl:i386</a:t>
            </a:r>
          </a:p>
          <a:p>
            <a:pPr marL="742950" lvl="1" indent="-285750">
              <a:buFont typeface="Arial" panose="020B0604020202020204" pitchFamily="34" charset="0"/>
              <a:buChar char="•"/>
            </a:pPr>
            <a:r>
              <a:rPr lang="en-US" altLang="ja-JP" dirty="0"/>
              <a:t>also worked like a charm</a:t>
            </a:r>
            <a:endParaRPr kumimoji="1" lang="ja-JP" altLang="en-US" dirty="0"/>
          </a:p>
        </p:txBody>
      </p:sp>
      <p:sp>
        <p:nvSpPr>
          <p:cNvPr id="11" name="テキスト ボックス 10"/>
          <p:cNvSpPr txBox="1"/>
          <p:nvPr/>
        </p:nvSpPr>
        <p:spPr>
          <a:xfrm>
            <a:off x="5877272" y="8532440"/>
            <a:ext cx="3435108"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to check TAB and SPACE in a file</a:t>
            </a:r>
          </a:p>
          <a:p>
            <a:pPr marL="742950" lvl="1" indent="-285750">
              <a:buFont typeface="Arial" panose="020B0604020202020204" pitchFamily="34" charset="0"/>
              <a:buChar char="•"/>
            </a:pPr>
            <a:r>
              <a:rPr lang="en-US" altLang="ja-JP" dirty="0"/>
              <a:t>cat –e –t –v filename</a:t>
            </a:r>
            <a:endParaRPr kumimoji="1" lang="ja-JP" altLang="en-US" dirty="0"/>
          </a:p>
        </p:txBody>
      </p:sp>
      <p:sp>
        <p:nvSpPr>
          <p:cNvPr id="12" name="テキスト ボックス 11"/>
          <p:cNvSpPr txBox="1"/>
          <p:nvPr/>
        </p:nvSpPr>
        <p:spPr>
          <a:xfrm>
            <a:off x="4005064" y="-2196752"/>
            <a:ext cx="3337773" cy="1200329"/>
          </a:xfrm>
          <a:prstGeom prst="rect">
            <a:avLst/>
          </a:prstGeom>
          <a:solidFill>
            <a:schemeClr val="bg1"/>
          </a:solidFill>
        </p:spPr>
        <p:txBody>
          <a:bodyPr wrap="none" rtlCol="0">
            <a:spAutoFit/>
          </a:bodyPr>
          <a:lstStyle/>
          <a:p>
            <a:r>
              <a:rPr kumimoji="1" lang="en-US" altLang="ja-JP" dirty="0"/>
              <a:t>Tips:</a:t>
            </a:r>
          </a:p>
          <a:p>
            <a:pPr marL="285750" indent="-285750">
              <a:buFont typeface="Arial" panose="020B0604020202020204" pitchFamily="34" charset="0"/>
              <a:buChar char="•"/>
            </a:pPr>
            <a:r>
              <a:rPr lang="en-US" altLang="ja-JP" dirty="0"/>
              <a:t>diff </a:t>
            </a:r>
            <a:r>
              <a:rPr lang="ja-JP" altLang="en-US" dirty="0"/>
              <a:t>するには</a:t>
            </a:r>
            <a:endParaRPr lang="en-US" altLang="ja-JP" dirty="0"/>
          </a:p>
          <a:p>
            <a:pPr marL="285750" indent="-285750">
              <a:buFont typeface="Arial" panose="020B0604020202020204" pitchFamily="34" charset="0"/>
              <a:buChar char="•"/>
            </a:pPr>
            <a:r>
              <a:rPr kumimoji="1" lang="en-US" altLang="ja-JP" dirty="0" err="1"/>
              <a:t>sudo</a:t>
            </a:r>
            <a:r>
              <a:rPr kumimoji="1" lang="en-US" altLang="ja-JP" dirty="0"/>
              <a:t> apt-get install meld</a:t>
            </a:r>
          </a:p>
          <a:p>
            <a:pPr marL="742950" lvl="1" indent="-285750">
              <a:buFont typeface="Arial" panose="020B0604020202020204" pitchFamily="34" charset="0"/>
              <a:buChar char="•"/>
            </a:pPr>
            <a:r>
              <a:rPr lang="ja-JP" altLang="en-US" dirty="0"/>
              <a:t>で</a:t>
            </a:r>
            <a:r>
              <a:rPr lang="en-US" altLang="ja-JP" dirty="0"/>
              <a:t>meld</a:t>
            </a:r>
            <a:r>
              <a:rPr lang="ja-JP" altLang="en-US" dirty="0"/>
              <a:t>を使う方がいい～</a:t>
            </a:r>
            <a:endParaRPr kumimoji="1" lang="ja-JP" altLang="en-US" dirty="0"/>
          </a:p>
        </p:txBody>
      </p:sp>
      <p:sp>
        <p:nvSpPr>
          <p:cNvPr id="13" name="テキスト ボックス 12"/>
          <p:cNvSpPr txBox="1"/>
          <p:nvPr/>
        </p:nvSpPr>
        <p:spPr>
          <a:xfrm>
            <a:off x="-2115616" y="-900608"/>
            <a:ext cx="5771132"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latin typeface="DejaVu Sans Mono" panose="020B0609030804020204" pitchFamily="49" charset="0"/>
                <a:ea typeface="DejaVu Sans Mono" panose="020B0609030804020204" pitchFamily="49" charset="0"/>
                <a:cs typeface="DejaVu Sans Mono" panose="020B0609030804020204" pitchFamily="49" charset="0"/>
              </a:rPr>
              <a:t>binary file format output</a:t>
            </a:r>
          </a:p>
          <a:p>
            <a:r>
              <a:rPr kumimoji="1" lang="en-US" altLang="ja-JP" b="1" dirty="0" err="1">
                <a:latin typeface="DejaVu Sans Mono" panose="020B0609030804020204" pitchFamily="49" charset="0"/>
                <a:ea typeface="DejaVu Sans Mono" panose="020B0609030804020204" pitchFamily="49" charset="0"/>
                <a:cs typeface="DejaVu Sans Mono" panose="020B0609030804020204" pitchFamily="49" charset="0"/>
              </a:rPr>
              <a:t>hexdump</a:t>
            </a:r>
            <a:r>
              <a:rPr kumimoji="1" lang="en-US" altLang="ja-JP" b="1" dirty="0">
                <a:latin typeface="DejaVu Sans Mono" panose="020B0609030804020204" pitchFamily="49" charset="0"/>
                <a:ea typeface="DejaVu Sans Mono" panose="020B0609030804020204" pitchFamily="49" charset="0"/>
                <a:cs typeface="DejaVu Sans Mono" panose="020B0609030804020204" pitchFamily="49" charset="0"/>
              </a:rPr>
              <a:t> –e ’16/1 “0x%02x,” “\n”’ filename</a:t>
            </a:r>
            <a:endParaRPr kumimoji="1" lang="ja-JP" altLang="en-US" b="1" dirty="0">
              <a:latin typeface="DejaVu Sans Mono" panose="020B0609030804020204" pitchFamily="49" charset="0"/>
              <a:cs typeface="DejaVu Sans Mono" panose="020B0609030804020204" pitchFamily="49" charset="0"/>
            </a:endParaRPr>
          </a:p>
        </p:txBody>
      </p:sp>
    </p:spTree>
    <p:extLst>
      <p:ext uri="{BB962C8B-B14F-4D97-AF65-F5344CB8AC3E}">
        <p14:creationId xmlns:p14="http://schemas.microsoft.com/office/powerpoint/2010/main" val="78334313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23217"/>
            <a:ext cx="6858000" cy="2308324"/>
          </a:xfrm>
          <a:prstGeom prst="rect">
            <a:avLst/>
          </a:prstGeom>
        </p:spPr>
        <p:txBody>
          <a:bodyPr wrap="square">
            <a:spAutoFit/>
          </a:bodyPr>
          <a:lstStyle/>
          <a:p>
            <a:r>
              <a:rPr lang="en-US" altLang="ja-JP" b="1" dirty="0">
                <a:solidFill>
                  <a:srgbClr val="FF0000"/>
                </a:solidFill>
              </a:rPr>
              <a:t>MISRA C </a:t>
            </a:r>
            <a:r>
              <a:rPr lang="en-US" altLang="ja-JP" dirty="0"/>
              <a:t>is a set of software development guidelines for the C programming language developed by MISRA (</a:t>
            </a:r>
            <a:r>
              <a:rPr lang="en-US" altLang="ja-JP" b="1" u="sng" dirty="0"/>
              <a:t>Motor Industry Software Reliability Association</a:t>
            </a:r>
            <a:r>
              <a:rPr lang="en-US" altLang="ja-JP" dirty="0"/>
              <a:t>). Its aims are to facilitate code safety, security, portability and reliability in the context of embedded systems, specifically those systems programmed in ISO C / C90 / C99. MISRA has evolved as a widely accepted model for best practices by leading developers in sectors including automotive, aerospace, telecom, medical devices, defense, railway, and others.</a:t>
            </a:r>
            <a:endParaRPr lang="ja-JP" altLang="en-US" dirty="0"/>
          </a:p>
        </p:txBody>
      </p:sp>
      <p:sp>
        <p:nvSpPr>
          <p:cNvPr id="5" name="正方形/長方形 4"/>
          <p:cNvSpPr/>
          <p:nvPr/>
        </p:nvSpPr>
        <p:spPr>
          <a:xfrm>
            <a:off x="-26144" y="2411760"/>
            <a:ext cx="6884144" cy="1754326"/>
          </a:xfrm>
          <a:prstGeom prst="rect">
            <a:avLst/>
          </a:prstGeom>
        </p:spPr>
        <p:txBody>
          <a:bodyPr wrap="square">
            <a:spAutoFit/>
          </a:bodyPr>
          <a:lstStyle/>
          <a:p>
            <a:pPr marL="285750" indent="-285750">
              <a:buFont typeface="Arial" panose="020B0604020202020204" pitchFamily="34" charset="0"/>
              <a:buChar char="•"/>
            </a:pPr>
            <a:r>
              <a:rPr lang="en-US" altLang="ja-JP" dirty="0"/>
              <a:t>Japanese Industrial Standards (</a:t>
            </a:r>
            <a:r>
              <a:rPr lang="en-US" altLang="ja-JP" b="1" dirty="0">
                <a:solidFill>
                  <a:srgbClr val="FF0000"/>
                </a:solidFill>
              </a:rPr>
              <a:t>JIS</a:t>
            </a:r>
            <a:r>
              <a:rPr lang="en-US" altLang="ja-JP" dirty="0"/>
              <a:t>) (</a:t>
            </a:r>
            <a:r>
              <a:rPr lang="ja-JP" altLang="en-US" dirty="0"/>
              <a:t>日本工業規格 </a:t>
            </a:r>
            <a:r>
              <a:rPr lang="en-US" altLang="ja-JP" dirty="0"/>
              <a:t>Nippon </a:t>
            </a:r>
            <a:r>
              <a:rPr lang="en-US" altLang="ja-JP" dirty="0" err="1"/>
              <a:t>Kōgyō</a:t>
            </a:r>
            <a:r>
              <a:rPr lang="en-US" altLang="ja-JP" dirty="0"/>
              <a:t> </a:t>
            </a:r>
            <a:r>
              <a:rPr lang="en-US" altLang="ja-JP" dirty="0" err="1"/>
              <a:t>Kikaku</a:t>
            </a:r>
            <a:r>
              <a:rPr lang="en-US" altLang="ja-JP" dirty="0"/>
              <a:t>?) specifies the standards used for industrial activities in Japan. The standardization process is coordinated by the Japanese Industrial Standards Committee and published through the Japanese Standards Association.</a:t>
            </a:r>
          </a:p>
          <a:p>
            <a:pPr marL="285750" indent="-285750">
              <a:buFont typeface="Arial" panose="020B0604020202020204" pitchFamily="34" charset="0"/>
              <a:buChar char="•"/>
            </a:pPr>
            <a:r>
              <a:rPr lang="en-US" altLang="ja-JP" dirty="0"/>
              <a:t>Information-technology Promotion Agency, Japan</a:t>
            </a:r>
            <a:r>
              <a:rPr lang="ja-JP" altLang="en-US" dirty="0"/>
              <a:t>（</a:t>
            </a:r>
            <a:r>
              <a:rPr lang="en-US" altLang="ja-JP" b="1" dirty="0">
                <a:solidFill>
                  <a:srgbClr val="FF0000"/>
                </a:solidFill>
              </a:rPr>
              <a:t>IPA</a:t>
            </a:r>
            <a:r>
              <a:rPr lang="ja-JP" altLang="en-US" dirty="0"/>
              <a:t>） </a:t>
            </a:r>
          </a:p>
        </p:txBody>
      </p:sp>
      <p:sp>
        <p:nvSpPr>
          <p:cNvPr id="6" name="正方形/長方形 5"/>
          <p:cNvSpPr/>
          <p:nvPr/>
        </p:nvSpPr>
        <p:spPr>
          <a:xfrm>
            <a:off x="0" y="4084242"/>
            <a:ext cx="6858000" cy="1200329"/>
          </a:xfrm>
          <a:prstGeom prst="rect">
            <a:avLst/>
          </a:prstGeom>
        </p:spPr>
        <p:txBody>
          <a:bodyPr wrap="square">
            <a:spAutoFit/>
          </a:bodyPr>
          <a:lstStyle/>
          <a:p>
            <a:r>
              <a:rPr lang="en-US" altLang="ja-JP" dirty="0"/>
              <a:t>C</a:t>
            </a:r>
            <a:r>
              <a:rPr lang="ja-JP" altLang="en-US" dirty="0"/>
              <a:t>言語において、定数（ていすう、</a:t>
            </a:r>
            <a:r>
              <a:rPr lang="en-US" altLang="ja-JP" dirty="0"/>
              <a:t>constant</a:t>
            </a:r>
            <a:r>
              <a:rPr lang="ja-JP" altLang="en-US" dirty="0"/>
              <a:t>）とは、プログラム中で変化することのない一定の値を持つデータのことです。例えば、プログラム中で「</a:t>
            </a:r>
            <a:r>
              <a:rPr lang="en-US" altLang="ja-JP" dirty="0"/>
              <a:t>100</a:t>
            </a:r>
            <a:r>
              <a:rPr lang="ja-JP" altLang="en-US" dirty="0"/>
              <a:t>」「</a:t>
            </a:r>
            <a:r>
              <a:rPr lang="en-US" altLang="ja-JP" dirty="0"/>
              <a:t>3.14</a:t>
            </a:r>
            <a:r>
              <a:rPr lang="ja-JP" altLang="en-US" dirty="0"/>
              <a:t>」「</a:t>
            </a:r>
            <a:r>
              <a:rPr lang="en-US" altLang="ja-JP" dirty="0"/>
              <a:t>'A'</a:t>
            </a:r>
            <a:r>
              <a:rPr lang="ja-JP" altLang="en-US" dirty="0"/>
              <a:t>」「</a:t>
            </a:r>
            <a:r>
              <a:rPr lang="en-US" altLang="ja-JP" dirty="0"/>
              <a:t>"Hello"</a:t>
            </a:r>
            <a:r>
              <a:rPr lang="ja-JP" altLang="en-US" dirty="0"/>
              <a:t>」等と、データを直接書いた場合、定数となります。また、定数は</a:t>
            </a:r>
            <a:r>
              <a:rPr lang="ja-JP" altLang="en-US" b="1" dirty="0">
                <a:solidFill>
                  <a:srgbClr val="FF0000"/>
                </a:solidFill>
              </a:rPr>
              <a:t>リテラル</a:t>
            </a:r>
            <a:r>
              <a:rPr lang="ja-JP" altLang="en-US" dirty="0"/>
              <a:t>とも呼ばれます。</a:t>
            </a:r>
          </a:p>
        </p:txBody>
      </p:sp>
      <p:sp>
        <p:nvSpPr>
          <p:cNvPr id="7" name="テキスト ボックス 6"/>
          <p:cNvSpPr txBox="1"/>
          <p:nvPr/>
        </p:nvSpPr>
        <p:spPr>
          <a:xfrm>
            <a:off x="-26144" y="5508104"/>
            <a:ext cx="6328656" cy="646331"/>
          </a:xfrm>
          <a:prstGeom prst="rect">
            <a:avLst/>
          </a:prstGeom>
          <a:noFill/>
        </p:spPr>
        <p:txBody>
          <a:bodyPr wrap="none" rtlCol="0">
            <a:spAutoFit/>
          </a:bodyPr>
          <a:lstStyle/>
          <a:p>
            <a:r>
              <a:rPr kumimoji="1" lang="ja-JP" altLang="en-US" b="1" dirty="0">
                <a:solidFill>
                  <a:srgbClr val="FF0000"/>
                </a:solidFill>
              </a:rPr>
              <a:t>プロトタイプ宣言：</a:t>
            </a:r>
            <a:endParaRPr kumimoji="1" lang="en-US" altLang="ja-JP" b="1" dirty="0">
              <a:solidFill>
                <a:srgbClr val="FF0000"/>
              </a:solidFill>
            </a:endParaRPr>
          </a:p>
          <a:p>
            <a:pPr marL="285750" indent="-285750">
              <a:buFont typeface="Arial" panose="020B0604020202020204" pitchFamily="34" charset="0"/>
              <a:buChar char="•"/>
            </a:pPr>
            <a:r>
              <a:rPr kumimoji="1" lang="en-US" altLang="ja-JP" dirty="0"/>
              <a:t>.h file</a:t>
            </a:r>
            <a:r>
              <a:rPr kumimoji="1" lang="ja-JP" altLang="en-US" dirty="0"/>
              <a:t>に関数の宣言</a:t>
            </a:r>
            <a:r>
              <a:rPr lang="en-US" altLang="ja-JP" dirty="0"/>
              <a:t>, .c file</a:t>
            </a:r>
            <a:r>
              <a:rPr lang="ja-JP" altLang="en-US" dirty="0"/>
              <a:t>に関数の実体を書くという</a:t>
            </a:r>
            <a:r>
              <a:rPr lang="en-US" altLang="ja-JP" dirty="0"/>
              <a:t>coding</a:t>
            </a:r>
            <a:r>
              <a:rPr lang="ja-JP" altLang="en-US" dirty="0"/>
              <a:t>方</a:t>
            </a:r>
            <a:endParaRPr kumimoji="1" lang="en-US" altLang="ja-JP" dirty="0"/>
          </a:p>
        </p:txBody>
      </p:sp>
      <p:sp>
        <p:nvSpPr>
          <p:cNvPr id="8" name="Rectangle 1"/>
          <p:cNvSpPr>
            <a:spLocks noChangeArrowheads="1"/>
          </p:cNvSpPr>
          <p:nvPr/>
        </p:nvSpPr>
        <p:spPr bwMode="auto">
          <a:xfrm>
            <a:off x="-26144" y="6396479"/>
            <a:ext cx="6871072" cy="26314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C</a:t>
            </a: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HAR_BIT 8 // char 型は８ビット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CHAR_MAX UCHAR_MAX // char 型とunsigned char 型の最大値は同じ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CHAR_MIN 0 // char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INT_MAX +32767 // int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INT_MIN -32768 // int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LONG_MAX +2147483647L // long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LONG_MIN -2147483648L // long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SCHAR_MAX +127 // signed char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SCHAR_MIN -128 // signed char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SHRT_MAX +32767 // short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SHRT_MIN -32768 // short 型の最小値</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UCHAR_MAX 255U // unsigned char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UINT_MAX 65535U // unsigned int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ULONG_MAX 4294967295UL // unsigned long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USHRT_MAX</a:t>
            </a:r>
            <a:r>
              <a:rPr kumimoji="1" lang="ja-JP" altLang="ja-JP" sz="11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 65535U // unsigned short 型の最大値</a:t>
            </a:r>
            <a:r>
              <a:rPr kumimoji="1" lang="ja-JP" altLang="ja-JP" sz="7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2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graphicFrame>
        <p:nvGraphicFramePr>
          <p:cNvPr id="2" name="表 1"/>
          <p:cNvGraphicFramePr>
            <a:graphicFrameLocks noGrp="1"/>
          </p:cNvGraphicFramePr>
          <p:nvPr>
            <p:extLst>
              <p:ext uri="{D42A27DB-BD31-4B8C-83A1-F6EECF244321}">
                <p14:modId xmlns:p14="http://schemas.microsoft.com/office/powerpoint/2010/main" val="3898913519"/>
              </p:ext>
            </p:extLst>
          </p:nvPr>
        </p:nvGraphicFramePr>
        <p:xfrm>
          <a:off x="6957392" y="3288923"/>
          <a:ext cx="5753100" cy="5913120"/>
        </p:xfrm>
        <a:graphic>
          <a:graphicData uri="http://schemas.openxmlformats.org/drawingml/2006/table">
            <a:tbl>
              <a:tblPr/>
              <a:tblGrid>
                <a:gridCol w="1314450">
                  <a:extLst>
                    <a:ext uri="{9D8B030D-6E8A-4147-A177-3AD203B41FA5}">
                      <a16:colId xmlns:a16="http://schemas.microsoft.com/office/drawing/2014/main" xmlns="" val="20000"/>
                    </a:ext>
                  </a:extLst>
                </a:gridCol>
                <a:gridCol w="1143000">
                  <a:extLst>
                    <a:ext uri="{9D8B030D-6E8A-4147-A177-3AD203B41FA5}">
                      <a16:colId xmlns:a16="http://schemas.microsoft.com/office/drawing/2014/main" xmlns="" val="20001"/>
                    </a:ext>
                  </a:extLst>
                </a:gridCol>
                <a:gridCol w="3295650">
                  <a:extLst>
                    <a:ext uri="{9D8B030D-6E8A-4147-A177-3AD203B41FA5}">
                      <a16:colId xmlns:a16="http://schemas.microsoft.com/office/drawing/2014/main" xmlns="" val="20002"/>
                    </a:ext>
                  </a:extLst>
                </a:gridCol>
              </a:tblGrid>
              <a:tr h="0">
                <a:tc>
                  <a:txBody>
                    <a:bodyPr/>
                    <a:lstStyle/>
                    <a:p>
                      <a:pPr algn="l" fontAlgn="t"/>
                      <a:r>
                        <a:rPr lang="en-US" dirty="0">
                          <a:effectLst/>
                        </a:rPr>
                        <a:t>Type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a:txBody>
                    <a:bodyPr/>
                    <a:lstStyle/>
                    <a:p>
                      <a:pPr algn="l" fontAlgn="t"/>
                      <a:r>
                        <a:rPr lang="en-US">
                          <a:effectLst/>
                        </a:rPr>
                        <a:t>Storage size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a:txBody>
                    <a:bodyPr/>
                    <a:lstStyle/>
                    <a:p>
                      <a:pPr algn="l" fontAlgn="t"/>
                      <a:r>
                        <a:rPr lang="en-US">
                          <a:effectLst/>
                        </a:rPr>
                        <a:t>Value range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extLst>
                  <a:ext uri="{0D108BD9-81ED-4DB2-BD59-A6C34878D82A}">
                    <a16:rowId xmlns:a16="http://schemas.microsoft.com/office/drawing/2014/main" xmlns="" val="10000"/>
                  </a:ext>
                </a:extLst>
              </a:tr>
              <a:tr h="0">
                <a:tc>
                  <a:txBody>
                    <a:bodyPr/>
                    <a:lstStyle/>
                    <a:p>
                      <a:pPr fontAlgn="t"/>
                      <a:r>
                        <a:rPr lang="en-US">
                          <a:effectLst/>
                        </a:rPr>
                        <a:t>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-128 to 127 or 0 to 255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1"/>
                  </a:ext>
                </a:extLst>
              </a:tr>
              <a:tr h="0">
                <a:tc>
                  <a:txBody>
                    <a:bodyPr/>
                    <a:lstStyle/>
                    <a:p>
                      <a:pPr fontAlgn="t"/>
                      <a:r>
                        <a:rPr lang="en-US">
                          <a:effectLst/>
                        </a:rPr>
                        <a:t>unsigned 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255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2"/>
                  </a:ext>
                </a:extLst>
              </a:tr>
              <a:tr h="0">
                <a:tc>
                  <a:txBody>
                    <a:bodyPr/>
                    <a:lstStyle/>
                    <a:p>
                      <a:pPr fontAlgn="t"/>
                      <a:r>
                        <a:rPr lang="en-US">
                          <a:effectLst/>
                        </a:rPr>
                        <a:t>signed 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-128 to 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3"/>
                  </a:ext>
                </a:extLst>
              </a:tr>
              <a:tr h="0">
                <a:tc>
                  <a:txBody>
                    <a:bodyPr/>
                    <a:lstStyle/>
                    <a:p>
                      <a:pPr fontAlgn="t"/>
                      <a:r>
                        <a:rPr lang="en-US">
                          <a:effectLst/>
                        </a:rPr>
                        <a:t>int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2 or 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-32,768 to 32,767 or -2,147,483,648 to 2,147,483,647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4"/>
                  </a:ext>
                </a:extLst>
              </a:tr>
              <a:tr h="0">
                <a:tc>
                  <a:txBody>
                    <a:bodyPr/>
                    <a:lstStyle/>
                    <a:p>
                      <a:pPr fontAlgn="t"/>
                      <a:r>
                        <a:rPr lang="en-US">
                          <a:effectLst/>
                        </a:rPr>
                        <a:t>unsigned int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 or 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65,535 or 0 to 4,294,967,295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5"/>
                  </a:ext>
                </a:extLst>
              </a:tr>
              <a:tr h="0">
                <a:tc>
                  <a:txBody>
                    <a:bodyPr/>
                    <a:lstStyle/>
                    <a:p>
                      <a:pPr fontAlgn="t"/>
                      <a:r>
                        <a:rPr lang="en-US">
                          <a:effectLst/>
                        </a:rPr>
                        <a:t>short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-32,768 to 32,767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6"/>
                  </a:ext>
                </a:extLst>
              </a:tr>
              <a:tr h="0">
                <a:tc>
                  <a:txBody>
                    <a:bodyPr/>
                    <a:lstStyle/>
                    <a:p>
                      <a:pPr fontAlgn="t"/>
                      <a:r>
                        <a:rPr lang="en-US" dirty="0">
                          <a:effectLst/>
                        </a:rPr>
                        <a:t>unsigned short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2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65,535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7"/>
                  </a:ext>
                </a:extLst>
              </a:tr>
              <a:tr h="0">
                <a:tc>
                  <a:txBody>
                    <a:bodyPr/>
                    <a:lstStyle/>
                    <a:p>
                      <a:pPr fontAlgn="t"/>
                      <a:r>
                        <a:rPr lang="en-US">
                          <a:effectLst/>
                        </a:rPr>
                        <a:t>long</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-2,147,483,648 to 2,147,483,647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8"/>
                  </a:ext>
                </a:extLst>
              </a:tr>
              <a:tr h="0">
                <a:tc>
                  <a:txBody>
                    <a:bodyPr/>
                    <a:lstStyle/>
                    <a:p>
                      <a:pPr fontAlgn="t"/>
                      <a:r>
                        <a:rPr lang="en-US">
                          <a:effectLst/>
                        </a:rPr>
                        <a:t>unsigned long</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0 to 4,294,967,295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9"/>
                  </a:ext>
                </a:extLst>
              </a:tr>
            </a:tbl>
          </a:graphicData>
        </a:graphic>
      </p:graphicFrame>
      <p:graphicFrame>
        <p:nvGraphicFramePr>
          <p:cNvPr id="9" name="表 8"/>
          <p:cNvGraphicFramePr>
            <a:graphicFrameLocks noGrp="1"/>
          </p:cNvGraphicFramePr>
          <p:nvPr>
            <p:extLst>
              <p:ext uri="{D42A27DB-BD31-4B8C-83A1-F6EECF244321}">
                <p14:modId xmlns:p14="http://schemas.microsoft.com/office/powerpoint/2010/main" val="646493588"/>
              </p:ext>
            </p:extLst>
          </p:nvPr>
        </p:nvGraphicFramePr>
        <p:xfrm>
          <a:off x="-2619672" y="5508104"/>
          <a:ext cx="1549400" cy="542925"/>
        </p:xfrm>
        <a:graphic>
          <a:graphicData uri="http://schemas.openxmlformats.org/drawingml/2006/table">
            <a:tbl>
              <a:tblPr>
                <a:tableStyleId>{5C22544A-7EE6-4342-B048-85BDC9FD1C3A}</a:tableStyleId>
              </a:tblPr>
              <a:tblGrid>
                <a:gridCol w="684398">
                  <a:extLst>
                    <a:ext uri="{9D8B030D-6E8A-4147-A177-3AD203B41FA5}">
                      <a16:colId xmlns:a16="http://schemas.microsoft.com/office/drawing/2014/main" xmlns="" val="20000"/>
                    </a:ext>
                  </a:extLst>
                </a:gridCol>
                <a:gridCol w="865002">
                  <a:extLst>
                    <a:ext uri="{9D8B030D-6E8A-4147-A177-3AD203B41FA5}">
                      <a16:colId xmlns:a16="http://schemas.microsoft.com/office/drawing/2014/main" xmlns="" val="20001"/>
                    </a:ext>
                  </a:extLst>
                </a:gridCol>
              </a:tblGrid>
              <a:tr h="180975">
                <a:tc>
                  <a:txBody>
                    <a:bodyPr/>
                    <a:lstStyle/>
                    <a:p>
                      <a:pPr algn="l" fontAlgn="ctr"/>
                      <a:r>
                        <a:rPr lang="en-US" sz="1100" u="none" strike="noStrike" dirty="0">
                          <a:effectLst/>
                        </a:rPr>
                        <a:t>uint32_t</a:t>
                      </a:r>
                      <a:endParaRPr lang="en-US" sz="1100" b="0" i="0" u="none" strike="noStrike" dirty="0">
                        <a:solidFill>
                          <a:srgbClr val="000000"/>
                        </a:solidFill>
                        <a:effectLst/>
                        <a:latin typeface="ＭＳ Ｐゴシック"/>
                      </a:endParaRPr>
                    </a:p>
                  </a:txBody>
                  <a:tcPr marL="9525" marR="9525" marT="9525" marB="0" anchor="ctr"/>
                </a:tc>
                <a:tc>
                  <a:txBody>
                    <a:bodyPr/>
                    <a:lstStyle/>
                    <a:p>
                      <a:pPr algn="r" fontAlgn="ctr"/>
                      <a:r>
                        <a:rPr lang="en-US" altLang="ja-JP" sz="1100" u="none" strike="noStrike" dirty="0">
                          <a:effectLst/>
                        </a:rPr>
                        <a:t>4byte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a16="http://schemas.microsoft.com/office/drawing/2014/main" xmlns="" val="10000"/>
                  </a:ext>
                </a:extLst>
              </a:tr>
              <a:tr h="180975">
                <a:tc>
                  <a:txBody>
                    <a:bodyPr/>
                    <a:lstStyle/>
                    <a:p>
                      <a:pPr algn="l" fontAlgn="ctr"/>
                      <a:r>
                        <a:rPr lang="en-US" sz="1100" u="none" strike="noStrike" dirty="0">
                          <a:effectLst/>
                        </a:rPr>
                        <a:t>uint8_t</a:t>
                      </a:r>
                      <a:endParaRPr lang="en-US" sz="1100" b="0" i="0" u="none" strike="noStrike" dirty="0">
                        <a:solidFill>
                          <a:srgbClr val="000000"/>
                        </a:solidFill>
                        <a:effectLst/>
                        <a:latin typeface="ＭＳ Ｐゴシック"/>
                      </a:endParaRPr>
                    </a:p>
                  </a:txBody>
                  <a:tcPr marL="9525" marR="9525" marT="9525" marB="0" anchor="ctr"/>
                </a:tc>
                <a:tc>
                  <a:txBody>
                    <a:bodyPr/>
                    <a:lstStyle/>
                    <a:p>
                      <a:pPr algn="r" fontAlgn="ctr"/>
                      <a:r>
                        <a:rPr lang="en-US" altLang="ja-JP" sz="1100" u="none" strike="noStrike" dirty="0">
                          <a:effectLst/>
                        </a:rPr>
                        <a:t>1byte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a16="http://schemas.microsoft.com/office/drawing/2014/main" xmlns="" val="10001"/>
                  </a:ext>
                </a:extLst>
              </a:tr>
              <a:tr h="180975">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en-US" altLang="ja-JP" sz="1100" u="none" strike="noStrike" dirty="0">
                          <a:effectLst/>
                        </a:rPr>
                        <a:t>uint16_t</a:t>
                      </a:r>
                      <a:endParaRPr lang="en-US" altLang="ja-JP" sz="1100" b="0" i="0" u="none" strike="noStrike" dirty="0">
                        <a:solidFill>
                          <a:srgbClr val="000000"/>
                        </a:solidFill>
                        <a:effectLst/>
                        <a:latin typeface="ＭＳ Ｐゴシック"/>
                      </a:endParaRPr>
                    </a:p>
                  </a:txBody>
                  <a:tcPr marL="9525" marR="9525" marT="9525" marB="0" anchor="ctr"/>
                </a:tc>
                <a:tc>
                  <a:txBody>
                    <a:bodyPr/>
                    <a:lstStyle/>
                    <a:p>
                      <a:pPr marL="0" marR="0" indent="0" algn="r" defTabSz="914400" rtl="0" eaLnBrk="1" fontAlgn="ctr" latinLnBrk="0" hangingPunct="1">
                        <a:lnSpc>
                          <a:spcPct val="100000"/>
                        </a:lnSpc>
                        <a:spcBef>
                          <a:spcPts val="0"/>
                        </a:spcBef>
                        <a:spcAft>
                          <a:spcPts val="0"/>
                        </a:spcAft>
                        <a:buClrTx/>
                        <a:buSzTx/>
                        <a:buFontTx/>
                        <a:buNone/>
                        <a:tabLst/>
                        <a:defRPr/>
                      </a:pPr>
                      <a:r>
                        <a:rPr lang="en-US" altLang="ja-JP" sz="1100" u="none" strike="noStrike">
                          <a:effectLst/>
                        </a:rPr>
                        <a:t>2byte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a16="http://schemas.microsoft.com/office/drawing/2014/main" xmlns="" val="10002"/>
                  </a:ext>
                </a:extLst>
              </a:tr>
            </a:tbl>
          </a:graphicData>
        </a:graphic>
      </p:graphicFrame>
    </p:spTree>
    <p:extLst>
      <p:ext uri="{BB962C8B-B14F-4D97-AF65-F5344CB8AC3E}">
        <p14:creationId xmlns:p14="http://schemas.microsoft.com/office/powerpoint/2010/main" val="67132776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1754326"/>
          </a:xfrm>
          <a:prstGeom prst="rect">
            <a:avLst/>
          </a:prstGeom>
        </p:spPr>
        <p:txBody>
          <a:bodyPr wrap="square">
            <a:spAutoFit/>
          </a:bodyPr>
          <a:lstStyle/>
          <a:p>
            <a:r>
              <a:rPr lang="ja-JP" altLang="en-US" b="1" dirty="0">
                <a:solidFill>
                  <a:srgbClr val="FF0000"/>
                </a:solidFill>
              </a:rPr>
              <a:t>排他制御</a:t>
            </a:r>
            <a:r>
              <a:rPr lang="ja-JP" altLang="en-US" dirty="0"/>
              <a:t>（はいたせいぎょ）とは、コンピュータ・プログラムの実行において、複数のプロセスが利用出来る共有資源に対し、複数のプロセスからの同時アクセスにより競合が発生する場合に、あるプロセスに資源を独占的に利用させている間は、他のプロセスが利用できないようにする事で整合性を保つ処理の事をいう。相互排除または相互排他（</a:t>
            </a:r>
            <a:r>
              <a:rPr lang="en-US" altLang="ja-JP" b="1" dirty="0">
                <a:solidFill>
                  <a:srgbClr val="FF0000"/>
                </a:solidFill>
              </a:rPr>
              <a:t>mutual exclusion</a:t>
            </a:r>
            <a:r>
              <a:rPr lang="ja-JP" altLang="en-US" dirty="0"/>
              <a:t>）ともいう</a:t>
            </a:r>
          </a:p>
        </p:txBody>
      </p:sp>
      <p:sp>
        <p:nvSpPr>
          <p:cNvPr id="2" name="テキスト ボックス 1"/>
          <p:cNvSpPr txBox="1"/>
          <p:nvPr/>
        </p:nvSpPr>
        <p:spPr>
          <a:xfrm>
            <a:off x="-1364" y="2339752"/>
            <a:ext cx="3168624" cy="369332"/>
          </a:xfrm>
          <a:prstGeom prst="rect">
            <a:avLst/>
          </a:prstGeom>
          <a:noFill/>
        </p:spPr>
        <p:txBody>
          <a:bodyPr wrap="none" rtlCol="0">
            <a:spAutoFit/>
          </a:bodyPr>
          <a:lstStyle/>
          <a:p>
            <a:r>
              <a:rPr lang="en-US" altLang="ja-JP" b="1" dirty="0">
                <a:solidFill>
                  <a:srgbClr val="FF0000"/>
                </a:solidFill>
              </a:rPr>
              <a:t>KPI</a:t>
            </a:r>
            <a:r>
              <a:rPr lang="en-US" altLang="ja-JP" dirty="0"/>
              <a:t> = key performance indicator</a:t>
            </a:r>
            <a:endParaRPr kumimoji="1" lang="ja-JP" altLang="en-US" dirty="0"/>
          </a:p>
        </p:txBody>
      </p:sp>
      <p:sp>
        <p:nvSpPr>
          <p:cNvPr id="4" name="テキスト ボックス 3"/>
          <p:cNvSpPr txBox="1"/>
          <p:nvPr/>
        </p:nvSpPr>
        <p:spPr>
          <a:xfrm>
            <a:off x="0" y="3635896"/>
            <a:ext cx="2691891" cy="369332"/>
          </a:xfrm>
          <a:prstGeom prst="rect">
            <a:avLst/>
          </a:prstGeom>
          <a:noFill/>
        </p:spPr>
        <p:txBody>
          <a:bodyPr wrap="none" rtlCol="0">
            <a:spAutoFit/>
          </a:bodyPr>
          <a:lstStyle/>
          <a:p>
            <a:r>
              <a:rPr lang="en-US" altLang="ja-JP" b="1" dirty="0">
                <a:solidFill>
                  <a:srgbClr val="FF0000"/>
                </a:solidFill>
              </a:rPr>
              <a:t>multi-task</a:t>
            </a:r>
            <a:r>
              <a:rPr kumimoji="1" lang="en-US" altLang="ja-JP" dirty="0"/>
              <a:t> vs. </a:t>
            </a:r>
            <a:r>
              <a:rPr lang="en-US" altLang="ja-JP" b="1" dirty="0">
                <a:solidFill>
                  <a:srgbClr val="FF0000"/>
                </a:solidFill>
              </a:rPr>
              <a:t>multi-thread</a:t>
            </a:r>
            <a:endParaRPr lang="ja-JP" altLang="en-US" b="1" dirty="0">
              <a:solidFill>
                <a:srgbClr val="FF0000"/>
              </a:solidFill>
            </a:endParaRPr>
          </a:p>
        </p:txBody>
      </p:sp>
      <p:pic>
        <p:nvPicPr>
          <p:cNvPr id="2050" name="Picture 2" descr="http://www.ni.com/cms/images/devzone/tut/multitask%20on%20single%20core_55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9625" y="4018300"/>
            <a:ext cx="5238750" cy="2571751"/>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1772816" y="5868144"/>
            <a:ext cx="1152239" cy="369332"/>
          </a:xfrm>
          <a:prstGeom prst="rect">
            <a:avLst/>
          </a:prstGeom>
        </p:spPr>
        <p:txBody>
          <a:bodyPr wrap="none">
            <a:spAutoFit/>
          </a:bodyPr>
          <a:lstStyle/>
          <a:p>
            <a:r>
              <a:rPr lang="en-US" altLang="ja-JP" b="1" dirty="0">
                <a:solidFill>
                  <a:srgbClr val="FF0000"/>
                </a:solidFill>
              </a:rPr>
              <a:t>multi-task</a:t>
            </a:r>
            <a:endParaRPr lang="ja-JP" altLang="en-US" dirty="0"/>
          </a:p>
        </p:txBody>
      </p:sp>
      <p:pic>
        <p:nvPicPr>
          <p:cNvPr id="2052" name="Picture 4" descr="http://www.ni.com/cms/images/devzone/tut/multitask%20on%20multiple%20cores_55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3336" y="4005228"/>
            <a:ext cx="5238750" cy="254317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www.ni.com/cms/images/devzone/tut/measurement%20control%20applications_550.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9625" y="6743699"/>
            <a:ext cx="5238750" cy="2400301"/>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356521" y="8676456"/>
            <a:ext cx="1393971" cy="369332"/>
          </a:xfrm>
          <a:prstGeom prst="rect">
            <a:avLst/>
          </a:prstGeom>
        </p:spPr>
        <p:txBody>
          <a:bodyPr wrap="none">
            <a:spAutoFit/>
          </a:bodyPr>
          <a:lstStyle/>
          <a:p>
            <a:r>
              <a:rPr lang="en-US" altLang="ja-JP" b="1" dirty="0">
                <a:solidFill>
                  <a:srgbClr val="FF0000"/>
                </a:solidFill>
              </a:rPr>
              <a:t>multi-thread</a:t>
            </a:r>
            <a:endParaRPr lang="ja-JP" altLang="en-US" b="1" dirty="0">
              <a:solidFill>
                <a:srgbClr val="FF0000"/>
              </a:solidFill>
            </a:endParaRPr>
          </a:p>
        </p:txBody>
      </p:sp>
      <p:sp>
        <p:nvSpPr>
          <p:cNvPr id="7" name="TextBox 6">
            <a:extLst>
              <a:ext uri="{FF2B5EF4-FFF2-40B4-BE49-F238E27FC236}">
                <a16:creationId xmlns:a16="http://schemas.microsoft.com/office/drawing/2014/main" xmlns="" id="{0A671750-342A-4779-912A-B36D35D5CBFB}"/>
              </a:ext>
            </a:extLst>
          </p:cNvPr>
          <p:cNvSpPr txBox="1"/>
          <p:nvPr/>
        </p:nvSpPr>
        <p:spPr>
          <a:xfrm>
            <a:off x="0" y="9612560"/>
            <a:ext cx="6858000" cy="2308324"/>
          </a:xfrm>
          <a:prstGeom prst="rect">
            <a:avLst/>
          </a:prstGeom>
          <a:noFill/>
        </p:spPr>
        <p:txBody>
          <a:bodyPr wrap="square" rtlCol="0">
            <a:spAutoFit/>
          </a:bodyPr>
          <a:lstStyle/>
          <a:p>
            <a:r>
              <a:rPr lang="en-US" b="1" dirty="0">
                <a:solidFill>
                  <a:srgbClr val="FF0000"/>
                </a:solidFill>
              </a:rPr>
              <a:t>Thread</a:t>
            </a:r>
            <a:r>
              <a:rPr lang="en-US" dirty="0"/>
              <a:t> vs. </a:t>
            </a:r>
            <a:r>
              <a:rPr lang="en-US" b="1" dirty="0">
                <a:solidFill>
                  <a:srgbClr val="FF0000"/>
                </a:solidFill>
              </a:rPr>
              <a:t>Process</a:t>
            </a:r>
            <a:r>
              <a:rPr lang="en-US" dirty="0"/>
              <a:t>:</a:t>
            </a:r>
          </a:p>
          <a:p>
            <a:pPr marL="285750" indent="-285750">
              <a:buFont typeface="Arial" panose="020B0604020202020204" pitchFamily="34" charset="0"/>
              <a:buChar char="•"/>
            </a:pPr>
            <a:r>
              <a:rPr lang="zh-CN" altLang="en-US" dirty="0"/>
              <a:t>一个</a:t>
            </a:r>
            <a:r>
              <a:rPr lang="en-US" altLang="zh-CN" dirty="0"/>
              <a:t>process</a:t>
            </a:r>
            <a:r>
              <a:rPr lang="zh-CN" altLang="en-US" dirty="0"/>
              <a:t>可以想做是一个</a:t>
            </a:r>
            <a:r>
              <a:rPr lang="en-US" altLang="zh-CN" dirty="0"/>
              <a:t>application</a:t>
            </a:r>
            <a:r>
              <a:rPr lang="zh-CN" altLang="en-US" dirty="0"/>
              <a:t>，很多个</a:t>
            </a:r>
            <a:r>
              <a:rPr lang="en-US" altLang="zh-CN" dirty="0"/>
              <a:t>application</a:t>
            </a:r>
            <a:r>
              <a:rPr lang="zh-CN" altLang="en-US" dirty="0"/>
              <a:t>可以一起执行，就是多个</a:t>
            </a:r>
            <a:r>
              <a:rPr lang="en-US" altLang="zh-CN" dirty="0"/>
              <a:t>process</a:t>
            </a:r>
            <a:r>
              <a:rPr lang="zh-CN" altLang="en-US" dirty="0"/>
              <a:t>；但这些</a:t>
            </a:r>
            <a:r>
              <a:rPr lang="en-US" altLang="zh-CN" dirty="0"/>
              <a:t>process</a:t>
            </a:r>
            <a:r>
              <a:rPr lang="zh-CN" altLang="en-US" dirty="0"/>
              <a:t>之间不能共享系统</a:t>
            </a:r>
            <a:r>
              <a:rPr lang="en-US" altLang="zh-CN" dirty="0"/>
              <a:t>resources</a:t>
            </a:r>
            <a:r>
              <a:rPr lang="zh-CN" altLang="en-US" dirty="0"/>
              <a:t>，比如说内存，如果要</a:t>
            </a:r>
            <a:r>
              <a:rPr lang="en-US" altLang="zh-CN" dirty="0"/>
              <a:t>process</a:t>
            </a:r>
            <a:r>
              <a:rPr lang="zh-CN" altLang="en-US" dirty="0"/>
              <a:t>间通信，则需要用</a:t>
            </a:r>
            <a:r>
              <a:rPr lang="en-US" altLang="zh-CN" dirty="0"/>
              <a:t>pipes</a:t>
            </a:r>
            <a:r>
              <a:rPr lang="zh-CN" altLang="en-US" dirty="0"/>
              <a:t>，</a:t>
            </a:r>
            <a:r>
              <a:rPr lang="en-US" altLang="zh-CN" dirty="0"/>
              <a:t>sockets</a:t>
            </a:r>
            <a:r>
              <a:rPr lang="zh-CN" altLang="en-US" dirty="0"/>
              <a:t>，</a:t>
            </a:r>
            <a:r>
              <a:rPr lang="en-US" altLang="zh-CN" dirty="0"/>
              <a:t>files</a:t>
            </a:r>
            <a:r>
              <a:rPr lang="zh-CN" altLang="en-US" dirty="0"/>
              <a:t>等</a:t>
            </a:r>
            <a:endParaRPr lang="en-US" altLang="zh-CN" dirty="0"/>
          </a:p>
          <a:p>
            <a:pPr marL="285750" indent="-285750">
              <a:buFont typeface="Arial" panose="020B0604020202020204" pitchFamily="34" charset="0"/>
              <a:buChar char="•"/>
            </a:pPr>
            <a:r>
              <a:rPr lang="zh-CN" altLang="en-US" dirty="0"/>
              <a:t>一个</a:t>
            </a:r>
            <a:r>
              <a:rPr lang="en-US" altLang="zh-CN" dirty="0"/>
              <a:t>process</a:t>
            </a:r>
            <a:r>
              <a:rPr lang="zh-CN" altLang="en-US" dirty="0"/>
              <a:t>可以有多个</a:t>
            </a:r>
            <a:r>
              <a:rPr lang="en-US" altLang="zh-CN" dirty="0"/>
              <a:t>thread</a:t>
            </a:r>
            <a:r>
              <a:rPr lang="zh-CN" altLang="en-US" dirty="0"/>
              <a:t>，这些</a:t>
            </a:r>
            <a:r>
              <a:rPr lang="en-US" altLang="zh-CN" dirty="0"/>
              <a:t>thread</a:t>
            </a:r>
            <a:r>
              <a:rPr lang="zh-CN" altLang="en-US" dirty="0"/>
              <a:t>共享这个</a:t>
            </a:r>
            <a:r>
              <a:rPr lang="en-US" altLang="zh-CN" dirty="0"/>
              <a:t>process</a:t>
            </a:r>
            <a:r>
              <a:rPr lang="zh-CN" altLang="en-US" dirty="0"/>
              <a:t>的</a:t>
            </a:r>
            <a:r>
              <a:rPr lang="en-US" altLang="zh-CN" dirty="0"/>
              <a:t>stack</a:t>
            </a:r>
            <a:r>
              <a:rPr lang="zh-CN" altLang="en-US" dirty="0"/>
              <a:t>空间（</a:t>
            </a:r>
            <a:r>
              <a:rPr lang="en-US" altLang="zh-CN" dirty="0"/>
              <a:t>process</a:t>
            </a:r>
            <a:r>
              <a:rPr lang="zh-CN" altLang="en-US" dirty="0"/>
              <a:t>的</a:t>
            </a:r>
            <a:r>
              <a:rPr lang="en-US" altLang="zh-CN" dirty="0"/>
              <a:t>stack</a:t>
            </a:r>
            <a:r>
              <a:rPr lang="zh-CN" altLang="en-US" dirty="0"/>
              <a:t>被分给其</a:t>
            </a:r>
            <a:r>
              <a:rPr lang="en-US" altLang="zh-CN" dirty="0"/>
              <a:t>threads</a:t>
            </a:r>
            <a:r>
              <a:rPr lang="zh-CN" altLang="en-US" dirty="0"/>
              <a:t>，这些</a:t>
            </a:r>
            <a:r>
              <a:rPr lang="en-US" altLang="zh-CN" dirty="0"/>
              <a:t>threads</a:t>
            </a:r>
            <a:r>
              <a:rPr lang="zh-CN" altLang="en-US" dirty="0"/>
              <a:t>可以读写这个</a:t>
            </a:r>
            <a:r>
              <a:rPr lang="en-US" altLang="zh-CN" dirty="0"/>
              <a:t>process</a:t>
            </a:r>
            <a:r>
              <a:rPr lang="zh-CN" altLang="en-US" dirty="0"/>
              <a:t>的</a:t>
            </a:r>
            <a:r>
              <a:rPr lang="en-US" altLang="zh-CN" dirty="0"/>
              <a:t>stack</a:t>
            </a:r>
            <a:r>
              <a:rPr lang="zh-CN" altLang="en-US" dirty="0"/>
              <a:t>空间）</a:t>
            </a:r>
            <a:endParaRPr lang="en-US" altLang="zh-CN" dirty="0"/>
          </a:p>
        </p:txBody>
      </p:sp>
    </p:spTree>
    <p:extLst>
      <p:ext uri="{BB962C8B-B14F-4D97-AF65-F5344CB8AC3E}">
        <p14:creationId xmlns:p14="http://schemas.microsoft.com/office/powerpoint/2010/main" val="88240075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upload.wikimedia.org/wikipedia/commons/thumb/1/11/Male_type_N_connector.jpg/220px-Male_type_N_connector.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52628" y="2411760"/>
            <a:ext cx="2095500" cy="1400175"/>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19124"/>
            <a:ext cx="6858000" cy="646331"/>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a:t>安齋さんから</a:t>
            </a:r>
            <a:endParaRPr kumimoji="1" lang="en-US" altLang="ja-JP" dirty="0"/>
          </a:p>
          <a:p>
            <a:pPr marL="742950" lvl="1" indent="-285750">
              <a:buFont typeface="Arial" panose="020B0604020202020204" pitchFamily="34" charset="0"/>
              <a:buChar char="•"/>
            </a:pPr>
            <a:r>
              <a:rPr lang="en-US" altLang="ja-JP" dirty="0"/>
              <a:t>20161018_</a:t>
            </a:r>
            <a:r>
              <a:rPr lang="ja-JP" altLang="en-US" dirty="0"/>
              <a:t>攻撃者がある場合のセキュリティは、うちの仕事～</a:t>
            </a:r>
            <a:endParaRPr kumimoji="1" lang="ja-JP" altLang="en-US" dirty="0"/>
          </a:p>
        </p:txBody>
      </p:sp>
      <p:sp>
        <p:nvSpPr>
          <p:cNvPr id="3" name="テキスト ボックス 2"/>
          <p:cNvSpPr txBox="1"/>
          <p:nvPr/>
        </p:nvSpPr>
        <p:spPr>
          <a:xfrm>
            <a:off x="1" y="1187624"/>
            <a:ext cx="6848128" cy="1754326"/>
          </a:xfrm>
          <a:prstGeom prst="rect">
            <a:avLst/>
          </a:prstGeom>
          <a:noFill/>
        </p:spPr>
        <p:txBody>
          <a:bodyPr wrap="square" rtlCol="0">
            <a:spAutoFit/>
          </a:bodyPr>
          <a:lstStyle/>
          <a:p>
            <a:r>
              <a:rPr kumimoji="1" lang="en-US" altLang="ja-JP" b="1" dirty="0">
                <a:solidFill>
                  <a:srgbClr val="FF0000"/>
                </a:solidFill>
              </a:rPr>
              <a:t>FAKRA</a:t>
            </a:r>
          </a:p>
          <a:p>
            <a:pPr marL="285750" indent="-285750">
              <a:buFont typeface="Arial" panose="020B0604020202020204" pitchFamily="34" charset="0"/>
              <a:buChar char="•"/>
            </a:pPr>
            <a:r>
              <a:rPr lang="en-US" altLang="ja-JP" dirty="0"/>
              <a:t>A coaxial(</a:t>
            </a:r>
            <a:r>
              <a:rPr lang="ja-JP" altLang="en-US" dirty="0"/>
              <a:t>同軸ケーブル</a:t>
            </a:r>
            <a:r>
              <a:rPr lang="en-US" altLang="ja-JP" dirty="0"/>
              <a:t>) </a:t>
            </a:r>
            <a:r>
              <a:rPr lang="en-US" altLang="ja-JP" b="1" dirty="0"/>
              <a:t>RF connector</a:t>
            </a:r>
            <a:r>
              <a:rPr lang="en-US" altLang="ja-JP" dirty="0"/>
              <a:t> (radio frequency connector) is an </a:t>
            </a:r>
            <a:r>
              <a:rPr lang="en-US" altLang="ja-JP" dirty="0">
                <a:hlinkClick r:id="rId3" tooltip="Electrical connector"/>
              </a:rPr>
              <a:t>electrical connector</a:t>
            </a:r>
            <a:r>
              <a:rPr lang="en-US" altLang="ja-JP" dirty="0"/>
              <a:t> designed to work at </a:t>
            </a:r>
            <a:r>
              <a:rPr lang="en-US" altLang="ja-JP" dirty="0">
                <a:hlinkClick r:id="rId4" tooltip="Radio frequencies"/>
              </a:rPr>
              <a:t>radio frequencies</a:t>
            </a:r>
            <a:r>
              <a:rPr lang="en-US" altLang="ja-JP" dirty="0"/>
              <a:t> in the multi-megahertz range.</a:t>
            </a:r>
          </a:p>
          <a:p>
            <a:pPr marL="742950" lvl="1" indent="-285750">
              <a:buFont typeface="Arial" panose="020B0604020202020204" pitchFamily="34" charset="0"/>
              <a:buChar char="•"/>
            </a:pPr>
            <a:r>
              <a:rPr lang="en-US" altLang="ja-JP" dirty="0">
                <a:hlinkClick r:id="rId5" tooltip="FAKRA (page does not exist)"/>
              </a:rPr>
              <a:t>FAKRA</a:t>
            </a:r>
            <a:r>
              <a:rPr lang="en-US" altLang="ja-JP" dirty="0"/>
              <a:t> - Modified SMB connector with plastic housing and latch used in the automotive industry</a:t>
            </a:r>
            <a:endParaRPr kumimoji="1" lang="ja-JP" altLang="en-US" dirty="0"/>
          </a:p>
        </p:txBody>
      </p:sp>
      <p:sp>
        <p:nvSpPr>
          <p:cNvPr id="4" name="正方形/長方形 3"/>
          <p:cNvSpPr/>
          <p:nvPr/>
        </p:nvSpPr>
        <p:spPr>
          <a:xfrm>
            <a:off x="1" y="3694837"/>
            <a:ext cx="6848127" cy="923330"/>
          </a:xfrm>
          <a:prstGeom prst="rect">
            <a:avLst/>
          </a:prstGeom>
        </p:spPr>
        <p:txBody>
          <a:bodyPr wrap="square">
            <a:spAutoFit/>
          </a:bodyPr>
          <a:lstStyle/>
          <a:p>
            <a:r>
              <a:rPr lang="en-US" altLang="ja-JP" b="1" dirty="0"/>
              <a:t>Digital audio broadcasting</a:t>
            </a:r>
            <a:r>
              <a:rPr lang="en-US" altLang="ja-JP" dirty="0"/>
              <a:t> (</a:t>
            </a:r>
            <a:r>
              <a:rPr lang="en-US" altLang="ja-JP" b="1" dirty="0">
                <a:solidFill>
                  <a:srgbClr val="FF0000"/>
                </a:solidFill>
              </a:rPr>
              <a:t>DAB</a:t>
            </a:r>
            <a:r>
              <a:rPr lang="en-US" altLang="ja-JP" dirty="0"/>
              <a:t>) is a </a:t>
            </a:r>
            <a:r>
              <a:rPr lang="en-US" altLang="ja-JP" dirty="0">
                <a:hlinkClick r:id="rId6" tooltip="Digital radio"/>
              </a:rPr>
              <a:t>digital radio</a:t>
            </a:r>
            <a:r>
              <a:rPr lang="en-US" altLang="ja-JP" dirty="0"/>
              <a:t> technology for </a:t>
            </a:r>
            <a:r>
              <a:rPr lang="en-US" altLang="ja-JP" dirty="0">
                <a:hlinkClick r:id="rId7" tooltip="Broadcasting"/>
              </a:rPr>
              <a:t>broadcasting</a:t>
            </a:r>
            <a:r>
              <a:rPr lang="en-US" altLang="ja-JP" dirty="0"/>
              <a:t> </a:t>
            </a:r>
            <a:r>
              <a:rPr lang="en-US" altLang="ja-JP" dirty="0">
                <a:hlinkClick r:id="rId8" tooltip="Digital audio radio service"/>
              </a:rPr>
              <a:t>Digital audio radio services</a:t>
            </a:r>
            <a:r>
              <a:rPr lang="en-US" altLang="ja-JP" dirty="0"/>
              <a:t>, used in several countries across Europe and Asia Pacific.</a:t>
            </a:r>
            <a:endParaRPr lang="ja-JP" altLang="en-US" dirty="0"/>
          </a:p>
        </p:txBody>
      </p:sp>
      <p:sp>
        <p:nvSpPr>
          <p:cNvPr id="5" name="正方形/長方形 4"/>
          <p:cNvSpPr/>
          <p:nvPr/>
        </p:nvSpPr>
        <p:spPr>
          <a:xfrm>
            <a:off x="-10120" y="4788024"/>
            <a:ext cx="6848128" cy="646331"/>
          </a:xfrm>
          <a:prstGeom prst="rect">
            <a:avLst/>
          </a:prstGeom>
        </p:spPr>
        <p:txBody>
          <a:bodyPr wrap="square">
            <a:spAutoFit/>
          </a:bodyPr>
          <a:lstStyle/>
          <a:p>
            <a:r>
              <a:rPr lang="en-US" altLang="ja-JP" b="1" dirty="0">
                <a:solidFill>
                  <a:srgbClr val="FF0000"/>
                </a:solidFill>
              </a:rPr>
              <a:t>Sierra AR series</a:t>
            </a:r>
          </a:p>
          <a:p>
            <a:pPr marL="285750" indent="-285750">
              <a:buFont typeface="Arial" panose="020B0604020202020204" pitchFamily="34" charset="0"/>
              <a:buChar char="•"/>
            </a:pPr>
            <a:r>
              <a:rPr lang="en-US" altLang="ja-JP" dirty="0" err="1"/>
              <a:t>AirPrime</a:t>
            </a:r>
            <a:r>
              <a:rPr lang="en-US" altLang="ja-JP" dirty="0"/>
              <a:t>® AR Series: Modules for Vehicle Telematics</a:t>
            </a:r>
          </a:p>
        </p:txBody>
      </p:sp>
      <p:sp>
        <p:nvSpPr>
          <p:cNvPr id="6" name="正方形/長方形 5"/>
          <p:cNvSpPr/>
          <p:nvPr/>
        </p:nvSpPr>
        <p:spPr>
          <a:xfrm>
            <a:off x="0" y="6084168"/>
            <a:ext cx="6848127" cy="923330"/>
          </a:xfrm>
          <a:prstGeom prst="rect">
            <a:avLst/>
          </a:prstGeom>
        </p:spPr>
        <p:txBody>
          <a:bodyPr wrap="square">
            <a:spAutoFit/>
          </a:bodyPr>
          <a:lstStyle/>
          <a:p>
            <a:r>
              <a:rPr lang="en-US" altLang="ja-JP" b="1" dirty="0"/>
              <a:t>ISO 15765-2</a:t>
            </a:r>
            <a:r>
              <a:rPr lang="en-US" altLang="ja-JP" dirty="0"/>
              <a:t>, or</a:t>
            </a:r>
            <a:r>
              <a:rPr lang="en-US" altLang="ja-JP" b="1" dirty="0">
                <a:solidFill>
                  <a:srgbClr val="FF0000"/>
                </a:solidFill>
              </a:rPr>
              <a:t> </a:t>
            </a:r>
            <a:r>
              <a:rPr lang="en-US" altLang="ja-JP" b="1" i="1" dirty="0">
                <a:solidFill>
                  <a:srgbClr val="FF0000"/>
                </a:solidFill>
              </a:rPr>
              <a:t>ISO-TP</a:t>
            </a:r>
            <a:r>
              <a:rPr lang="en-US" altLang="ja-JP" dirty="0"/>
              <a:t>, is an </a:t>
            </a:r>
            <a:r>
              <a:rPr lang="en-US" altLang="ja-JP" dirty="0">
                <a:hlinkClick r:id="rId9" tooltip="International standard"/>
              </a:rPr>
              <a:t>international standard</a:t>
            </a:r>
            <a:r>
              <a:rPr lang="en-US" altLang="ja-JP" dirty="0"/>
              <a:t> for sending </a:t>
            </a:r>
            <a:r>
              <a:rPr lang="en-US" altLang="ja-JP" dirty="0">
                <a:hlinkClick r:id="rId10" tooltip="Data packet"/>
              </a:rPr>
              <a:t>data packets</a:t>
            </a:r>
            <a:r>
              <a:rPr lang="en-US" altLang="ja-JP" dirty="0"/>
              <a:t> over a </a:t>
            </a:r>
            <a:r>
              <a:rPr lang="en-US" altLang="ja-JP" dirty="0">
                <a:hlinkClick r:id="rId11" tooltip="Controller Area Network"/>
              </a:rPr>
              <a:t>CAN-Bus</a:t>
            </a:r>
            <a:r>
              <a:rPr lang="en-US" altLang="ja-JP" dirty="0"/>
              <a:t>. The protocol allows for the transport of messages that exceed the eight byte maximum payload of CAN </a:t>
            </a:r>
            <a:r>
              <a:rPr lang="en-US" altLang="ja-JP" dirty="0">
                <a:hlinkClick r:id="rId12" tooltip="Frame (networking)"/>
              </a:rPr>
              <a:t>frames</a:t>
            </a:r>
            <a:r>
              <a:rPr lang="en-US" altLang="ja-JP" dirty="0"/>
              <a:t>. </a:t>
            </a:r>
            <a:endParaRPr lang="ja-JP" altLang="en-US" dirty="0"/>
          </a:p>
        </p:txBody>
      </p:sp>
    </p:spTree>
    <p:extLst>
      <p:ext uri="{BB962C8B-B14F-4D97-AF65-F5344CB8AC3E}">
        <p14:creationId xmlns:p14="http://schemas.microsoft.com/office/powerpoint/2010/main" val="4131910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2944" y="0"/>
            <a:ext cx="2140330" cy="369332"/>
          </a:xfrm>
          <a:prstGeom prst="rect">
            <a:avLst/>
          </a:prstGeom>
          <a:noFill/>
        </p:spPr>
        <p:txBody>
          <a:bodyPr wrap="none" rtlCol="0">
            <a:spAutoFit/>
          </a:bodyPr>
          <a:lstStyle/>
          <a:p>
            <a:r>
              <a:rPr kumimoji="1" lang="ja-JP" altLang="en-US" dirty="0"/>
              <a:t>車セキュリティ組織：</a:t>
            </a:r>
          </a:p>
        </p:txBody>
      </p:sp>
      <p:graphicFrame>
        <p:nvGraphicFramePr>
          <p:cNvPr id="3" name="表 2"/>
          <p:cNvGraphicFramePr>
            <a:graphicFrameLocks noGrp="1"/>
          </p:cNvGraphicFramePr>
          <p:nvPr>
            <p:extLst>
              <p:ext uri="{D42A27DB-BD31-4B8C-83A1-F6EECF244321}">
                <p14:modId xmlns:p14="http://schemas.microsoft.com/office/powerpoint/2010/main" val="3378048599"/>
              </p:ext>
            </p:extLst>
          </p:nvPr>
        </p:nvGraphicFramePr>
        <p:xfrm>
          <a:off x="-22944" y="369332"/>
          <a:ext cx="6880944" cy="8895080"/>
        </p:xfrm>
        <a:graphic>
          <a:graphicData uri="http://schemas.openxmlformats.org/drawingml/2006/table">
            <a:tbl>
              <a:tblPr firstRow="1" bandRow="1">
                <a:tableStyleId>{5C22544A-7EE6-4342-B048-85BDC9FD1C3A}</a:tableStyleId>
              </a:tblPr>
              <a:tblGrid>
                <a:gridCol w="1178229">
                  <a:extLst>
                    <a:ext uri="{9D8B030D-6E8A-4147-A177-3AD203B41FA5}">
                      <a16:colId xmlns:a16="http://schemas.microsoft.com/office/drawing/2014/main" xmlns="" val="20000"/>
                    </a:ext>
                  </a:extLst>
                </a:gridCol>
                <a:gridCol w="1817902">
                  <a:extLst>
                    <a:ext uri="{9D8B030D-6E8A-4147-A177-3AD203B41FA5}">
                      <a16:colId xmlns:a16="http://schemas.microsoft.com/office/drawing/2014/main" xmlns="" val="20001"/>
                    </a:ext>
                  </a:extLst>
                </a:gridCol>
                <a:gridCol w="3884813">
                  <a:extLst>
                    <a:ext uri="{9D8B030D-6E8A-4147-A177-3AD203B41FA5}">
                      <a16:colId xmlns:a16="http://schemas.microsoft.com/office/drawing/2014/main" xmlns="" val="20002"/>
                    </a:ext>
                  </a:extLst>
                </a:gridCol>
              </a:tblGrid>
              <a:tr h="370840">
                <a:tc>
                  <a:txBody>
                    <a:bodyPr/>
                    <a:lstStyle/>
                    <a:p>
                      <a:r>
                        <a:rPr kumimoji="1" lang="ja-JP" altLang="en-US" dirty="0"/>
                        <a:t>地域</a:t>
                      </a:r>
                    </a:p>
                  </a:txBody>
                  <a:tcPr/>
                </a:tc>
                <a:tc>
                  <a:txBody>
                    <a:bodyPr/>
                    <a:lstStyle/>
                    <a:p>
                      <a:r>
                        <a:rPr kumimoji="1" lang="ja-JP" altLang="en-US" dirty="0"/>
                        <a:t>プロジェクト</a:t>
                      </a:r>
                    </a:p>
                  </a:txBody>
                  <a:tcPr/>
                </a:tc>
                <a:tc>
                  <a:txBody>
                    <a:bodyPr/>
                    <a:lstStyle/>
                    <a:p>
                      <a:endParaRPr kumimoji="1" lang="ja-JP" altLang="en-US" dirty="0"/>
                    </a:p>
                  </a:txBody>
                  <a:tcPr/>
                </a:tc>
                <a:extLst>
                  <a:ext uri="{0D108BD9-81ED-4DB2-BD59-A6C34878D82A}">
                    <a16:rowId xmlns:a16="http://schemas.microsoft.com/office/drawing/2014/main" xmlns="" val="10000"/>
                  </a:ext>
                </a:extLst>
              </a:tr>
              <a:tr h="370840">
                <a:tc rowSpan="5">
                  <a:txBody>
                    <a:bodyPr/>
                    <a:lstStyle/>
                    <a:p>
                      <a:r>
                        <a:rPr kumimoji="1" lang="ja-JP" altLang="en-US" dirty="0"/>
                        <a:t>欧州</a:t>
                      </a:r>
                    </a:p>
                  </a:txBody>
                  <a:tcPr/>
                </a:tc>
                <a:tc>
                  <a:txBody>
                    <a:bodyPr/>
                    <a:lstStyle/>
                    <a:p>
                      <a:r>
                        <a:rPr kumimoji="1" lang="en-US" altLang="ja-JP" dirty="0" err="1"/>
                        <a:t>Evita</a:t>
                      </a:r>
                      <a:endParaRPr kumimoji="1" lang="ja-JP" altLang="en-US" dirty="0"/>
                    </a:p>
                  </a:txBody>
                  <a:tcPr/>
                </a:tc>
                <a:tc>
                  <a:txBody>
                    <a:bodyPr/>
                    <a:lstStyle/>
                    <a:p>
                      <a:r>
                        <a:rPr kumimoji="1" lang="en-US" altLang="ja-JP" dirty="0"/>
                        <a:t>E-safety vehicle</a:t>
                      </a:r>
                      <a:r>
                        <a:rPr kumimoji="1" lang="en-US" altLang="ja-JP" baseline="0" dirty="0"/>
                        <a:t> intrusion protected applications</a:t>
                      </a:r>
                    </a:p>
                    <a:p>
                      <a:r>
                        <a:rPr kumimoji="1" lang="ja-JP" altLang="en-US" baseline="0" dirty="0"/>
                        <a:t>車載</a:t>
                      </a:r>
                      <a:r>
                        <a:rPr kumimoji="1" lang="en-US" altLang="ja-JP" baseline="0" dirty="0"/>
                        <a:t>LAN</a:t>
                      </a:r>
                      <a:r>
                        <a:rPr kumimoji="1" lang="ja-JP" altLang="en-US" baseline="0" dirty="0"/>
                        <a:t>セキュリティを保護する通信手順と</a:t>
                      </a:r>
                      <a:r>
                        <a:rPr kumimoji="1" lang="en-US" altLang="ja-JP" baseline="0" dirty="0"/>
                        <a:t>HW</a:t>
                      </a:r>
                      <a:r>
                        <a:rPr kumimoji="1" lang="ja-JP" altLang="en-US" baseline="0" dirty="0"/>
                        <a:t>を研究開発する</a:t>
                      </a:r>
                      <a:endParaRPr kumimoji="1" lang="ja-JP" altLang="en-US" dirty="0"/>
                    </a:p>
                  </a:txBody>
                  <a:tcPr/>
                </a:tc>
                <a:extLst>
                  <a:ext uri="{0D108BD9-81ED-4DB2-BD59-A6C34878D82A}">
                    <a16:rowId xmlns:a16="http://schemas.microsoft.com/office/drawing/2014/main" xmlns="" val="10001"/>
                  </a:ext>
                </a:extLst>
              </a:tr>
              <a:tr h="370840">
                <a:tc vMerge="1">
                  <a:txBody>
                    <a:bodyPr/>
                    <a:lstStyle/>
                    <a:p>
                      <a:endParaRPr kumimoji="1" lang="ja-JP" altLang="en-US" dirty="0"/>
                    </a:p>
                  </a:txBody>
                  <a:tcPr/>
                </a:tc>
                <a:tc>
                  <a:txBody>
                    <a:bodyPr/>
                    <a:lstStyle/>
                    <a:p>
                      <a:r>
                        <a:rPr kumimoji="1" lang="en-US" altLang="ja-JP" dirty="0"/>
                        <a:t>PRESERVE</a:t>
                      </a:r>
                      <a:endParaRPr kumimoji="1" lang="ja-JP" altLang="en-US" dirty="0"/>
                    </a:p>
                  </a:txBody>
                  <a:tcPr/>
                </a:tc>
                <a:tc>
                  <a:txBody>
                    <a:bodyPr/>
                    <a:lstStyle/>
                    <a:p>
                      <a:r>
                        <a:rPr kumimoji="1" lang="en-US" altLang="ja-JP" dirty="0"/>
                        <a:t>V2X</a:t>
                      </a:r>
                      <a:r>
                        <a:rPr kumimoji="1" lang="ja-JP" altLang="en-US" dirty="0"/>
                        <a:t>標準化や</a:t>
                      </a:r>
                      <a:r>
                        <a:rPr kumimoji="1" lang="en-US" altLang="ja-JP" dirty="0"/>
                        <a:t>HW</a:t>
                      </a:r>
                      <a:r>
                        <a:rPr kumimoji="1" lang="ja-JP" altLang="en-US" dirty="0"/>
                        <a:t>セキュリティ</a:t>
                      </a:r>
                    </a:p>
                  </a:txBody>
                  <a:tcPr/>
                </a:tc>
                <a:extLst>
                  <a:ext uri="{0D108BD9-81ED-4DB2-BD59-A6C34878D82A}">
                    <a16:rowId xmlns:a16="http://schemas.microsoft.com/office/drawing/2014/main" xmlns="" val="10002"/>
                  </a:ext>
                </a:extLst>
              </a:tr>
              <a:tr h="370840">
                <a:tc vMerge="1">
                  <a:txBody>
                    <a:bodyPr/>
                    <a:lstStyle/>
                    <a:p>
                      <a:endParaRPr kumimoji="1" lang="ja-JP" altLang="en-US"/>
                    </a:p>
                  </a:txBody>
                  <a:tcPr/>
                </a:tc>
                <a:tc>
                  <a:txBody>
                    <a:bodyPr/>
                    <a:lstStyle/>
                    <a:p>
                      <a:r>
                        <a:rPr kumimoji="1" lang="en-US" altLang="ja-JP" dirty="0"/>
                        <a:t>AUTOSAR</a:t>
                      </a:r>
                      <a:endParaRPr kumimoji="1" lang="ja-JP" altLang="en-US" dirty="0"/>
                    </a:p>
                  </a:txBody>
                  <a:tcPr/>
                </a:tc>
                <a:tc>
                  <a:txBody>
                    <a:bodyPr/>
                    <a:lstStyle/>
                    <a:p>
                      <a:r>
                        <a:rPr kumimoji="1" lang="en-US" altLang="ja-JP" dirty="0"/>
                        <a:t>Automotive open system</a:t>
                      </a:r>
                      <a:r>
                        <a:rPr kumimoji="1" lang="en-US" altLang="ja-JP" baseline="0" dirty="0"/>
                        <a:t> architecture</a:t>
                      </a:r>
                    </a:p>
                    <a:p>
                      <a:r>
                        <a:rPr kumimoji="1" lang="ja-JP" altLang="en-US" dirty="0"/>
                        <a:t>様々の</a:t>
                      </a:r>
                      <a:r>
                        <a:rPr kumimoji="1" lang="en-US" altLang="ja-JP" dirty="0"/>
                        <a:t>ECU</a:t>
                      </a:r>
                      <a:r>
                        <a:rPr kumimoji="1" lang="ja-JP" altLang="en-US" dirty="0"/>
                        <a:t>上で実行可能にするため、仕様の標準化をしている</a:t>
                      </a:r>
                    </a:p>
                  </a:txBody>
                  <a:tcPr/>
                </a:tc>
                <a:extLst>
                  <a:ext uri="{0D108BD9-81ED-4DB2-BD59-A6C34878D82A}">
                    <a16:rowId xmlns:a16="http://schemas.microsoft.com/office/drawing/2014/main" xmlns="" val="10003"/>
                  </a:ext>
                </a:extLst>
              </a:tr>
              <a:tr h="370840">
                <a:tc vMerge="1">
                  <a:txBody>
                    <a:bodyPr/>
                    <a:lstStyle/>
                    <a:p>
                      <a:endParaRPr kumimoji="1" lang="ja-JP" altLang="en-US" dirty="0"/>
                    </a:p>
                  </a:txBody>
                  <a:tcPr/>
                </a:tc>
                <a:tc>
                  <a:txBody>
                    <a:bodyPr/>
                    <a:lstStyle/>
                    <a:p>
                      <a:r>
                        <a:rPr kumimoji="1" lang="en-US" altLang="ja-JP" dirty="0"/>
                        <a:t>CAR 2 CAR-CC</a:t>
                      </a:r>
                      <a:endParaRPr kumimoji="1" lang="ja-JP" altLang="en-US" dirty="0"/>
                    </a:p>
                  </a:txBody>
                  <a:tcPr/>
                </a:tc>
                <a:tc>
                  <a:txBody>
                    <a:bodyPr/>
                    <a:lstStyle/>
                    <a:p>
                      <a:r>
                        <a:rPr kumimoji="1" lang="ja-JP" altLang="en-US" dirty="0" err="1"/>
                        <a:t>車車</a:t>
                      </a:r>
                      <a:r>
                        <a:rPr kumimoji="1" lang="ja-JP" altLang="en-US" dirty="0"/>
                        <a:t>間通信の標準化</a:t>
                      </a:r>
                    </a:p>
                  </a:txBody>
                  <a:tcPr/>
                </a:tc>
                <a:extLst>
                  <a:ext uri="{0D108BD9-81ED-4DB2-BD59-A6C34878D82A}">
                    <a16:rowId xmlns:a16="http://schemas.microsoft.com/office/drawing/2014/main" xmlns="" val="10004"/>
                  </a:ext>
                </a:extLst>
              </a:tr>
              <a:tr h="370840">
                <a:tc vMerge="1">
                  <a:txBody>
                    <a:bodyPr/>
                    <a:lstStyle/>
                    <a:p>
                      <a:endParaRPr kumimoji="1" lang="ja-JP" altLang="en-US" dirty="0"/>
                    </a:p>
                  </a:txBody>
                  <a:tcPr/>
                </a:tc>
                <a:tc>
                  <a:txBody>
                    <a:bodyPr/>
                    <a:lstStyle/>
                    <a:p>
                      <a:r>
                        <a:rPr kumimoji="1" lang="en-US" altLang="ja-JP" dirty="0"/>
                        <a:t>Oversee</a:t>
                      </a:r>
                      <a:endParaRPr kumimoji="1" lang="ja-JP" altLang="en-US" dirty="0"/>
                    </a:p>
                  </a:txBody>
                  <a:tcPr/>
                </a:tc>
                <a:tc>
                  <a:txBody>
                    <a:bodyPr/>
                    <a:lstStyle/>
                    <a:p>
                      <a:r>
                        <a:rPr kumimoji="1" lang="ja-JP" altLang="en-US" dirty="0"/>
                        <a:t>車載システム上で仮想実行環境？</a:t>
                      </a:r>
                    </a:p>
                  </a:txBody>
                  <a:tcPr/>
                </a:tc>
                <a:extLst>
                  <a:ext uri="{0D108BD9-81ED-4DB2-BD59-A6C34878D82A}">
                    <a16:rowId xmlns:a16="http://schemas.microsoft.com/office/drawing/2014/main" xmlns="" val="10005"/>
                  </a:ext>
                </a:extLst>
              </a:tr>
              <a:tr h="370840">
                <a:tc rowSpan="3">
                  <a:txBody>
                    <a:bodyPr/>
                    <a:lstStyle/>
                    <a:p>
                      <a:r>
                        <a:rPr kumimoji="1" lang="ja-JP" altLang="en-US" dirty="0"/>
                        <a:t>北米</a:t>
                      </a:r>
                    </a:p>
                  </a:txBody>
                  <a:tcPr/>
                </a:tc>
                <a:tc>
                  <a:txBody>
                    <a:bodyPr/>
                    <a:lstStyle/>
                    <a:p>
                      <a:r>
                        <a:rPr kumimoji="1" lang="en-US" altLang="ja-JP" dirty="0"/>
                        <a:t>SAE</a:t>
                      </a:r>
                      <a:endParaRPr kumimoji="1" lang="ja-JP" altLang="en-US" dirty="0"/>
                    </a:p>
                  </a:txBody>
                  <a:tcPr/>
                </a:tc>
                <a:tc>
                  <a:txBody>
                    <a:bodyPr/>
                    <a:lstStyle/>
                    <a:p>
                      <a:r>
                        <a:rPr kumimoji="1" lang="ja-JP" altLang="en-US" dirty="0"/>
                        <a:t>自動車向けサイバーセキュリティガイドラインと評価手法</a:t>
                      </a:r>
                    </a:p>
                  </a:txBody>
                  <a:tcPr/>
                </a:tc>
                <a:extLst>
                  <a:ext uri="{0D108BD9-81ED-4DB2-BD59-A6C34878D82A}">
                    <a16:rowId xmlns:a16="http://schemas.microsoft.com/office/drawing/2014/main" xmlns="" val="10006"/>
                  </a:ext>
                </a:extLst>
              </a:tr>
              <a:tr h="370840">
                <a:tc vMerge="1">
                  <a:txBody>
                    <a:bodyPr/>
                    <a:lstStyle/>
                    <a:p>
                      <a:endParaRPr kumimoji="1" lang="ja-JP" altLang="en-US" dirty="0"/>
                    </a:p>
                  </a:txBody>
                  <a:tcPr/>
                </a:tc>
                <a:tc>
                  <a:txBody>
                    <a:bodyPr/>
                    <a:lstStyle/>
                    <a:p>
                      <a:r>
                        <a:rPr kumimoji="1" lang="en-US" altLang="ja-JP" dirty="0"/>
                        <a:t>TCG</a:t>
                      </a:r>
                      <a:endParaRPr kumimoji="1" lang="ja-JP" altLang="en-US" dirty="0"/>
                    </a:p>
                  </a:txBody>
                  <a:tcPr/>
                </a:tc>
                <a:tc>
                  <a:txBody>
                    <a:bodyPr/>
                    <a:lstStyle/>
                    <a:p>
                      <a:r>
                        <a:rPr kumimoji="1" lang="en-US" altLang="ja-JP" dirty="0"/>
                        <a:t>Trusted computing </a:t>
                      </a:r>
                      <a:r>
                        <a:rPr kumimoji="1" lang="en-US" altLang="ja-JP" dirty="0" err="1"/>
                        <a:t>groud</a:t>
                      </a:r>
                      <a:endParaRPr kumimoji="1" lang="en-US" altLang="ja-JP" dirty="0"/>
                    </a:p>
                    <a:p>
                      <a:r>
                        <a:rPr kumimoji="1" lang="en-US" altLang="ja-JP" dirty="0"/>
                        <a:t>TPM</a:t>
                      </a:r>
                      <a:r>
                        <a:rPr kumimoji="1" lang="en-US" altLang="ja-JP" baseline="0" dirty="0"/>
                        <a:t> v2.0(Trusted Platform Module)</a:t>
                      </a:r>
                      <a:r>
                        <a:rPr kumimoji="1" lang="ja-JP" altLang="en-US" baseline="0" dirty="0"/>
                        <a:t>自動車プロファイル？</a:t>
                      </a:r>
                      <a:endParaRPr kumimoji="1" lang="ja-JP" altLang="en-US" dirty="0"/>
                    </a:p>
                  </a:txBody>
                  <a:tcPr/>
                </a:tc>
                <a:extLst>
                  <a:ext uri="{0D108BD9-81ED-4DB2-BD59-A6C34878D82A}">
                    <a16:rowId xmlns:a16="http://schemas.microsoft.com/office/drawing/2014/main" xmlns="" val="10007"/>
                  </a:ext>
                </a:extLst>
              </a:tr>
              <a:tr h="370840">
                <a:tc vMerge="1">
                  <a:txBody>
                    <a:bodyPr/>
                    <a:lstStyle/>
                    <a:p>
                      <a:endParaRPr kumimoji="1" lang="ja-JP" altLang="en-US" dirty="0"/>
                    </a:p>
                  </a:txBody>
                  <a:tcPr/>
                </a:tc>
                <a:tc>
                  <a:txBody>
                    <a:bodyPr/>
                    <a:lstStyle/>
                    <a:p>
                      <a:r>
                        <a:rPr kumimoji="1" lang="en-US" altLang="ja-JP" dirty="0"/>
                        <a:t>Auto-ISAC</a:t>
                      </a:r>
                      <a:endParaRPr kumimoji="1" lang="ja-JP" altLang="en-US" dirty="0"/>
                    </a:p>
                  </a:txBody>
                  <a:tcPr/>
                </a:tc>
                <a:tc>
                  <a:txBody>
                    <a:bodyPr/>
                    <a:lstStyle/>
                    <a:p>
                      <a:r>
                        <a:rPr kumimoji="1" lang="ja-JP" altLang="en-US" dirty="0"/>
                        <a:t>サイバー脅威や脆弱性に関する情報を自動車メーカーやサプライヤー、政府機関らで共有するための組織</a:t>
                      </a:r>
                    </a:p>
                  </a:txBody>
                  <a:tcPr/>
                </a:tc>
                <a:extLst>
                  <a:ext uri="{0D108BD9-81ED-4DB2-BD59-A6C34878D82A}">
                    <a16:rowId xmlns:a16="http://schemas.microsoft.com/office/drawing/2014/main" xmlns="" val="10008"/>
                  </a:ext>
                </a:extLst>
              </a:tr>
              <a:tr h="370840">
                <a:tc rowSpan="4">
                  <a:txBody>
                    <a:bodyPr/>
                    <a:lstStyle/>
                    <a:p>
                      <a:r>
                        <a:rPr kumimoji="1" lang="ja-JP" altLang="en-US" dirty="0"/>
                        <a:t>日本</a:t>
                      </a:r>
                    </a:p>
                  </a:txBody>
                  <a:tcPr/>
                </a:tc>
                <a:tc>
                  <a:txBody>
                    <a:bodyPr/>
                    <a:lstStyle/>
                    <a:p>
                      <a:r>
                        <a:rPr kumimoji="1" lang="en-US" altLang="ja-JP" dirty="0" err="1"/>
                        <a:t>Jaspar</a:t>
                      </a:r>
                      <a:endParaRPr kumimoji="1" lang="ja-JP" altLang="en-US" dirty="0"/>
                    </a:p>
                  </a:txBody>
                  <a:tcPr/>
                </a:tc>
                <a:tc>
                  <a:txBody>
                    <a:bodyPr/>
                    <a:lstStyle/>
                    <a:p>
                      <a:r>
                        <a:rPr kumimoji="1" lang="en-US" altLang="ja-JP" dirty="0"/>
                        <a:t>Japan Automotive Software Platform and Architecture</a:t>
                      </a:r>
                    </a:p>
                    <a:p>
                      <a:r>
                        <a:rPr kumimoji="1" lang="en-US" altLang="ja-JP" dirty="0"/>
                        <a:t>ECU</a:t>
                      </a:r>
                      <a:r>
                        <a:rPr kumimoji="1" lang="ja-JP" altLang="en-US" dirty="0"/>
                        <a:t>のソフトウェア基盤や</a:t>
                      </a:r>
                      <a:r>
                        <a:rPr kumimoji="1" lang="en-US" altLang="ja-JP" dirty="0"/>
                        <a:t>LAN</a:t>
                      </a:r>
                      <a:r>
                        <a:rPr kumimoji="1" lang="ja-JP" altLang="en-US"/>
                        <a:t>インタフェース規格の標準化</a:t>
                      </a:r>
                      <a:endParaRPr kumimoji="1" lang="ja-JP" altLang="en-US" dirty="0"/>
                    </a:p>
                  </a:txBody>
                  <a:tcPr/>
                </a:tc>
                <a:extLst>
                  <a:ext uri="{0D108BD9-81ED-4DB2-BD59-A6C34878D82A}">
                    <a16:rowId xmlns:a16="http://schemas.microsoft.com/office/drawing/2014/main" xmlns="" val="10009"/>
                  </a:ext>
                </a:extLst>
              </a:tr>
              <a:tr h="370840">
                <a:tc vMerge="1">
                  <a:txBody>
                    <a:bodyPr/>
                    <a:lstStyle/>
                    <a:p>
                      <a:endParaRPr kumimoji="1" lang="ja-JP" altLang="en-US" dirty="0"/>
                    </a:p>
                  </a:txBody>
                  <a:tcPr/>
                </a:tc>
                <a:tc>
                  <a:txBody>
                    <a:bodyPr/>
                    <a:lstStyle/>
                    <a:p>
                      <a:r>
                        <a:rPr kumimoji="1" lang="ja-JP" altLang="en-US" dirty="0"/>
                        <a:t>自動車技術会</a:t>
                      </a:r>
                    </a:p>
                  </a:txBody>
                  <a:tcPr/>
                </a:tc>
                <a:tc>
                  <a:txBody>
                    <a:bodyPr/>
                    <a:lstStyle/>
                    <a:p>
                      <a:endParaRPr kumimoji="1" lang="ja-JP" altLang="en-US" dirty="0"/>
                    </a:p>
                  </a:txBody>
                  <a:tcPr/>
                </a:tc>
                <a:extLst>
                  <a:ext uri="{0D108BD9-81ED-4DB2-BD59-A6C34878D82A}">
                    <a16:rowId xmlns:a16="http://schemas.microsoft.com/office/drawing/2014/main" xmlns="" val="10010"/>
                  </a:ext>
                </a:extLst>
              </a:tr>
              <a:tr h="370840">
                <a:tc vMerge="1">
                  <a:txBody>
                    <a:bodyPr/>
                    <a:lstStyle/>
                    <a:p>
                      <a:endParaRPr kumimoji="1" lang="ja-JP" altLang="en-US" dirty="0"/>
                    </a:p>
                  </a:txBody>
                  <a:tcPr/>
                </a:tc>
                <a:tc>
                  <a:txBody>
                    <a:bodyPr/>
                    <a:lstStyle/>
                    <a:p>
                      <a:r>
                        <a:rPr kumimoji="1" lang="en-US" altLang="ja-JP" dirty="0"/>
                        <a:t>IPA</a:t>
                      </a:r>
                      <a:endParaRPr kumimoji="1" lang="ja-JP" altLang="en-US" dirty="0"/>
                    </a:p>
                  </a:txBody>
                  <a:tcPr/>
                </a:tc>
                <a:tc>
                  <a:txBody>
                    <a:bodyPr/>
                    <a:lstStyle/>
                    <a:p>
                      <a:r>
                        <a:rPr kumimoji="1" lang="en-US" altLang="ja-JP" sz="1800" b="0" i="0" kern="1200">
                          <a:solidFill>
                            <a:schemeClr val="dk1"/>
                          </a:solidFill>
                          <a:effectLst/>
                          <a:latin typeface="+mn-lt"/>
                          <a:ea typeface="+mn-ea"/>
                          <a:cs typeface="+mn-cs"/>
                        </a:rPr>
                        <a:t>Information-technology Promotion Agency</a:t>
                      </a:r>
                      <a:endParaRPr kumimoji="1" lang="ja-JP" altLang="en-US" dirty="0"/>
                    </a:p>
                  </a:txBody>
                  <a:tcPr/>
                </a:tc>
                <a:extLst>
                  <a:ext uri="{0D108BD9-81ED-4DB2-BD59-A6C34878D82A}">
                    <a16:rowId xmlns:a16="http://schemas.microsoft.com/office/drawing/2014/main" xmlns="" val="10011"/>
                  </a:ext>
                </a:extLst>
              </a:tr>
              <a:tr h="370840">
                <a:tc vMerge="1">
                  <a:txBody>
                    <a:bodyPr/>
                    <a:lstStyle/>
                    <a:p>
                      <a:endParaRPr kumimoji="1" lang="ja-JP" altLang="en-US" dirty="0"/>
                    </a:p>
                  </a:txBody>
                  <a:tcPr/>
                </a:tc>
                <a:tc>
                  <a:txBody>
                    <a:bodyPr/>
                    <a:lstStyle/>
                    <a:p>
                      <a:r>
                        <a:rPr kumimoji="1" lang="en-US" altLang="ja-JP" dirty="0"/>
                        <a:t>CCDS</a:t>
                      </a:r>
                      <a:endParaRPr kumimoji="1" lang="ja-JP" altLang="en-US" dirty="0"/>
                    </a:p>
                  </a:txBody>
                  <a:tcPr/>
                </a:tc>
                <a:tc>
                  <a:txBody>
                    <a:bodyPr/>
                    <a:lstStyle/>
                    <a:p>
                      <a:r>
                        <a:rPr kumimoji="1" lang="en-US" altLang="ja-JP" dirty="0"/>
                        <a:t>Connected</a:t>
                      </a:r>
                      <a:r>
                        <a:rPr kumimoji="1" lang="en-US" altLang="ja-JP" baseline="0" dirty="0"/>
                        <a:t> Consumer Device Security Council</a:t>
                      </a:r>
                      <a:endParaRPr kumimoji="1" lang="ja-JP" altLang="en-US" dirty="0"/>
                    </a:p>
                  </a:txBody>
                  <a:tcPr/>
                </a:tc>
                <a:extLst>
                  <a:ext uri="{0D108BD9-81ED-4DB2-BD59-A6C34878D82A}">
                    <a16:rowId xmlns:a16="http://schemas.microsoft.com/office/drawing/2014/main" xmlns="" val="10012"/>
                  </a:ext>
                </a:extLst>
              </a:tr>
            </a:tbl>
          </a:graphicData>
        </a:graphic>
      </p:graphicFrame>
    </p:spTree>
    <p:extLst>
      <p:ext uri="{BB962C8B-B14F-4D97-AF65-F5344CB8AC3E}">
        <p14:creationId xmlns:p14="http://schemas.microsoft.com/office/powerpoint/2010/main" val="197294873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4904" y="0"/>
            <a:ext cx="6858000" cy="2031325"/>
          </a:xfrm>
          <a:prstGeom prst="rect">
            <a:avLst/>
          </a:prstGeom>
        </p:spPr>
        <p:txBody>
          <a:bodyPr wrap="square">
            <a:spAutoFit/>
          </a:bodyPr>
          <a:lstStyle/>
          <a:p>
            <a:r>
              <a:rPr lang="en-US" altLang="ja-JP" b="1" dirty="0" err="1">
                <a:solidFill>
                  <a:srgbClr val="FF0000"/>
                </a:solidFill>
              </a:rPr>
              <a:t>MirrorLink</a:t>
            </a:r>
            <a:r>
              <a:rPr lang="en-US" altLang="ja-JP" dirty="0"/>
              <a:t> is a device interoperability (</a:t>
            </a:r>
            <a:r>
              <a:rPr lang="ja-JP" altLang="en-US" dirty="0"/>
              <a:t>相互運用性</a:t>
            </a:r>
            <a:r>
              <a:rPr lang="en-US" altLang="ja-JP" dirty="0"/>
              <a:t>) standard that offers integration between a smartphone and a car's infotainment system. </a:t>
            </a:r>
            <a:r>
              <a:rPr lang="en-US" altLang="ja-JP" dirty="0" err="1"/>
              <a:t>MirrorLink</a:t>
            </a:r>
            <a:r>
              <a:rPr lang="en-US" altLang="ja-JP" dirty="0"/>
              <a:t> transforms smartphones into automotive application platforms where apps are hosted and run on the smartphone while drivers and passengers interact with them through the steering wheel controls, dashboard buttons and touch screens of their car's In-Vehicle Infotainment (IVI) system.</a:t>
            </a:r>
            <a:endParaRPr lang="ja-JP" altLang="en-US" dirty="0"/>
          </a:p>
        </p:txBody>
      </p:sp>
      <p:sp>
        <p:nvSpPr>
          <p:cNvPr id="4" name="正方形/長方形 3"/>
          <p:cNvSpPr/>
          <p:nvPr/>
        </p:nvSpPr>
        <p:spPr>
          <a:xfrm>
            <a:off x="372" y="2483768"/>
            <a:ext cx="6882904" cy="923330"/>
          </a:xfrm>
          <a:prstGeom prst="rect">
            <a:avLst/>
          </a:prstGeom>
        </p:spPr>
        <p:txBody>
          <a:bodyPr wrap="square">
            <a:spAutoFit/>
          </a:bodyPr>
          <a:lstStyle/>
          <a:p>
            <a:r>
              <a:rPr lang="ja-JP" altLang="en-US" b="1" dirty="0">
                <a:solidFill>
                  <a:srgbClr val="FF0000"/>
                </a:solidFill>
              </a:rPr>
              <a:t>リファクタリング</a:t>
            </a:r>
            <a:r>
              <a:rPr lang="ja-JP" altLang="en-US" dirty="0">
                <a:solidFill>
                  <a:srgbClr val="FF0000"/>
                </a:solidFill>
              </a:rPr>
              <a:t> </a:t>
            </a:r>
            <a:r>
              <a:rPr lang="en-US" altLang="ja-JP" dirty="0"/>
              <a:t>(</a:t>
            </a:r>
            <a:r>
              <a:rPr lang="en-US" altLang="ja-JP" b="1" dirty="0">
                <a:solidFill>
                  <a:srgbClr val="FF0000"/>
                </a:solidFill>
              </a:rPr>
              <a:t>refactoring</a:t>
            </a:r>
            <a:r>
              <a:rPr lang="en-US" altLang="ja-JP" dirty="0"/>
              <a:t>) </a:t>
            </a:r>
            <a:r>
              <a:rPr lang="ja-JP" altLang="en-US" dirty="0"/>
              <a:t>とは、コンピュータプログラミングにおいて、プログラムの外部から見た動作を変えずにソースコードの内部構造を整理することである。</a:t>
            </a:r>
          </a:p>
        </p:txBody>
      </p:sp>
      <p:sp>
        <p:nvSpPr>
          <p:cNvPr id="5" name="正方形/長方形 4"/>
          <p:cNvSpPr/>
          <p:nvPr/>
        </p:nvSpPr>
        <p:spPr>
          <a:xfrm>
            <a:off x="372" y="3598728"/>
            <a:ext cx="6832724" cy="1477328"/>
          </a:xfrm>
          <a:prstGeom prst="rect">
            <a:avLst/>
          </a:prstGeom>
        </p:spPr>
        <p:txBody>
          <a:bodyPr wrap="square">
            <a:spAutoFit/>
          </a:bodyPr>
          <a:lstStyle/>
          <a:p>
            <a:r>
              <a:rPr lang="en-US" altLang="ja-JP" dirty="0"/>
              <a:t>In computing, </a:t>
            </a:r>
            <a:r>
              <a:rPr lang="en-US" altLang="ja-JP" b="1" dirty="0"/>
              <a:t>Virtual Network Computing </a:t>
            </a:r>
            <a:r>
              <a:rPr lang="en-US" altLang="ja-JP" dirty="0"/>
              <a:t>(</a:t>
            </a:r>
            <a:r>
              <a:rPr lang="en-US" altLang="ja-JP" b="1" dirty="0">
                <a:solidFill>
                  <a:srgbClr val="FF0000"/>
                </a:solidFill>
              </a:rPr>
              <a:t>VNC</a:t>
            </a:r>
            <a:r>
              <a:rPr lang="en-US" altLang="ja-JP" dirty="0"/>
              <a:t>) is a graphical desktop sharing system that uses the Remote Frame Buffer protocol (RFB) to remotely control another computer. It transmits the keyboard and mouse events from one computer to another, relaying the graphical screen updates back in the other direction, over a network.</a:t>
            </a:r>
            <a:endParaRPr lang="ja-JP" altLang="en-US" dirty="0"/>
          </a:p>
        </p:txBody>
      </p:sp>
      <p:sp>
        <p:nvSpPr>
          <p:cNvPr id="3" name="テキスト ボックス 2"/>
          <p:cNvSpPr txBox="1"/>
          <p:nvPr/>
        </p:nvSpPr>
        <p:spPr>
          <a:xfrm>
            <a:off x="11708" y="5292080"/>
            <a:ext cx="4264629"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ARD</a:t>
            </a:r>
            <a:r>
              <a:rPr lang="ja-JP" altLang="en-US" dirty="0"/>
              <a:t>の</a:t>
            </a:r>
            <a:r>
              <a:rPr lang="en-US" altLang="ja-JP" dirty="0"/>
              <a:t>Tesla K40C</a:t>
            </a:r>
            <a:r>
              <a:rPr lang="ja-JP" altLang="en-US" dirty="0"/>
              <a:t>：</a:t>
            </a:r>
            <a:r>
              <a:rPr lang="en-US" altLang="ja-JP" dirty="0"/>
              <a:t>132.182.38.230::5900</a:t>
            </a:r>
          </a:p>
          <a:p>
            <a:pPr marL="285750" indent="-285750">
              <a:buFont typeface="Arial" panose="020B0604020202020204" pitchFamily="34" charset="0"/>
              <a:buChar char="•"/>
            </a:pPr>
            <a:r>
              <a:rPr lang="en-US" altLang="ja-JP" dirty="0"/>
              <a:t>IDA pro: </a:t>
            </a:r>
            <a:r>
              <a:rPr lang="en-US" altLang="ja-JP" b="1" dirty="0"/>
              <a:t>10.229.109.179::5900</a:t>
            </a:r>
            <a:endParaRPr lang="ja-JP" altLang="ja-JP" b="1" dirty="0"/>
          </a:p>
        </p:txBody>
      </p:sp>
      <p:sp>
        <p:nvSpPr>
          <p:cNvPr id="6" name="テキスト ボックス 5"/>
          <p:cNvSpPr txBox="1"/>
          <p:nvPr/>
        </p:nvSpPr>
        <p:spPr>
          <a:xfrm>
            <a:off x="11708" y="6300192"/>
            <a:ext cx="2936253" cy="923330"/>
          </a:xfrm>
          <a:prstGeom prst="rect">
            <a:avLst/>
          </a:prstGeom>
          <a:noFill/>
        </p:spPr>
        <p:txBody>
          <a:bodyPr wrap="none" rtlCol="0">
            <a:spAutoFit/>
          </a:bodyPr>
          <a:lstStyle/>
          <a:p>
            <a:r>
              <a:rPr kumimoji="1" lang="en-US" altLang="ja-JP" dirty="0"/>
              <a:t>python performance analyze:</a:t>
            </a:r>
          </a:p>
          <a:p>
            <a:pPr marL="285750" indent="-285750">
              <a:buFont typeface="Arial" panose="020B0604020202020204" pitchFamily="34" charset="0"/>
              <a:buChar char="•"/>
            </a:pPr>
            <a:r>
              <a:rPr lang="en-US" altLang="ja-JP" b="1" dirty="0" err="1"/>
              <a:t>memory_profiler</a:t>
            </a:r>
            <a:endParaRPr lang="en-US" altLang="ja-JP" b="1" dirty="0"/>
          </a:p>
          <a:p>
            <a:pPr marL="285750" indent="-285750">
              <a:buFont typeface="Arial" panose="020B0604020202020204" pitchFamily="34" charset="0"/>
              <a:buChar char="•"/>
            </a:pPr>
            <a:r>
              <a:rPr kumimoji="1" lang="en-US" altLang="ja-JP" b="1" dirty="0" err="1"/>
              <a:t>line_profiler</a:t>
            </a:r>
            <a:endParaRPr kumimoji="1" lang="ja-JP" altLang="en-US" b="1" dirty="0"/>
          </a:p>
        </p:txBody>
      </p:sp>
      <p:sp>
        <p:nvSpPr>
          <p:cNvPr id="7" name="テキスト ボックス 6"/>
          <p:cNvSpPr txBox="1"/>
          <p:nvPr/>
        </p:nvSpPr>
        <p:spPr>
          <a:xfrm>
            <a:off x="7173416" y="3851920"/>
            <a:ext cx="3705117" cy="923330"/>
          </a:xfrm>
          <a:prstGeom prst="rect">
            <a:avLst/>
          </a:prstGeom>
          <a:noFill/>
        </p:spPr>
        <p:txBody>
          <a:bodyPr wrap="none" rtlCol="0">
            <a:spAutoFit/>
          </a:bodyPr>
          <a:lstStyle/>
          <a:p>
            <a:r>
              <a:rPr lang="en-US" altLang="ja-JP" dirty="0"/>
              <a:t>Tips: </a:t>
            </a:r>
          </a:p>
          <a:p>
            <a:pPr marL="285750" indent="-285750">
              <a:buFont typeface="Arial" panose="020B0604020202020204" pitchFamily="34" charset="0"/>
              <a:buChar char="•"/>
            </a:pPr>
            <a:r>
              <a:rPr lang="en-US" altLang="ja-JP" b="1" dirty="0">
                <a:solidFill>
                  <a:srgbClr val="FF0000"/>
                </a:solidFill>
              </a:rPr>
              <a:t>x11vnc</a:t>
            </a:r>
            <a:r>
              <a:rPr lang="en-US" altLang="ja-JP" dirty="0">
                <a:solidFill>
                  <a:srgbClr val="FF0000"/>
                </a:solidFill>
              </a:rPr>
              <a:t> </a:t>
            </a:r>
            <a:r>
              <a:rPr lang="en-US" altLang="ja-JP" dirty="0"/>
              <a:t>gives a full </a:t>
            </a:r>
            <a:r>
              <a:rPr lang="en-US" altLang="ja-JP" dirty="0" err="1"/>
              <a:t>ubuntu</a:t>
            </a:r>
            <a:r>
              <a:rPr lang="en-US" altLang="ja-JP" dirty="0"/>
              <a:t> desktop</a:t>
            </a:r>
          </a:p>
          <a:p>
            <a:pPr marL="285750" indent="-285750">
              <a:buFont typeface="Arial" panose="020B0604020202020204" pitchFamily="34" charset="0"/>
              <a:buChar char="•"/>
            </a:pPr>
            <a:r>
              <a:rPr kumimoji="1" lang="en-US" altLang="ja-JP" dirty="0"/>
              <a:t>on windows, use </a:t>
            </a:r>
            <a:r>
              <a:rPr kumimoji="1" lang="en-US" altLang="ja-JP" b="1" dirty="0" err="1">
                <a:solidFill>
                  <a:srgbClr val="FF0000"/>
                </a:solidFill>
              </a:rPr>
              <a:t>Ultravnc</a:t>
            </a:r>
            <a:endParaRPr kumimoji="1" lang="ja-JP" altLang="en-US" b="1" dirty="0">
              <a:solidFill>
                <a:srgbClr val="FF0000"/>
              </a:solidFill>
            </a:endParaRPr>
          </a:p>
        </p:txBody>
      </p:sp>
      <p:sp>
        <p:nvSpPr>
          <p:cNvPr id="9" name="正方形/長方形 8"/>
          <p:cNvSpPr/>
          <p:nvPr/>
        </p:nvSpPr>
        <p:spPr>
          <a:xfrm>
            <a:off x="7101408" y="3498"/>
            <a:ext cx="3429000" cy="2308324"/>
          </a:xfrm>
          <a:prstGeom prst="rect">
            <a:avLst/>
          </a:prstGeom>
          <a:solidFill>
            <a:schemeClr val="bg1"/>
          </a:solidFill>
        </p:spPr>
        <p:txBody>
          <a:bodyPr>
            <a:spAutoFit/>
          </a:bodyPr>
          <a:lstStyle/>
          <a:p>
            <a:r>
              <a:rPr lang="en-US" altLang="ja-JP" b="1" dirty="0" err="1">
                <a:solidFill>
                  <a:srgbClr val="FF0000"/>
                </a:solidFill>
              </a:rPr>
              <a:t>Miracast</a:t>
            </a:r>
            <a:r>
              <a:rPr lang="en-US" altLang="ja-JP" dirty="0">
                <a:solidFill>
                  <a:srgbClr val="FF0000"/>
                </a:solidFill>
              </a:rPr>
              <a:t> </a:t>
            </a:r>
            <a:r>
              <a:rPr lang="en-US" altLang="ja-JP" dirty="0"/>
              <a:t>is a standard for wireless connections from devices (such as laptops, tablets, or smartphones) to displays (such as TVs, monitors or projectors). It can roughly be described as "HDMI over Wi-Fi", replacing the cable from the device to the display.</a:t>
            </a:r>
            <a:endParaRPr lang="ja-JP" altLang="en-US" dirty="0"/>
          </a:p>
        </p:txBody>
      </p:sp>
    </p:spTree>
    <p:extLst>
      <p:ext uri="{BB962C8B-B14F-4D97-AF65-F5344CB8AC3E}">
        <p14:creationId xmlns:p14="http://schemas.microsoft.com/office/powerpoint/2010/main" val="14946739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611"/>
            <a:ext cx="6858000" cy="1200329"/>
          </a:xfrm>
          <a:prstGeom prst="rect">
            <a:avLst/>
          </a:prstGeom>
        </p:spPr>
        <p:txBody>
          <a:bodyPr wrap="square">
            <a:spAutoFit/>
          </a:bodyPr>
          <a:lstStyle/>
          <a:p>
            <a:r>
              <a:rPr lang="en-US" altLang="ja-JP" dirty="0"/>
              <a:t>The </a:t>
            </a:r>
            <a:r>
              <a:rPr lang="en-US" altLang="ja-JP" dirty="0">
                <a:solidFill>
                  <a:srgbClr val="FF0000"/>
                </a:solidFill>
              </a:rPr>
              <a:t>BIOS</a:t>
            </a:r>
            <a:r>
              <a:rPr lang="en-US" altLang="ja-JP" dirty="0"/>
              <a:t> is an independent program stored in a chip on the </a:t>
            </a:r>
            <a:r>
              <a:rPr lang="en-US" altLang="ja-JP" i="1" dirty="0"/>
              <a:t>motherboard</a:t>
            </a:r>
            <a:r>
              <a:rPr lang="en-US" altLang="ja-JP" dirty="0"/>
              <a:t> (the main circuit board of a computer) that is used during the booting process for such tasks as initializing the hardware and loading the kernel into memory.</a:t>
            </a:r>
            <a:endParaRPr lang="ja-JP" altLang="en-US" dirty="0"/>
          </a:p>
        </p:txBody>
      </p:sp>
      <p:sp>
        <p:nvSpPr>
          <p:cNvPr id="3" name="テキスト ボックス 2"/>
          <p:cNvSpPr txBox="1"/>
          <p:nvPr/>
        </p:nvSpPr>
        <p:spPr>
          <a:xfrm>
            <a:off x="0" y="2123728"/>
            <a:ext cx="6858000" cy="646331"/>
          </a:xfrm>
          <a:prstGeom prst="rect">
            <a:avLst/>
          </a:prstGeom>
          <a:noFill/>
        </p:spPr>
        <p:txBody>
          <a:bodyPr wrap="square" rtlCol="0">
            <a:spAutoFit/>
          </a:bodyPr>
          <a:lstStyle/>
          <a:p>
            <a:r>
              <a:rPr kumimoji="1" lang="en-US" altLang="ja-JP" dirty="0">
                <a:solidFill>
                  <a:srgbClr val="FF0000"/>
                </a:solidFill>
              </a:rPr>
              <a:t>MD5</a:t>
            </a:r>
            <a:r>
              <a:rPr kumimoji="1" lang="en-US" altLang="ja-JP" dirty="0"/>
              <a:t>: </a:t>
            </a:r>
            <a:r>
              <a:rPr lang="en-US" altLang="ja-JP" dirty="0"/>
              <a:t>A very common </a:t>
            </a:r>
            <a:r>
              <a:rPr lang="en-US" altLang="ja-JP" dirty="0">
                <a:solidFill>
                  <a:srgbClr val="FF0000"/>
                </a:solidFill>
              </a:rPr>
              <a:t>hashing</a:t>
            </a:r>
            <a:r>
              <a:rPr lang="en-US" altLang="ja-JP" dirty="0"/>
              <a:t> algorithm used as security to store passwords in website databases </a:t>
            </a:r>
            <a:endParaRPr kumimoji="1" lang="ja-JP" altLang="en-US" dirty="0"/>
          </a:p>
        </p:txBody>
      </p:sp>
      <p:sp>
        <p:nvSpPr>
          <p:cNvPr id="4" name="テキスト ボックス 3"/>
          <p:cNvSpPr txBox="1"/>
          <p:nvPr/>
        </p:nvSpPr>
        <p:spPr>
          <a:xfrm>
            <a:off x="-14833" y="3131840"/>
            <a:ext cx="3007746"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objdump</a:t>
            </a:r>
            <a:r>
              <a:rPr kumimoji="1" lang="en-US" altLang="ja-JP" dirty="0"/>
              <a:t> –M </a:t>
            </a:r>
            <a:r>
              <a:rPr kumimoji="1" lang="en-US" altLang="ja-JP" dirty="0" err="1"/>
              <a:t>intel</a:t>
            </a:r>
            <a:r>
              <a:rPr kumimoji="1" lang="en-US" altLang="ja-JP" dirty="0"/>
              <a:t> –D </a:t>
            </a:r>
            <a:r>
              <a:rPr kumimoji="1" lang="en-US" altLang="ja-JP" dirty="0" err="1"/>
              <a:t>a.out</a:t>
            </a:r>
            <a:endParaRPr kumimoji="1" lang="ja-JP" altLang="en-US" dirty="0"/>
          </a:p>
        </p:txBody>
      </p:sp>
      <p:sp>
        <p:nvSpPr>
          <p:cNvPr id="5" name="テキスト ボックス 4"/>
          <p:cNvSpPr txBox="1"/>
          <p:nvPr/>
        </p:nvSpPr>
        <p:spPr>
          <a:xfrm>
            <a:off x="0" y="3501172"/>
            <a:ext cx="4773294"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gcc</a:t>
            </a:r>
            <a:r>
              <a:rPr kumimoji="1" lang="en-US" altLang="ja-JP" dirty="0"/>
              <a:t> –o </a:t>
            </a:r>
            <a:r>
              <a:rPr kumimoji="1" lang="en-US" altLang="ja-JP" dirty="0" err="1"/>
              <a:t>a.out</a:t>
            </a:r>
            <a:r>
              <a:rPr kumimoji="1" lang="en-US" altLang="ja-JP" dirty="0"/>
              <a:t> –g </a:t>
            </a:r>
            <a:r>
              <a:rPr kumimoji="1" lang="en-US" altLang="ja-JP" dirty="0" err="1"/>
              <a:t>a.c</a:t>
            </a:r>
            <a:r>
              <a:rPr kumimoji="1" lang="en-US" altLang="ja-JP" dirty="0"/>
              <a:t> –m32 –</a:t>
            </a:r>
            <a:r>
              <a:rPr kumimoji="1" lang="en-US" altLang="ja-JP" dirty="0" err="1"/>
              <a:t>fno</a:t>
            </a:r>
            <a:r>
              <a:rPr kumimoji="1" lang="en-US" altLang="ja-JP" dirty="0"/>
              <a:t>-stack-protector</a:t>
            </a:r>
            <a:endParaRPr kumimoji="1" lang="ja-JP" altLang="en-US" dirty="0"/>
          </a:p>
        </p:txBody>
      </p:sp>
      <p:sp>
        <p:nvSpPr>
          <p:cNvPr id="6" name="テキスト ボックス 5"/>
          <p:cNvSpPr txBox="1"/>
          <p:nvPr/>
        </p:nvSpPr>
        <p:spPr>
          <a:xfrm>
            <a:off x="0" y="3995936"/>
            <a:ext cx="3006592"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output compile log to a file</a:t>
            </a:r>
          </a:p>
          <a:p>
            <a:pPr marL="742950" lvl="1" indent="-285750">
              <a:buFont typeface="Arial" panose="020B0604020202020204" pitchFamily="34" charset="0"/>
              <a:buChar char="•"/>
            </a:pPr>
            <a:r>
              <a:rPr lang="en-US" altLang="ja-JP" dirty="0"/>
              <a:t>./</a:t>
            </a:r>
            <a:r>
              <a:rPr lang="en-US" altLang="ja-JP" dirty="0" err="1"/>
              <a:t>a.out</a:t>
            </a:r>
            <a:r>
              <a:rPr lang="en-US" altLang="ja-JP" dirty="0"/>
              <a:t> &gt;&amp; log.txt</a:t>
            </a:r>
            <a:endParaRPr kumimoji="1" lang="ja-JP" altLang="en-US" dirty="0"/>
          </a:p>
        </p:txBody>
      </p:sp>
      <p:sp>
        <p:nvSpPr>
          <p:cNvPr id="7" name="テキスト ボックス 6"/>
          <p:cNvSpPr txBox="1"/>
          <p:nvPr/>
        </p:nvSpPr>
        <p:spPr>
          <a:xfrm>
            <a:off x="0" y="4860032"/>
            <a:ext cx="6858000" cy="2031325"/>
          </a:xfrm>
          <a:prstGeom prst="rect">
            <a:avLst/>
          </a:prstGeom>
          <a:noFill/>
        </p:spPr>
        <p:txBody>
          <a:bodyPr wrap="square" rtlCol="0">
            <a:spAutoFit/>
          </a:bodyPr>
          <a:lstStyle/>
          <a:p>
            <a:r>
              <a:rPr lang="en-US" altLang="ja-JP" dirty="0"/>
              <a:t>The graphics display resolution is the width and height dimensions of an electronic visual display device, such as a computer monitor, in pixels</a:t>
            </a:r>
          </a:p>
          <a:p>
            <a:pPr marL="285750" indent="-285750">
              <a:buFont typeface="Arial" panose="020B0604020202020204" pitchFamily="34" charset="0"/>
              <a:buChar char="•"/>
            </a:pPr>
            <a:r>
              <a:rPr lang="en-US" altLang="ja-JP" dirty="0"/>
              <a:t>The </a:t>
            </a:r>
            <a:r>
              <a:rPr lang="en-US" altLang="ja-JP" b="1" dirty="0">
                <a:solidFill>
                  <a:srgbClr val="FF0000"/>
                </a:solidFill>
              </a:rPr>
              <a:t>HD</a:t>
            </a:r>
            <a:r>
              <a:rPr lang="en-US" altLang="ja-JP" dirty="0"/>
              <a:t> resolution of 1280x720 pixels stems from high-definition television (HDTV), where it originally used 60 frames per second.</a:t>
            </a:r>
          </a:p>
          <a:p>
            <a:pPr marL="285750" indent="-285750">
              <a:buFont typeface="Arial" panose="020B0604020202020204" pitchFamily="34" charset="0"/>
              <a:buChar char="•"/>
            </a:pPr>
            <a:r>
              <a:rPr kumimoji="1" lang="en-US" altLang="ja-JP" b="1" dirty="0">
                <a:solidFill>
                  <a:srgbClr val="FF0000"/>
                </a:solidFill>
              </a:rPr>
              <a:t>WVGA</a:t>
            </a:r>
            <a:r>
              <a:rPr kumimoji="1" lang="en-US" altLang="ja-JP" dirty="0"/>
              <a:t>: </a:t>
            </a:r>
            <a:r>
              <a:rPr lang="en-US" altLang="ja-JP" dirty="0"/>
              <a:t>Wide VGA or WVGA (</a:t>
            </a:r>
            <a:r>
              <a:rPr lang="en-US" altLang="ja-JP" b="1" u="sng" dirty="0"/>
              <a:t>Wide Video Graphics Array</a:t>
            </a:r>
            <a:r>
              <a:rPr lang="en-US" altLang="ja-JP" dirty="0"/>
              <a:t>),</a:t>
            </a:r>
          </a:p>
          <a:p>
            <a:pPr marL="285750" indent="-285750">
              <a:buFont typeface="Arial" panose="020B0604020202020204" pitchFamily="34" charset="0"/>
              <a:buChar char="•"/>
            </a:pPr>
            <a:r>
              <a:rPr kumimoji="1" lang="en-US" altLang="ja-JP" b="1" dirty="0">
                <a:solidFill>
                  <a:srgbClr val="FF0000"/>
                </a:solidFill>
              </a:rPr>
              <a:t>WXGA</a:t>
            </a:r>
            <a:r>
              <a:rPr lang="en-US" altLang="ja-JP" dirty="0"/>
              <a:t>: Wide Extended Graphics Array (Wide XGA or WXGA)</a:t>
            </a:r>
            <a:endParaRPr kumimoji="1" lang="en-US" altLang="ja-JP" dirty="0"/>
          </a:p>
        </p:txBody>
      </p:sp>
    </p:spTree>
    <p:extLst>
      <p:ext uri="{BB962C8B-B14F-4D97-AF65-F5344CB8AC3E}">
        <p14:creationId xmlns:p14="http://schemas.microsoft.com/office/powerpoint/2010/main" val="373791500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923330"/>
          </a:xfrm>
          <a:prstGeom prst="rect">
            <a:avLst/>
          </a:prstGeom>
        </p:spPr>
        <p:txBody>
          <a:bodyPr wrap="square">
            <a:spAutoFit/>
          </a:bodyPr>
          <a:lstStyle/>
          <a:p>
            <a:r>
              <a:rPr lang="en-US" altLang="ja-JP" b="1" dirty="0">
                <a:solidFill>
                  <a:srgbClr val="FF0000"/>
                </a:solidFill>
              </a:rPr>
              <a:t>FNOS</a:t>
            </a:r>
            <a:r>
              <a:rPr lang="en-US" altLang="ja-JP" dirty="0">
                <a:solidFill>
                  <a:srgbClr val="FF0000"/>
                </a:solidFill>
              </a:rPr>
              <a:t> </a:t>
            </a:r>
            <a:r>
              <a:rPr lang="en-US" altLang="ja-JP" dirty="0"/>
              <a:t>(Ford Network Operating System)</a:t>
            </a:r>
          </a:p>
          <a:p>
            <a:pPr marL="285750" indent="-285750">
              <a:buFont typeface="Arial" panose="020B0604020202020204" pitchFamily="34" charset="0"/>
              <a:buChar char="•"/>
            </a:pPr>
            <a:r>
              <a:rPr lang="en-US" altLang="ja-JP" dirty="0"/>
              <a:t>is vector’s CAN driver</a:t>
            </a:r>
          </a:p>
          <a:p>
            <a:pPr marL="285750" indent="-285750">
              <a:buFont typeface="Arial" panose="020B0604020202020204" pitchFamily="34" charset="0"/>
              <a:buChar char="•"/>
            </a:pPr>
            <a:r>
              <a:rPr lang="en-US" altLang="ja-JP" dirty="0"/>
              <a:t>also used in Mazda CAN microcontroller</a:t>
            </a:r>
          </a:p>
        </p:txBody>
      </p:sp>
      <p:sp>
        <p:nvSpPr>
          <p:cNvPr id="3" name="正方形/長方形 2"/>
          <p:cNvSpPr/>
          <p:nvPr/>
        </p:nvSpPr>
        <p:spPr>
          <a:xfrm>
            <a:off x="0" y="1340346"/>
            <a:ext cx="6858000" cy="3693319"/>
          </a:xfrm>
          <a:prstGeom prst="rect">
            <a:avLst/>
          </a:prstGeom>
        </p:spPr>
        <p:txBody>
          <a:bodyPr wrap="square">
            <a:spAutoFit/>
          </a:bodyPr>
          <a:lstStyle/>
          <a:p>
            <a:r>
              <a:rPr lang="en-US" altLang="ja-JP" b="1" dirty="0"/>
              <a:t>3.</a:t>
            </a:r>
            <a:r>
              <a:rPr lang="ja-JP" altLang="en-US" dirty="0"/>
              <a:t>攻撃と攻撃検知の定義</a:t>
            </a:r>
          </a:p>
          <a:p>
            <a:r>
              <a:rPr lang="en-US" altLang="ja-JP" b="1" dirty="0"/>
              <a:t>3.1</a:t>
            </a:r>
            <a:r>
              <a:rPr lang="ja-JP" altLang="en-US" b="1" dirty="0">
                <a:solidFill>
                  <a:srgbClr val="FF0000"/>
                </a:solidFill>
              </a:rPr>
              <a:t>攻撃の定義</a:t>
            </a:r>
          </a:p>
          <a:p>
            <a:r>
              <a:rPr lang="ja-JP" altLang="en-US" dirty="0"/>
              <a:t>本論文では，サイバーフィジカル攻撃（サイバー攻撃の結果，実際の現実世界に影響を及ぼすもの）を攻撃と定義する．具体的には，攻撃対象車両の</a:t>
            </a:r>
            <a:r>
              <a:rPr lang="en-US" altLang="ja-JP" dirty="0"/>
              <a:t>CAN</a:t>
            </a:r>
            <a:r>
              <a:rPr lang="ja-JP" altLang="en-US" dirty="0"/>
              <a:t>バスに対して，</a:t>
            </a:r>
            <a:r>
              <a:rPr lang="en-US" altLang="ja-JP" dirty="0"/>
              <a:t>1</a:t>
            </a:r>
            <a:r>
              <a:rPr lang="ja-JP" altLang="en-US" dirty="0"/>
              <a:t>以上の</a:t>
            </a:r>
            <a:r>
              <a:rPr lang="en-US" altLang="ja-JP" dirty="0"/>
              <a:t>CAN</a:t>
            </a:r>
            <a:r>
              <a:rPr lang="ja-JP" altLang="en-US" dirty="0"/>
              <a:t>コマンドを注入することで，自動車の走行に直接影響を及ぼすアクチュエータを，ドライバーの意図とは無関係にコントロールする行為のことを指す．</a:t>
            </a:r>
          </a:p>
          <a:p>
            <a:r>
              <a:rPr lang="en-US" altLang="ja-JP" b="1" dirty="0"/>
              <a:t>3.2</a:t>
            </a:r>
            <a:r>
              <a:rPr lang="ja-JP" altLang="en-US" b="1" dirty="0">
                <a:solidFill>
                  <a:srgbClr val="FF0000"/>
                </a:solidFill>
              </a:rPr>
              <a:t>攻撃検知の定義</a:t>
            </a:r>
          </a:p>
          <a:p>
            <a:r>
              <a:rPr lang="ja-JP" altLang="en-US" dirty="0"/>
              <a:t>ドライバーの意図とは関係なくアクチュエータをコントロールするために注入された攻撃用の</a:t>
            </a:r>
            <a:r>
              <a:rPr lang="en-US" altLang="ja-JP" dirty="0"/>
              <a:t>CAN</a:t>
            </a:r>
            <a:r>
              <a:rPr lang="ja-JP" altLang="en-US" dirty="0"/>
              <a:t>コマンドを発見，識別することを攻撃検知と定義する．攻撃用の</a:t>
            </a:r>
            <a:r>
              <a:rPr lang="en-US" altLang="ja-JP" dirty="0"/>
              <a:t>CAN</a:t>
            </a:r>
            <a:r>
              <a:rPr lang="ja-JP" altLang="en-US" dirty="0"/>
              <a:t>コマンドを検知した後は，検知した</a:t>
            </a:r>
            <a:r>
              <a:rPr lang="en-US" altLang="ja-JP" dirty="0"/>
              <a:t>CAN</a:t>
            </a:r>
            <a:r>
              <a:rPr lang="ja-JP" altLang="en-US" dirty="0"/>
              <a:t>コマンドを無効化したり，サーバやドライバーへ通知したり，ログ蓄積したりするなどの対処を実行する．</a:t>
            </a:r>
          </a:p>
        </p:txBody>
      </p:sp>
      <p:sp>
        <p:nvSpPr>
          <p:cNvPr id="4" name="正方形/長方形 3"/>
          <p:cNvSpPr/>
          <p:nvPr/>
        </p:nvSpPr>
        <p:spPr>
          <a:xfrm>
            <a:off x="0" y="5220072"/>
            <a:ext cx="6858000" cy="3693319"/>
          </a:xfrm>
          <a:prstGeom prst="rect">
            <a:avLst/>
          </a:prstGeom>
        </p:spPr>
        <p:txBody>
          <a:bodyPr wrap="square">
            <a:spAutoFit/>
          </a:bodyPr>
          <a:lstStyle/>
          <a:p>
            <a:r>
              <a:rPr lang="en-US" altLang="ja-JP" b="1" dirty="0">
                <a:solidFill>
                  <a:srgbClr val="FF0000"/>
                </a:solidFill>
              </a:rPr>
              <a:t>SMAC</a:t>
            </a:r>
            <a:r>
              <a:rPr lang="en-US" altLang="ja-JP" dirty="0">
                <a:solidFill>
                  <a:srgbClr val="FF0000"/>
                </a:solidFill>
              </a:rPr>
              <a:t> </a:t>
            </a:r>
            <a:r>
              <a:rPr lang="en-US" altLang="ja-JP" dirty="0"/>
              <a:t>is a concept that is built on the symbiotic integration of the four ends of technology- </a:t>
            </a:r>
            <a:r>
              <a:rPr lang="en-US" altLang="ja-JP" dirty="0">
                <a:solidFill>
                  <a:srgbClr val="FF0000"/>
                </a:solidFill>
              </a:rPr>
              <a:t>Social networking, Mobile devices, Analytics programs and Cloud computing</a:t>
            </a:r>
            <a:r>
              <a:rPr lang="en-US" altLang="ja-JP" dirty="0"/>
              <a:t>. It develops an ecosystem that allows businesses to enhance their operations and maximize their reach to the customers with minimal overhead. Also, the fusion of these four wings unleashes a surge of new ideas for business innovations regarding workflows, methodologies, services and </a:t>
            </a:r>
            <a:r>
              <a:rPr lang="en-US" altLang="ja-JP" dirty="0" err="1"/>
              <a:t>products.In</a:t>
            </a:r>
            <a:r>
              <a:rPr lang="en-US" altLang="ja-JP" dirty="0"/>
              <a:t> short, the SMAC technology is a comprehensive and a single tool that provides a holistic solution for businesses.</a:t>
            </a:r>
          </a:p>
          <a:p>
            <a:r>
              <a:rPr lang="en-US" altLang="ja-JP" b="1" dirty="0">
                <a:solidFill>
                  <a:srgbClr val="FF0000"/>
                </a:solidFill>
              </a:rPr>
              <a:t>Smack</a:t>
            </a:r>
            <a:r>
              <a:rPr lang="en-US" altLang="ja-JP" dirty="0">
                <a:solidFill>
                  <a:srgbClr val="FF0000"/>
                </a:solidFill>
              </a:rPr>
              <a:t> </a:t>
            </a:r>
            <a:r>
              <a:rPr lang="en-US" altLang="ja-JP" dirty="0"/>
              <a:t>(full name: </a:t>
            </a:r>
            <a:r>
              <a:rPr lang="en-US" altLang="ja-JP" dirty="0">
                <a:solidFill>
                  <a:srgbClr val="FF0000"/>
                </a:solidFill>
              </a:rPr>
              <a:t>Simplified Mandatory Access Control Kernel</a:t>
            </a:r>
            <a:r>
              <a:rPr lang="en-US" altLang="ja-JP" dirty="0"/>
              <a:t>) is a Linux kernel security module that protects data and process interaction from malicious manipulation using a set of custom mandatory access control (MAC) rules, with simplicity as its main design goal.</a:t>
            </a:r>
          </a:p>
        </p:txBody>
      </p:sp>
      <p:sp>
        <p:nvSpPr>
          <p:cNvPr id="6" name="正方形/長方形 5"/>
          <p:cNvSpPr/>
          <p:nvPr/>
        </p:nvSpPr>
        <p:spPr>
          <a:xfrm>
            <a:off x="6860852" y="5652120"/>
            <a:ext cx="5976664" cy="2585323"/>
          </a:xfrm>
          <a:prstGeom prst="rect">
            <a:avLst/>
          </a:prstGeom>
          <a:solidFill>
            <a:schemeClr val="bg1"/>
          </a:solidFill>
        </p:spPr>
        <p:txBody>
          <a:bodyPr wrap="square">
            <a:spAutoFit/>
          </a:bodyPr>
          <a:lstStyle/>
          <a:p>
            <a:r>
              <a:rPr lang="en-US" altLang="ja-JP" b="1" dirty="0">
                <a:solidFill>
                  <a:srgbClr val="FF0000"/>
                </a:solidFill>
              </a:rPr>
              <a:t>SMACK</a:t>
            </a:r>
          </a:p>
          <a:p>
            <a:r>
              <a:rPr lang="en-US" altLang="ja-JP" dirty="0"/>
              <a:t>SMACK - Simple Mandatory Access Control Kernel. This is a lightweight implementation of MAC in the Linux kernel.</a:t>
            </a:r>
          </a:p>
          <a:p>
            <a:pPr marL="285750" indent="-285750">
              <a:buFont typeface="Arial" panose="020B0604020202020204" pitchFamily="34" charset="0"/>
              <a:buChar char="•"/>
            </a:pPr>
            <a:r>
              <a:rPr lang="en-US" altLang="ja-JP" dirty="0"/>
              <a:t>Home Page (very simple): http://schaufler-ca.com/</a:t>
            </a:r>
          </a:p>
          <a:p>
            <a:pPr marL="285750" indent="-285750">
              <a:buFont typeface="Arial" panose="020B0604020202020204" pitchFamily="34" charset="0"/>
              <a:buChar char="•"/>
            </a:pPr>
            <a:r>
              <a:rPr lang="en-US" altLang="ja-JP" dirty="0"/>
              <a:t>LWN.net article: http://lwn.net/Articles/244531/</a:t>
            </a:r>
          </a:p>
          <a:p>
            <a:pPr marL="285750" indent="-285750">
              <a:buFont typeface="Arial" panose="020B0604020202020204" pitchFamily="34" charset="0"/>
              <a:buChar char="•"/>
            </a:pPr>
            <a:r>
              <a:rPr lang="en-US" altLang="ja-JP" dirty="0"/>
              <a:t>CELF-commissioned white paper: SMACK for Digital TV by Embedded Alley (now Mentor Graphics)</a:t>
            </a:r>
          </a:p>
          <a:p>
            <a:r>
              <a:rPr lang="en-US" altLang="ja-JP" dirty="0"/>
              <a:t>SMACK was incorporated into the mainline Linux kernel as of version 2.6.25.</a:t>
            </a:r>
            <a:endParaRPr lang="ja-JP" altLang="en-US" dirty="0"/>
          </a:p>
        </p:txBody>
      </p:sp>
    </p:spTree>
    <p:extLst>
      <p:ext uri="{BB962C8B-B14F-4D97-AF65-F5344CB8AC3E}">
        <p14:creationId xmlns:p14="http://schemas.microsoft.com/office/powerpoint/2010/main" val="231945076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9775946" cy="923330"/>
          </a:xfrm>
          <a:prstGeom prst="rect">
            <a:avLst/>
          </a:prstGeom>
          <a:solidFill>
            <a:schemeClr val="bg1"/>
          </a:solidFill>
        </p:spPr>
        <p:txBody>
          <a:bodyPr wrap="none" rtlCol="0">
            <a:spAutoFit/>
          </a:bodyPr>
          <a:lstStyle/>
          <a:p>
            <a:r>
              <a:rPr kumimoji="1" lang="en-US" altLang="ja-JP" dirty="0"/>
              <a:t>Difference between </a:t>
            </a:r>
            <a:r>
              <a:rPr kumimoji="1" lang="en-US" altLang="ja-JP" b="1" u="sng" dirty="0">
                <a:solidFill>
                  <a:srgbClr val="FF0000"/>
                </a:solidFill>
              </a:rPr>
              <a:t>regular (classical) algorithms </a:t>
            </a:r>
            <a:r>
              <a:rPr kumimoji="1" lang="en-US" altLang="ja-JP" dirty="0"/>
              <a:t>and </a:t>
            </a:r>
            <a:r>
              <a:rPr kumimoji="1" lang="en-US" altLang="ja-JP" b="1" u="sng" dirty="0">
                <a:solidFill>
                  <a:srgbClr val="FF0000"/>
                </a:solidFill>
              </a:rPr>
              <a:t>Machine Learning algorithms</a:t>
            </a:r>
            <a:r>
              <a:rPr kumimoji="1" lang="en-US" altLang="ja-JP" dirty="0"/>
              <a:t>:</a:t>
            </a:r>
          </a:p>
          <a:p>
            <a:pPr marL="285750" indent="-285750">
              <a:buFont typeface="Arial" panose="020B0604020202020204" pitchFamily="34" charset="0"/>
              <a:buChar char="•"/>
            </a:pPr>
            <a:r>
              <a:rPr kumimoji="1" lang="en-US" altLang="ja-JP" dirty="0"/>
              <a:t>RA is rule based, specify the exact rules to find the overall answer</a:t>
            </a:r>
          </a:p>
          <a:p>
            <a:pPr marL="285750" indent="-285750">
              <a:buFont typeface="Arial" panose="020B0604020202020204" pitchFamily="34" charset="0"/>
              <a:buChar char="•"/>
            </a:pPr>
            <a:r>
              <a:rPr lang="en-US" altLang="ja-JP" dirty="0"/>
              <a:t>ML can learn form data (and find the best parameters), </a:t>
            </a:r>
            <a:r>
              <a:rPr lang="ja-JP" altLang="en-US" dirty="0"/>
              <a:t>学習する以上、データが絶対にいるんです</a:t>
            </a:r>
            <a:endParaRPr kumimoji="1" lang="ja-JP" altLang="en-US" dirty="0"/>
          </a:p>
        </p:txBody>
      </p:sp>
      <p:sp>
        <p:nvSpPr>
          <p:cNvPr id="3" name="正方形/長方形 2"/>
          <p:cNvSpPr/>
          <p:nvPr/>
        </p:nvSpPr>
        <p:spPr>
          <a:xfrm>
            <a:off x="260648" y="1115616"/>
            <a:ext cx="6408712" cy="2736304"/>
          </a:xfrm>
          <a:prstGeom prst="rect">
            <a:avLst/>
          </a:prstGeom>
          <a:solidFill>
            <a:schemeClr val="tx2">
              <a:lumMod val="20000"/>
              <a:lumOff val="8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ja-JP" dirty="0">
                <a:solidFill>
                  <a:srgbClr val="FF0000"/>
                </a:solidFill>
              </a:rPr>
              <a:t>SPAM</a:t>
            </a:r>
            <a:r>
              <a:rPr kumimoji="1" lang="ja-JP" altLang="en-US" dirty="0">
                <a:solidFill>
                  <a:srgbClr val="FF0000"/>
                </a:solidFill>
              </a:rPr>
              <a:t>メールの例</a:t>
            </a:r>
          </a:p>
        </p:txBody>
      </p:sp>
      <p:sp>
        <p:nvSpPr>
          <p:cNvPr id="4" name="円/楕円 3"/>
          <p:cNvSpPr/>
          <p:nvPr/>
        </p:nvSpPr>
        <p:spPr>
          <a:xfrm>
            <a:off x="2420888" y="1403648"/>
            <a:ext cx="1656184" cy="504056"/>
          </a:xfrm>
          <a:prstGeom prst="ellipse">
            <a:avLst/>
          </a:prstGeom>
          <a:solidFill>
            <a:schemeClr val="tx2">
              <a:lumMod val="5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メールデータ</a:t>
            </a:r>
          </a:p>
        </p:txBody>
      </p:sp>
      <p:sp>
        <p:nvSpPr>
          <p:cNvPr id="5" name="スマイル 4"/>
          <p:cNvSpPr/>
          <p:nvPr/>
        </p:nvSpPr>
        <p:spPr>
          <a:xfrm>
            <a:off x="1556792" y="2097088"/>
            <a:ext cx="576064" cy="576064"/>
          </a:xfrm>
          <a:prstGeom prst="smileyFac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下矢印 5"/>
          <p:cNvSpPr/>
          <p:nvPr/>
        </p:nvSpPr>
        <p:spPr>
          <a:xfrm rot="2956096">
            <a:off x="1943551" y="1689049"/>
            <a:ext cx="432048" cy="458688"/>
          </a:xfrm>
          <a:prstGeom prst="downArrow">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角丸四角形 8"/>
          <p:cNvSpPr/>
          <p:nvPr/>
        </p:nvSpPr>
        <p:spPr>
          <a:xfrm>
            <a:off x="1088740" y="2987824"/>
            <a:ext cx="1512168" cy="8640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kumimoji="1" lang="en-US" altLang="ja-JP" dirty="0"/>
              <a:t>RA</a:t>
            </a:r>
            <a:endParaRPr kumimoji="1" lang="ja-JP" altLang="en-US" dirty="0"/>
          </a:p>
        </p:txBody>
      </p:sp>
      <p:sp>
        <p:nvSpPr>
          <p:cNvPr id="7" name="正方形/長方形 6"/>
          <p:cNvSpPr/>
          <p:nvPr/>
        </p:nvSpPr>
        <p:spPr>
          <a:xfrm>
            <a:off x="1412776" y="2987824"/>
            <a:ext cx="864096"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検知ルール</a:t>
            </a:r>
          </a:p>
        </p:txBody>
      </p:sp>
      <p:sp>
        <p:nvSpPr>
          <p:cNvPr id="8" name="下矢印 7"/>
          <p:cNvSpPr/>
          <p:nvPr/>
        </p:nvSpPr>
        <p:spPr>
          <a:xfrm>
            <a:off x="1556792" y="2745160"/>
            <a:ext cx="576064" cy="1706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643213" y="3906663"/>
            <a:ext cx="2403222" cy="646331"/>
          </a:xfrm>
          <a:prstGeom prst="rect">
            <a:avLst/>
          </a:prstGeom>
          <a:noFill/>
        </p:spPr>
        <p:txBody>
          <a:bodyPr wrap="none" rtlCol="0">
            <a:spAutoFit/>
          </a:bodyPr>
          <a:lstStyle/>
          <a:p>
            <a:r>
              <a:rPr kumimoji="1" lang="ja-JP" altLang="en-US" dirty="0"/>
              <a:t>何かの単語があれば、</a:t>
            </a:r>
            <a:endParaRPr kumimoji="1" lang="en-US" altLang="ja-JP" dirty="0"/>
          </a:p>
          <a:p>
            <a:r>
              <a:rPr lang="en-US" altLang="ja-JP" dirty="0"/>
              <a:t>SPAM</a:t>
            </a:r>
            <a:r>
              <a:rPr lang="ja-JP" altLang="en-US" dirty="0"/>
              <a:t>メールである</a:t>
            </a:r>
            <a:endParaRPr kumimoji="1" lang="ja-JP" altLang="en-US" dirty="0"/>
          </a:p>
        </p:txBody>
      </p:sp>
      <p:pic>
        <p:nvPicPr>
          <p:cNvPr id="2050" name="Picture 2" descr="Image result for machine learning brain 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42505" y="2062373"/>
            <a:ext cx="970955" cy="842789"/>
          </a:xfrm>
          <a:prstGeom prst="rect">
            <a:avLst/>
          </a:prstGeom>
          <a:noFill/>
          <a:extLst>
            <a:ext uri="{909E8E84-426E-40DD-AFC4-6F175D3DCCD1}">
              <a14:hiddenFill xmlns:a14="http://schemas.microsoft.com/office/drawing/2010/main">
                <a:solidFill>
                  <a:srgbClr val="FFFFFF"/>
                </a:solidFill>
              </a14:hiddenFill>
            </a:ext>
          </a:extLst>
        </p:spPr>
      </p:pic>
      <p:sp>
        <p:nvSpPr>
          <p:cNvPr id="12" name="下矢印 11"/>
          <p:cNvSpPr/>
          <p:nvPr/>
        </p:nvSpPr>
        <p:spPr>
          <a:xfrm rot="18489841">
            <a:off x="4146501" y="1689967"/>
            <a:ext cx="432048" cy="458688"/>
          </a:xfrm>
          <a:prstGeom prst="downArrow">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下矢印 12"/>
          <p:cNvSpPr/>
          <p:nvPr/>
        </p:nvSpPr>
        <p:spPr>
          <a:xfrm>
            <a:off x="4439950" y="2745160"/>
            <a:ext cx="576064" cy="1706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角丸四角形 13"/>
          <p:cNvSpPr/>
          <p:nvPr/>
        </p:nvSpPr>
        <p:spPr>
          <a:xfrm>
            <a:off x="3971898" y="2987824"/>
            <a:ext cx="1512168" cy="8640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lang="en-US" altLang="ja-JP" dirty="0"/>
              <a:t>ML</a:t>
            </a:r>
            <a:endParaRPr kumimoji="1" lang="ja-JP" altLang="en-US" dirty="0"/>
          </a:p>
        </p:txBody>
      </p:sp>
      <p:sp>
        <p:nvSpPr>
          <p:cNvPr id="15" name="正方形/長方形 14"/>
          <p:cNvSpPr/>
          <p:nvPr/>
        </p:nvSpPr>
        <p:spPr>
          <a:xfrm>
            <a:off x="4295934" y="2987824"/>
            <a:ext cx="864096"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dirty="0"/>
              <a:t>ML encoded detector</a:t>
            </a:r>
            <a:endParaRPr kumimoji="1" lang="ja-JP" altLang="en-US" sz="1100" dirty="0"/>
          </a:p>
        </p:txBody>
      </p:sp>
      <p:sp>
        <p:nvSpPr>
          <p:cNvPr id="16" name="テキスト ボックス 15"/>
          <p:cNvSpPr txBox="1"/>
          <p:nvPr/>
        </p:nvSpPr>
        <p:spPr>
          <a:xfrm>
            <a:off x="3331778" y="3913057"/>
            <a:ext cx="3112390" cy="646331"/>
          </a:xfrm>
          <a:prstGeom prst="rect">
            <a:avLst/>
          </a:prstGeom>
          <a:noFill/>
        </p:spPr>
        <p:txBody>
          <a:bodyPr wrap="none" rtlCol="0">
            <a:spAutoFit/>
          </a:bodyPr>
          <a:lstStyle/>
          <a:p>
            <a:r>
              <a:rPr lang="ja-JP" altLang="en-US" dirty="0"/>
              <a:t>データを自動的に学習、</a:t>
            </a:r>
            <a:endParaRPr lang="en-US" altLang="ja-JP" dirty="0"/>
          </a:p>
          <a:p>
            <a:r>
              <a:rPr kumimoji="1" lang="en-US" altLang="ja-JP" dirty="0"/>
              <a:t>SPAM</a:t>
            </a:r>
            <a:r>
              <a:rPr kumimoji="1" lang="ja-JP" altLang="en-US" dirty="0"/>
              <a:t>メール検知ルールを作る</a:t>
            </a:r>
            <a:endParaRPr kumimoji="1" lang="en-US" altLang="ja-JP" dirty="0"/>
          </a:p>
        </p:txBody>
      </p:sp>
      <p:sp>
        <p:nvSpPr>
          <p:cNvPr id="11" name="テキスト ボックス 10"/>
          <p:cNvSpPr txBox="1"/>
          <p:nvPr/>
        </p:nvSpPr>
        <p:spPr>
          <a:xfrm>
            <a:off x="0" y="4932040"/>
            <a:ext cx="2318327"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DR</a:t>
            </a:r>
            <a:r>
              <a:rPr kumimoji="1" lang="en-US" altLang="ja-JP" dirty="0"/>
              <a:t> = Design Review</a:t>
            </a:r>
            <a:endParaRPr kumimoji="1" lang="ja-JP" altLang="en-US" dirty="0"/>
          </a:p>
        </p:txBody>
      </p:sp>
      <p:sp>
        <p:nvSpPr>
          <p:cNvPr id="17" name="正方形/長方形 16"/>
          <p:cNvSpPr/>
          <p:nvPr/>
        </p:nvSpPr>
        <p:spPr>
          <a:xfrm>
            <a:off x="0" y="6012160"/>
            <a:ext cx="6858000" cy="646331"/>
          </a:xfrm>
          <a:prstGeom prst="rect">
            <a:avLst/>
          </a:prstGeom>
        </p:spPr>
        <p:txBody>
          <a:bodyPr wrap="square">
            <a:spAutoFit/>
          </a:bodyPr>
          <a:lstStyle/>
          <a:p>
            <a:r>
              <a:rPr lang="en-US" altLang="ja-JP" b="1" dirty="0"/>
              <a:t>python pip using proxy:</a:t>
            </a:r>
          </a:p>
          <a:p>
            <a:pPr marL="285750" indent="-285750">
              <a:buFont typeface="Arial" panose="020B0604020202020204" pitchFamily="34" charset="0"/>
              <a:buChar char="•"/>
            </a:pPr>
            <a:r>
              <a:rPr lang="en-US" altLang="ja-JP" b="1" dirty="0"/>
              <a:t>pip install </a:t>
            </a:r>
            <a:r>
              <a:rPr lang="en-US" altLang="ja-JP" b="1" dirty="0" err="1"/>
              <a:t>hmmlearn</a:t>
            </a:r>
            <a:r>
              <a:rPr lang="en-US" altLang="ja-JP" b="1" dirty="0"/>
              <a:t> --proxy=http://proxy.mei.co.jp:8080</a:t>
            </a:r>
            <a:endParaRPr lang="ja-JP" altLang="ja-JP" b="1" dirty="0"/>
          </a:p>
        </p:txBody>
      </p:sp>
    </p:spTree>
    <p:extLst>
      <p:ext uri="{BB962C8B-B14F-4D97-AF65-F5344CB8AC3E}">
        <p14:creationId xmlns:p14="http://schemas.microsoft.com/office/powerpoint/2010/main" val="348623997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4524315"/>
          </a:xfrm>
          <a:prstGeom prst="rect">
            <a:avLst/>
          </a:prstGeom>
        </p:spPr>
        <p:txBody>
          <a:bodyPr wrap="square">
            <a:spAutoFit/>
          </a:bodyPr>
          <a:lstStyle/>
          <a:p>
            <a:r>
              <a:rPr lang="en-US" altLang="ja-JP" b="1" dirty="0">
                <a:solidFill>
                  <a:srgbClr val="FF0000"/>
                </a:solidFill>
              </a:rPr>
              <a:t>Test Categories &amp; </a:t>
            </a:r>
            <a:r>
              <a:rPr lang="en-US" altLang="ja-JP" b="1" dirty="0" err="1">
                <a:solidFill>
                  <a:srgbClr val="FF0000"/>
                </a:solidFill>
              </a:rPr>
              <a:t>Definations</a:t>
            </a:r>
            <a:r>
              <a:rPr lang="en-US" altLang="ja-JP" b="1" dirty="0">
                <a:solidFill>
                  <a:srgbClr val="FF0000"/>
                </a:solidFill>
              </a:rPr>
              <a:t>:</a:t>
            </a:r>
          </a:p>
          <a:p>
            <a:pPr marL="285750" indent="-285750">
              <a:buFont typeface="Arial" panose="020B0604020202020204" pitchFamily="34" charset="0"/>
              <a:buChar char="•"/>
            </a:pPr>
            <a:r>
              <a:rPr lang="ja-JP" altLang="en-US" b="1" dirty="0">
                <a:solidFill>
                  <a:srgbClr val="FF0000"/>
                </a:solidFill>
              </a:rPr>
              <a:t>スキャンテスト</a:t>
            </a:r>
          </a:p>
          <a:p>
            <a:r>
              <a:rPr lang="ja-JP" altLang="en-US" dirty="0"/>
              <a:t>スキャンテストは，ブラックボックステスト時にテスト対象となる既存システムを理解するために用いられることが多い．また，設計開発の検証時には自動化されたツールなどにより設定漏れや脆弱性を検出することを目的とするテスト手法である．</a:t>
            </a:r>
          </a:p>
          <a:p>
            <a:pPr marL="285750" indent="-285750">
              <a:buFont typeface="Arial" panose="020B0604020202020204" pitchFamily="34" charset="0"/>
              <a:buChar char="•"/>
            </a:pPr>
            <a:r>
              <a:rPr lang="ja-JP" altLang="en-US" b="1" dirty="0">
                <a:solidFill>
                  <a:srgbClr val="FF0000"/>
                </a:solidFill>
              </a:rPr>
              <a:t>ファジングテスト</a:t>
            </a:r>
          </a:p>
          <a:p>
            <a:r>
              <a:rPr lang="ja-JP" altLang="en-US" dirty="0"/>
              <a:t>ファジングテストは，テスト対象が有するインタフェースに対して，様々なデータを送りつけることにより，テスト対象となる機器が異常な振る舞いにならないかを確認するための手法である．</a:t>
            </a:r>
          </a:p>
          <a:p>
            <a:pPr marL="285750" indent="-285750">
              <a:buFont typeface="Arial" panose="020B0604020202020204" pitchFamily="34" charset="0"/>
              <a:buChar char="•"/>
            </a:pPr>
            <a:r>
              <a:rPr lang="ja-JP" altLang="en-US" b="1" dirty="0">
                <a:solidFill>
                  <a:srgbClr val="FF0000"/>
                </a:solidFill>
              </a:rPr>
              <a:t>ペネトレーションテスト</a:t>
            </a:r>
          </a:p>
          <a:p>
            <a:r>
              <a:rPr lang="ja-JP" altLang="en-US" dirty="0"/>
              <a:t>ネットワークシステムとして構成されるシステム内に侵入することができるかどうか，侵入した上でどういう脅威を実現できるかを評価する手法である．一般的に，システム内への侵入方法は，ネットワークプロトコルを経由することが想定されているが，これに限定されるものではない．</a:t>
            </a:r>
          </a:p>
        </p:txBody>
      </p:sp>
      <p:sp>
        <p:nvSpPr>
          <p:cNvPr id="3" name="テキスト ボックス 2"/>
          <p:cNvSpPr txBox="1"/>
          <p:nvPr/>
        </p:nvSpPr>
        <p:spPr>
          <a:xfrm>
            <a:off x="0" y="4932040"/>
            <a:ext cx="5115503" cy="369332"/>
          </a:xfrm>
          <a:prstGeom prst="rect">
            <a:avLst/>
          </a:prstGeom>
          <a:noFill/>
        </p:spPr>
        <p:txBody>
          <a:bodyPr wrap="none" rtlCol="0">
            <a:spAutoFit/>
          </a:bodyPr>
          <a:lstStyle/>
          <a:p>
            <a:r>
              <a:rPr kumimoji="1" lang="en-US" altLang="ja-JP" dirty="0"/>
              <a:t>CAN</a:t>
            </a:r>
            <a:r>
              <a:rPr kumimoji="1" lang="ja-JP" altLang="en-US" dirty="0"/>
              <a:t>解析するために、重要な書類：</a:t>
            </a:r>
            <a:r>
              <a:rPr kumimoji="1" lang="ja-JP" altLang="en-US" b="1" dirty="0">
                <a:solidFill>
                  <a:srgbClr val="FF0000"/>
                </a:solidFill>
              </a:rPr>
              <a:t>ビットアサイン表</a:t>
            </a:r>
          </a:p>
        </p:txBody>
      </p:sp>
      <p:sp>
        <p:nvSpPr>
          <p:cNvPr id="5" name="テキスト ボックス 4"/>
          <p:cNvSpPr txBox="1"/>
          <p:nvPr/>
        </p:nvSpPr>
        <p:spPr>
          <a:xfrm>
            <a:off x="0" y="5868144"/>
            <a:ext cx="6858000" cy="2862322"/>
          </a:xfrm>
          <a:prstGeom prst="rect">
            <a:avLst/>
          </a:prstGeom>
          <a:noFill/>
        </p:spPr>
        <p:txBody>
          <a:bodyPr wrap="square" rtlCol="0">
            <a:spAutoFit/>
          </a:bodyPr>
          <a:lstStyle/>
          <a:p>
            <a:r>
              <a:rPr kumimoji="1" lang="en-US" altLang="ja-JP" b="1" dirty="0">
                <a:solidFill>
                  <a:srgbClr val="FF0000"/>
                </a:solidFill>
              </a:rPr>
              <a:t>IPAS</a:t>
            </a:r>
            <a:r>
              <a:rPr lang="ja-JP" altLang="en-US" dirty="0">
                <a:solidFill>
                  <a:srgbClr val="FF0000"/>
                </a:solidFill>
              </a:rPr>
              <a:t> </a:t>
            </a:r>
            <a:r>
              <a:rPr lang="en-US" altLang="ja-JP" dirty="0"/>
              <a:t>(Toyota) = Intelligence Park Assist System, utilized to hack </a:t>
            </a:r>
            <a:r>
              <a:rPr lang="en-US" altLang="ja-JP" b="1" u="sng" dirty="0"/>
              <a:t>Steering</a:t>
            </a:r>
          </a:p>
          <a:p>
            <a:pPr marL="285750" indent="-285750">
              <a:buFont typeface="Arial" panose="020B0604020202020204" pitchFamily="34" charset="0"/>
              <a:buChar char="•"/>
            </a:pPr>
            <a:r>
              <a:rPr lang="en-US" altLang="ja-JP" dirty="0"/>
              <a:t>assists the </a:t>
            </a:r>
            <a:r>
              <a:rPr kumimoji="1" lang="en-US" altLang="ja-JP" dirty="0"/>
              <a:t>parallel-park or back park</a:t>
            </a:r>
          </a:p>
          <a:p>
            <a:pPr marL="285750" indent="-285750">
              <a:buFont typeface="Arial" panose="020B0604020202020204" pitchFamily="34" charset="0"/>
              <a:buChar char="•"/>
            </a:pPr>
            <a:r>
              <a:rPr lang="en-US" altLang="ja-JP" dirty="0"/>
              <a:t>servomechanism: </a:t>
            </a:r>
            <a:r>
              <a:rPr lang="en-US" altLang="ja-JP" b="1" dirty="0"/>
              <a:t>servo</a:t>
            </a:r>
            <a:r>
              <a:rPr lang="en-US" altLang="ja-JP" dirty="0"/>
              <a:t> is a device that moves the steering wheel on an ECU’s behalf</a:t>
            </a:r>
          </a:p>
          <a:p>
            <a:pPr marL="742950" lvl="1" indent="-285750">
              <a:buFont typeface="Arial" panose="020B0604020202020204" pitchFamily="34" charset="0"/>
              <a:buChar char="•"/>
            </a:pPr>
            <a:r>
              <a:rPr kumimoji="1" lang="en-US" altLang="ja-JP" dirty="0"/>
              <a:t>Gear CAN ID: 01 27		&lt;- Set Gear to Reverse</a:t>
            </a:r>
          </a:p>
          <a:p>
            <a:pPr marL="742950" lvl="1" indent="-285750">
              <a:buFont typeface="Arial" panose="020B0604020202020204" pitchFamily="34" charset="0"/>
              <a:buChar char="•"/>
            </a:pPr>
            <a:r>
              <a:rPr lang="en-US" altLang="ja-JP" dirty="0"/>
              <a:t>Servo CAN ID: 02 66		&lt;- Turn steering wheel</a:t>
            </a:r>
          </a:p>
          <a:p>
            <a:pPr lvl="1"/>
            <a:r>
              <a:rPr kumimoji="1" lang="en-US" altLang="ja-JP" dirty="0"/>
              <a:t>(Two CAN </a:t>
            </a:r>
            <a:r>
              <a:rPr kumimoji="1" lang="en-US" altLang="ja-JP" dirty="0" err="1"/>
              <a:t>msgs</a:t>
            </a:r>
            <a:r>
              <a:rPr kumimoji="1" lang="en-US" altLang="ja-JP" dirty="0"/>
              <a:t> above work when vehicle speed </a:t>
            </a:r>
            <a:r>
              <a:rPr lang="en-US" altLang="ja-JP" dirty="0"/>
              <a:t>&lt; 4MPH</a:t>
            </a:r>
            <a:r>
              <a:rPr kumimoji="1" lang="en-US" altLang="ja-JP" dirty="0"/>
              <a:t>)</a:t>
            </a:r>
          </a:p>
          <a:p>
            <a:pPr marL="742950" lvl="1" indent="-285750">
              <a:buFont typeface="Arial" panose="020B0604020202020204" pitchFamily="34" charset="0"/>
              <a:buChar char="•"/>
            </a:pPr>
            <a:r>
              <a:rPr lang="en-US" altLang="ja-JP" dirty="0"/>
              <a:t>Speed CAN ID: 00 B4		&lt;- Fake vehicle speed</a:t>
            </a:r>
          </a:p>
          <a:p>
            <a:pPr lvl="1"/>
            <a:r>
              <a:rPr kumimoji="1" lang="en-US" altLang="ja-JP" dirty="0"/>
              <a:t>(Three CAN </a:t>
            </a:r>
            <a:r>
              <a:rPr kumimoji="1" lang="en-US" altLang="ja-JP" dirty="0" err="1"/>
              <a:t>msgs</a:t>
            </a:r>
            <a:r>
              <a:rPr kumimoji="1" lang="en-US" altLang="ja-JP" dirty="0"/>
              <a:t> as a set permit wheel movement at </a:t>
            </a:r>
            <a:r>
              <a:rPr kumimoji="1" lang="en-US" altLang="ja-JP" u="sng" dirty="0"/>
              <a:t>arbitrary speed</a:t>
            </a:r>
            <a:r>
              <a:rPr kumimoji="1" lang="en-US" altLang="ja-JP" dirty="0"/>
              <a:t>)</a:t>
            </a:r>
            <a:endParaRPr kumimoji="1" lang="ja-JP" altLang="en-US" dirty="0"/>
          </a:p>
        </p:txBody>
      </p:sp>
    </p:spTree>
    <p:extLst>
      <p:ext uri="{BB962C8B-B14F-4D97-AF65-F5344CB8AC3E}">
        <p14:creationId xmlns:p14="http://schemas.microsoft.com/office/powerpoint/2010/main" val="35450438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4149080" y="395536"/>
            <a:ext cx="1656184" cy="288032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ECU</a:t>
            </a:r>
            <a:endParaRPr kumimoji="1" lang="ja-JP" altLang="en-US" dirty="0">
              <a:solidFill>
                <a:schemeClr val="tx1"/>
              </a:solidFill>
            </a:endParaRPr>
          </a:p>
        </p:txBody>
      </p:sp>
      <p:sp>
        <p:nvSpPr>
          <p:cNvPr id="3" name="テキスト ボックス 2"/>
          <p:cNvSpPr txBox="1"/>
          <p:nvPr/>
        </p:nvSpPr>
        <p:spPr>
          <a:xfrm>
            <a:off x="0" y="0"/>
            <a:ext cx="5507341" cy="646331"/>
          </a:xfrm>
          <a:prstGeom prst="rect">
            <a:avLst/>
          </a:prstGeom>
          <a:noFill/>
        </p:spPr>
        <p:txBody>
          <a:bodyPr wrap="none" rtlCol="0">
            <a:spAutoFit/>
          </a:bodyPr>
          <a:lstStyle/>
          <a:p>
            <a:r>
              <a:rPr kumimoji="1" lang="en-US" altLang="ja-JP" dirty="0"/>
              <a:t>Concept of </a:t>
            </a:r>
            <a:r>
              <a:rPr kumimoji="1" lang="en-US" altLang="ja-JP" b="1" dirty="0" err="1">
                <a:solidFill>
                  <a:srgbClr val="FF0000"/>
                </a:solidFill>
              </a:rPr>
              <a:t>SecurityAccess</a:t>
            </a:r>
            <a:r>
              <a:rPr kumimoji="1" lang="en-US" altLang="ja-JP" dirty="0">
                <a:solidFill>
                  <a:srgbClr val="FF0000"/>
                </a:solidFill>
              </a:rPr>
              <a:t> </a:t>
            </a:r>
            <a:r>
              <a:rPr kumimoji="1" lang="en-US" altLang="ja-JP" dirty="0"/>
              <a:t>(security access) – Ford only ?</a:t>
            </a:r>
          </a:p>
          <a:p>
            <a:r>
              <a:rPr lang="en-US" altLang="ja-JP" dirty="0" err="1"/>
              <a:t>a.k.a</a:t>
            </a:r>
            <a:r>
              <a:rPr lang="en-US" altLang="ja-JP" dirty="0"/>
              <a:t>: authentication</a:t>
            </a:r>
            <a:endParaRPr kumimoji="1" lang="en-US" altLang="ja-JP" dirty="0"/>
          </a:p>
        </p:txBody>
      </p:sp>
      <p:sp>
        <p:nvSpPr>
          <p:cNvPr id="4" name="角丸四角形 3"/>
          <p:cNvSpPr/>
          <p:nvPr/>
        </p:nvSpPr>
        <p:spPr>
          <a:xfrm>
            <a:off x="1124744" y="683568"/>
            <a:ext cx="1224136" cy="2232248"/>
          </a:xfrm>
          <a:prstGeom prst="round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Diagnosis</a:t>
            </a:r>
          </a:p>
          <a:p>
            <a:pPr algn="ctr"/>
            <a:r>
              <a:rPr lang="en-US" altLang="ja-JP" dirty="0"/>
              <a:t>tool</a:t>
            </a:r>
            <a:endParaRPr kumimoji="1" lang="ja-JP" altLang="en-US" dirty="0"/>
          </a:p>
        </p:txBody>
      </p:sp>
      <p:cxnSp>
        <p:nvCxnSpPr>
          <p:cNvPr id="6" name="直線矢印コネクタ 5"/>
          <p:cNvCxnSpPr/>
          <p:nvPr/>
        </p:nvCxnSpPr>
        <p:spPr>
          <a:xfrm>
            <a:off x="2348880" y="1043608"/>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7" name="正方形/長方形 6"/>
          <p:cNvSpPr/>
          <p:nvPr/>
        </p:nvSpPr>
        <p:spPr>
          <a:xfrm>
            <a:off x="0" y="3318396"/>
            <a:ext cx="10248304" cy="1754326"/>
          </a:xfrm>
          <a:prstGeom prst="rect">
            <a:avLst/>
          </a:prstGeom>
          <a:solidFill>
            <a:schemeClr val="bg1"/>
          </a:solidFill>
        </p:spPr>
        <p:txBody>
          <a:bodyPr wrap="square">
            <a:spAutoFit/>
          </a:bodyPr>
          <a:lstStyle/>
          <a:p>
            <a:r>
              <a:rPr lang="ja-JP" altLang="en-US" dirty="0"/>
              <a:t>①</a:t>
            </a:r>
            <a:r>
              <a:rPr lang="en-US" altLang="ja-JP" dirty="0"/>
              <a:t>IDH: 07, IDL: 26, Len: 08, Data: 02 </a:t>
            </a:r>
            <a:r>
              <a:rPr lang="en-US" altLang="ja-JP" b="1" dirty="0"/>
              <a:t>27 01 </a:t>
            </a:r>
            <a:r>
              <a:rPr lang="en-US" altLang="ja-JP" dirty="0"/>
              <a:t>00 00 00 00 00 </a:t>
            </a:r>
          </a:p>
          <a:p>
            <a:r>
              <a:rPr lang="ja-JP" altLang="en-US" dirty="0"/>
              <a:t>②</a:t>
            </a:r>
            <a:r>
              <a:rPr lang="en-US" altLang="ja-JP" dirty="0"/>
              <a:t>IDH: 07, IDL: 2E, Len: 08, Data: 05 67 01 </a:t>
            </a:r>
            <a:r>
              <a:rPr lang="en-US" altLang="ja-JP" b="1" dirty="0"/>
              <a:t>54 61 B6 </a:t>
            </a:r>
            <a:r>
              <a:rPr lang="en-US" altLang="ja-JP" dirty="0"/>
              <a:t>00 00	&lt;- seed </a:t>
            </a:r>
          </a:p>
          <a:p>
            <a:r>
              <a:rPr lang="ja-JP" altLang="en-US" dirty="0"/>
              <a:t>③</a:t>
            </a:r>
            <a:r>
              <a:rPr lang="en-US" altLang="ja-JP" dirty="0"/>
              <a:t>IDH: 07, IDL: 26, Len: 08, Data: 05 27 02 </a:t>
            </a:r>
            <a:r>
              <a:rPr lang="en-US" altLang="ja-JP" b="1" dirty="0"/>
              <a:t>D0 B6 F1 </a:t>
            </a:r>
            <a:r>
              <a:rPr lang="en-US" altLang="ja-JP" dirty="0"/>
              <a:t>00 00 	&lt;- calculated response</a:t>
            </a:r>
          </a:p>
          <a:p>
            <a:r>
              <a:rPr lang="ja-JP" altLang="en-US" dirty="0"/>
              <a:t>④</a:t>
            </a:r>
            <a:r>
              <a:rPr lang="en-US" altLang="ja-JP" dirty="0"/>
              <a:t>IDH: 07, IDL: 2E, Len: 08, Data: 02 </a:t>
            </a:r>
            <a:r>
              <a:rPr lang="en-US" altLang="ja-JP" b="1" dirty="0"/>
              <a:t>67 02 </a:t>
            </a:r>
            <a:r>
              <a:rPr lang="en-US" altLang="ja-JP" dirty="0"/>
              <a:t>00 00 00 00 00 </a:t>
            </a:r>
          </a:p>
          <a:p>
            <a:r>
              <a:rPr lang="ja-JP" altLang="en-US" dirty="0"/>
              <a:t>★</a:t>
            </a:r>
            <a:r>
              <a:rPr lang="en-US" altLang="ja-JP" dirty="0"/>
              <a:t>Diagnosis tool &amp; ECU have </a:t>
            </a:r>
            <a:r>
              <a:rPr lang="en-US" altLang="ja-JP" u="sng" dirty="0"/>
              <a:t>a shared cryptographic function and key</a:t>
            </a:r>
          </a:p>
          <a:p>
            <a:r>
              <a:rPr lang="ja-JP" altLang="en-US" dirty="0"/>
              <a:t>★</a:t>
            </a:r>
            <a:r>
              <a:rPr lang="en-US" altLang="ja-JP" dirty="0"/>
              <a:t>to extract the key, one can either 1. reverse-e the ECU firmware or 2. reverse-e the Diagnosis tool (easier)</a:t>
            </a:r>
            <a:endParaRPr lang="en-US" altLang="ja-JP" u="sng" dirty="0"/>
          </a:p>
        </p:txBody>
      </p:sp>
      <p:sp>
        <p:nvSpPr>
          <p:cNvPr id="8" name="正方形/長方形 7"/>
          <p:cNvSpPr/>
          <p:nvPr/>
        </p:nvSpPr>
        <p:spPr>
          <a:xfrm>
            <a:off x="2254905" y="817711"/>
            <a:ext cx="2087879" cy="307777"/>
          </a:xfrm>
          <a:prstGeom prst="rect">
            <a:avLst/>
          </a:prstGeom>
        </p:spPr>
        <p:txBody>
          <a:bodyPr wrap="none">
            <a:spAutoFit/>
          </a:bodyPr>
          <a:lstStyle/>
          <a:p>
            <a:r>
              <a:rPr lang="ja-JP" altLang="en-US" sz="1400" dirty="0"/>
              <a:t>① </a:t>
            </a:r>
            <a:r>
              <a:rPr lang="en-US" altLang="ja-JP" sz="1400" dirty="0"/>
              <a:t>request security access</a:t>
            </a:r>
            <a:endParaRPr lang="ja-JP" altLang="en-US" sz="1400" dirty="0"/>
          </a:p>
        </p:txBody>
      </p:sp>
      <p:cxnSp>
        <p:nvCxnSpPr>
          <p:cNvPr id="10" name="直線矢印コネクタ 9"/>
          <p:cNvCxnSpPr/>
          <p:nvPr/>
        </p:nvCxnSpPr>
        <p:spPr>
          <a:xfrm flipH="1">
            <a:off x="2348880" y="1475656"/>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1" name="正方形/長方形 10"/>
          <p:cNvSpPr/>
          <p:nvPr/>
        </p:nvSpPr>
        <p:spPr>
          <a:xfrm>
            <a:off x="2380240" y="1259632"/>
            <a:ext cx="1768840" cy="307777"/>
          </a:xfrm>
          <a:prstGeom prst="rect">
            <a:avLst/>
          </a:prstGeom>
        </p:spPr>
        <p:txBody>
          <a:bodyPr wrap="square">
            <a:spAutoFit/>
          </a:bodyPr>
          <a:lstStyle/>
          <a:p>
            <a:r>
              <a:rPr lang="ja-JP" altLang="en-US" sz="1400" dirty="0"/>
              <a:t>②</a:t>
            </a:r>
            <a:r>
              <a:rPr lang="en-US" altLang="ja-JP" sz="1400" dirty="0"/>
              <a:t> return a seed</a:t>
            </a:r>
          </a:p>
        </p:txBody>
      </p:sp>
      <p:cxnSp>
        <p:nvCxnSpPr>
          <p:cNvPr id="12" name="直線矢印コネクタ 11"/>
          <p:cNvCxnSpPr/>
          <p:nvPr/>
        </p:nvCxnSpPr>
        <p:spPr>
          <a:xfrm>
            <a:off x="2348880" y="1907704"/>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3" name="正方形/長方形 12"/>
          <p:cNvSpPr/>
          <p:nvPr/>
        </p:nvSpPr>
        <p:spPr>
          <a:xfrm>
            <a:off x="2254905" y="1691680"/>
            <a:ext cx="2546338" cy="307777"/>
          </a:xfrm>
          <a:prstGeom prst="rect">
            <a:avLst/>
          </a:prstGeom>
        </p:spPr>
        <p:txBody>
          <a:bodyPr wrap="none">
            <a:spAutoFit/>
          </a:bodyPr>
          <a:lstStyle/>
          <a:p>
            <a:r>
              <a:rPr lang="ja-JP" altLang="en-US" sz="1400" dirty="0"/>
              <a:t>③ </a:t>
            </a:r>
            <a:r>
              <a:rPr lang="en-US" altLang="ja-JP" sz="1400" dirty="0"/>
              <a:t>calculate &amp; return a response</a:t>
            </a:r>
            <a:endParaRPr lang="ja-JP" altLang="en-US" sz="1400" dirty="0"/>
          </a:p>
        </p:txBody>
      </p:sp>
      <p:cxnSp>
        <p:nvCxnSpPr>
          <p:cNvPr id="14" name="直線矢印コネクタ 13"/>
          <p:cNvCxnSpPr/>
          <p:nvPr/>
        </p:nvCxnSpPr>
        <p:spPr>
          <a:xfrm flipH="1">
            <a:off x="2337598" y="2277036"/>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5" name="正方形/長方形 14"/>
          <p:cNvSpPr/>
          <p:nvPr/>
        </p:nvSpPr>
        <p:spPr>
          <a:xfrm>
            <a:off x="2331105" y="2051720"/>
            <a:ext cx="1812099" cy="307777"/>
          </a:xfrm>
          <a:prstGeom prst="rect">
            <a:avLst/>
          </a:prstGeom>
        </p:spPr>
        <p:txBody>
          <a:bodyPr wrap="none">
            <a:spAutoFit/>
          </a:bodyPr>
          <a:lstStyle/>
          <a:p>
            <a:r>
              <a:rPr lang="ja-JP" altLang="en-US" sz="1400" dirty="0"/>
              <a:t>④ </a:t>
            </a:r>
            <a:r>
              <a:rPr lang="en-US" altLang="ja-JP" sz="1400" dirty="0"/>
              <a:t>error free response</a:t>
            </a:r>
            <a:endParaRPr lang="ja-JP" altLang="en-US" sz="1400" dirty="0"/>
          </a:p>
        </p:txBody>
      </p:sp>
      <p:sp>
        <p:nvSpPr>
          <p:cNvPr id="16" name="左右矢印 15"/>
          <p:cNvSpPr/>
          <p:nvPr/>
        </p:nvSpPr>
        <p:spPr>
          <a:xfrm>
            <a:off x="2337598" y="2379353"/>
            <a:ext cx="1788918" cy="772343"/>
          </a:xfrm>
          <a:prstGeom prst="leftRightArrow">
            <a:avLst>
              <a:gd name="adj1" fmla="val 66443"/>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Diagnosis </a:t>
            </a:r>
          </a:p>
          <a:p>
            <a:pPr algn="ctr"/>
            <a:r>
              <a:rPr lang="en-US" altLang="ja-JP" dirty="0"/>
              <a:t>session</a:t>
            </a:r>
            <a:endParaRPr kumimoji="1" lang="ja-JP" altLang="en-US" dirty="0"/>
          </a:p>
        </p:txBody>
      </p:sp>
      <p:sp>
        <p:nvSpPr>
          <p:cNvPr id="17" name="テキスト ボックス 16"/>
          <p:cNvSpPr txBox="1"/>
          <p:nvPr/>
        </p:nvSpPr>
        <p:spPr>
          <a:xfrm>
            <a:off x="1" y="5724128"/>
            <a:ext cx="6858000" cy="923330"/>
          </a:xfrm>
          <a:prstGeom prst="rect">
            <a:avLst/>
          </a:prstGeom>
          <a:noFill/>
        </p:spPr>
        <p:txBody>
          <a:bodyPr wrap="square" rtlCol="0">
            <a:spAutoFit/>
          </a:bodyPr>
          <a:lstStyle/>
          <a:p>
            <a:r>
              <a:rPr kumimoji="1" lang="en-US" altLang="ja-JP" dirty="0"/>
              <a:t>phase: </a:t>
            </a:r>
            <a:r>
              <a:rPr kumimoji="1" lang="en-US" altLang="ja-JP" b="1" dirty="0">
                <a:solidFill>
                  <a:srgbClr val="FF0000"/>
                </a:solidFill>
              </a:rPr>
              <a:t>bleed the brakes</a:t>
            </a:r>
          </a:p>
          <a:p>
            <a:pPr marL="285750" indent="-285750">
              <a:buFont typeface="Arial" panose="020B0604020202020204" pitchFamily="34" charset="0"/>
              <a:buChar char="•"/>
            </a:pPr>
            <a:r>
              <a:rPr lang="en-US" altLang="ja-JP" dirty="0"/>
              <a:t>During the bleeding, the brakes cannot be used. You cannot physically depress the brake pedal.</a:t>
            </a:r>
            <a:endParaRPr kumimoji="1" lang="ja-JP" altLang="en-US" dirty="0"/>
          </a:p>
        </p:txBody>
      </p:sp>
    </p:spTree>
    <p:extLst>
      <p:ext uri="{BB962C8B-B14F-4D97-AF65-F5344CB8AC3E}">
        <p14:creationId xmlns:p14="http://schemas.microsoft.com/office/powerpoint/2010/main" val="271802947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9139" y="398512"/>
            <a:ext cx="9972675" cy="5181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0" y="0"/>
            <a:ext cx="3565528" cy="369332"/>
          </a:xfrm>
          <a:prstGeom prst="rect">
            <a:avLst/>
          </a:prstGeom>
          <a:noFill/>
        </p:spPr>
        <p:txBody>
          <a:bodyPr wrap="none" rtlCol="0">
            <a:spAutoFit/>
          </a:bodyPr>
          <a:lstStyle/>
          <a:p>
            <a:r>
              <a:rPr lang="en-US" altLang="ja-JP" b="1" dirty="0">
                <a:solidFill>
                  <a:srgbClr val="FF0000"/>
                </a:solidFill>
              </a:rPr>
              <a:t>Functional Safety</a:t>
            </a:r>
            <a:r>
              <a:rPr lang="en-US" altLang="ja-JP" dirty="0">
                <a:solidFill>
                  <a:srgbClr val="FF0000"/>
                </a:solidFill>
              </a:rPr>
              <a:t> </a:t>
            </a:r>
            <a:r>
              <a:rPr lang="en-US" altLang="ja-JP" dirty="0"/>
              <a:t>vs. </a:t>
            </a:r>
            <a:r>
              <a:rPr lang="en-US" altLang="ja-JP" b="1" dirty="0">
                <a:solidFill>
                  <a:srgbClr val="FF0000"/>
                </a:solidFill>
              </a:rPr>
              <a:t>Cyber Security</a:t>
            </a:r>
            <a:endParaRPr kumimoji="1" lang="ja-JP" altLang="en-US" b="1" dirty="0">
              <a:solidFill>
                <a:srgbClr val="FF0000"/>
              </a:solidFill>
            </a:endParaRPr>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7158037"/>
            <a:ext cx="7924800" cy="3971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0" y="6012160"/>
            <a:ext cx="6858000" cy="1477328"/>
          </a:xfrm>
          <a:prstGeom prst="rect">
            <a:avLst/>
          </a:prstGeom>
          <a:noFill/>
        </p:spPr>
        <p:txBody>
          <a:bodyPr wrap="square" rtlCol="0">
            <a:spAutoFit/>
          </a:bodyPr>
          <a:lstStyle/>
          <a:p>
            <a:r>
              <a:rPr kumimoji="1" lang="en-US" altLang="ja-JP" b="1" dirty="0">
                <a:solidFill>
                  <a:srgbClr val="FF0000"/>
                </a:solidFill>
              </a:rPr>
              <a:t>INI</a:t>
            </a:r>
            <a:r>
              <a:rPr kumimoji="1" lang="en-US" altLang="ja-JP" dirty="0">
                <a:solidFill>
                  <a:srgbClr val="FF0000"/>
                </a:solidFill>
              </a:rPr>
              <a:t> </a:t>
            </a:r>
            <a:r>
              <a:rPr kumimoji="1" lang="en-US" altLang="ja-JP" dirty="0"/>
              <a:t>files</a:t>
            </a:r>
          </a:p>
          <a:p>
            <a:r>
              <a:rPr lang="en-US" altLang="ja-JP" dirty="0"/>
              <a:t>The INI file format is an informal standard for </a:t>
            </a:r>
            <a:r>
              <a:rPr lang="en-US" altLang="ja-JP" u="sng" dirty="0"/>
              <a:t>configuration files </a:t>
            </a:r>
            <a:r>
              <a:rPr lang="en-US" altLang="ja-JP" dirty="0"/>
              <a:t>for some platforms or software. INI files are simple text files with a basic structure composed of sections, properties, and values.</a:t>
            </a:r>
          </a:p>
          <a:p>
            <a:r>
              <a:rPr kumimoji="1" lang="en-US" altLang="ja-JP" dirty="0"/>
              <a:t>e.g.:</a:t>
            </a:r>
            <a:endParaRPr kumimoji="1" lang="ja-JP" altLang="en-US" dirty="0"/>
          </a:p>
        </p:txBody>
      </p:sp>
    </p:spTree>
    <p:extLst>
      <p:ext uri="{BB962C8B-B14F-4D97-AF65-F5344CB8AC3E}">
        <p14:creationId xmlns:p14="http://schemas.microsoft.com/office/powerpoint/2010/main" val="310050708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1" y="6276"/>
            <a:ext cx="6858000" cy="3416320"/>
          </a:xfrm>
          <a:prstGeom prst="rect">
            <a:avLst/>
          </a:prstGeom>
        </p:spPr>
        <p:txBody>
          <a:bodyPr wrap="square">
            <a:spAutoFit/>
          </a:bodyPr>
          <a:lstStyle/>
          <a:p>
            <a:r>
              <a:rPr lang="en-US" altLang="ja-JP" dirty="0"/>
              <a:t>Unified Diagnostic Services (</a:t>
            </a:r>
            <a:r>
              <a:rPr lang="en-US" altLang="ja-JP" b="1" dirty="0">
                <a:solidFill>
                  <a:srgbClr val="FF0000"/>
                </a:solidFill>
              </a:rPr>
              <a:t>UDS</a:t>
            </a:r>
            <a:r>
              <a:rPr lang="en-US" altLang="ja-JP" dirty="0"/>
              <a:t>)</a:t>
            </a:r>
          </a:p>
          <a:p>
            <a:pPr marL="285750" indent="-285750">
              <a:buFont typeface="Arial" panose="020B0604020202020204" pitchFamily="34" charset="0"/>
              <a:buChar char="•"/>
            </a:pPr>
            <a:r>
              <a:rPr lang="en-US" altLang="ja-JP" dirty="0"/>
              <a:t>Unified Diagnostic Services (UDS) specifies data link independent requirements of automotive diagnostic services in road vehicles. UDS is codified in ISO 14229-1:2013 and allows diagnostics to control functions on an in-vehicle Electronic Control Unit (ECU). Typical functions ECUs control are electronic fuel injection(EFI), automatic gear box, anti-lock braking system, Configurable Engine Mobilizer, Key Controls, Wiper Controls etc. all connected to a serial data link embedded in a road vehicle. The </a:t>
            </a:r>
            <a:r>
              <a:rPr lang="en-US" altLang="ja-JP" u="sng" dirty="0"/>
              <a:t>Diagnostic communication over Controller Area Network </a:t>
            </a:r>
            <a:r>
              <a:rPr lang="en-US" altLang="ja-JP" dirty="0"/>
              <a:t>(</a:t>
            </a:r>
            <a:r>
              <a:rPr lang="en-US" altLang="ja-JP" b="1" dirty="0" err="1">
                <a:solidFill>
                  <a:srgbClr val="FF0000"/>
                </a:solidFill>
              </a:rPr>
              <a:t>DoCAN</a:t>
            </a:r>
            <a:r>
              <a:rPr lang="en-US" altLang="ja-JP" dirty="0"/>
              <a:t>) is specified in ISO 15765-3 and ISO 14229-3 coupled with some LIN </a:t>
            </a:r>
            <a:r>
              <a:rPr lang="en-US" altLang="ja-JP" dirty="0" err="1"/>
              <a:t>signalling</a:t>
            </a:r>
            <a:endParaRPr lang="en-US" altLang="ja-JP" dirty="0"/>
          </a:p>
          <a:p>
            <a:pPr marL="285750" indent="-285750">
              <a:buFont typeface="Arial" panose="020B0604020202020204" pitchFamily="34" charset="0"/>
              <a:buChar char="•"/>
            </a:pPr>
            <a:r>
              <a:rPr lang="en-US" altLang="ja-JP" b="1" dirty="0">
                <a:solidFill>
                  <a:srgbClr val="FF0000"/>
                </a:solidFill>
              </a:rPr>
              <a:t>SID</a:t>
            </a:r>
            <a:r>
              <a:rPr lang="en-US" altLang="ja-JP" dirty="0">
                <a:solidFill>
                  <a:srgbClr val="FF0000"/>
                </a:solidFill>
              </a:rPr>
              <a:t> </a:t>
            </a:r>
            <a:r>
              <a:rPr lang="en-US" altLang="ja-JP" dirty="0"/>
              <a:t>(Service Identifier)</a:t>
            </a:r>
          </a:p>
        </p:txBody>
      </p:sp>
      <p:sp>
        <p:nvSpPr>
          <p:cNvPr id="3" name="正方形/長方形 2"/>
          <p:cNvSpPr/>
          <p:nvPr/>
        </p:nvSpPr>
        <p:spPr>
          <a:xfrm>
            <a:off x="0" y="3563888"/>
            <a:ext cx="6858001" cy="1477328"/>
          </a:xfrm>
          <a:prstGeom prst="rect">
            <a:avLst/>
          </a:prstGeom>
        </p:spPr>
        <p:txBody>
          <a:bodyPr wrap="square">
            <a:spAutoFit/>
          </a:bodyPr>
          <a:lstStyle/>
          <a:p>
            <a:r>
              <a:rPr lang="en-US" altLang="ja-JP" b="1" dirty="0">
                <a:solidFill>
                  <a:srgbClr val="FF0000"/>
                </a:solidFill>
              </a:rPr>
              <a:t>l33t</a:t>
            </a:r>
            <a:r>
              <a:rPr lang="en-US" altLang="ja-JP" dirty="0">
                <a:solidFill>
                  <a:srgbClr val="FF0000"/>
                </a:solidFill>
              </a:rPr>
              <a:t> </a:t>
            </a:r>
            <a:r>
              <a:rPr lang="en-US" altLang="ja-JP" dirty="0"/>
              <a:t>speak (FCA </a:t>
            </a:r>
            <a:r>
              <a:rPr lang="en-US" altLang="ja-JP" dirty="0" err="1"/>
              <a:t>securityAccess</a:t>
            </a:r>
            <a:r>
              <a:rPr lang="en-US" altLang="ja-JP" dirty="0"/>
              <a:t>)</a:t>
            </a:r>
          </a:p>
          <a:p>
            <a:pPr marL="285750" indent="-285750">
              <a:buFont typeface="Arial" panose="020B0604020202020204" pitchFamily="34" charset="0"/>
              <a:buChar char="•"/>
            </a:pPr>
            <a:r>
              <a:rPr lang="en-US" altLang="ja-JP" b="1" dirty="0" err="1"/>
              <a:t>Leet</a:t>
            </a:r>
            <a:r>
              <a:rPr lang="en-US" altLang="ja-JP" dirty="0"/>
              <a:t> (or "1337"), also known as </a:t>
            </a:r>
            <a:r>
              <a:rPr lang="en-US" altLang="ja-JP" dirty="0" err="1"/>
              <a:t>eleet</a:t>
            </a:r>
            <a:r>
              <a:rPr lang="en-US" altLang="ja-JP" dirty="0"/>
              <a:t> or </a:t>
            </a:r>
            <a:r>
              <a:rPr lang="en-US" altLang="ja-JP" dirty="0" err="1"/>
              <a:t>leetspeak</a:t>
            </a:r>
            <a:r>
              <a:rPr lang="en-US" altLang="ja-JP" dirty="0"/>
              <a:t>, is an alternative alphabet for many languages that is used primarily on the Internet. For example, </a:t>
            </a:r>
            <a:r>
              <a:rPr lang="en-US" altLang="ja-JP" dirty="0" err="1"/>
              <a:t>leet</a:t>
            </a:r>
            <a:r>
              <a:rPr lang="en-US" altLang="ja-JP" dirty="0"/>
              <a:t> spellings of the word </a:t>
            </a:r>
            <a:r>
              <a:rPr lang="en-US" altLang="ja-JP" i="1" dirty="0" err="1"/>
              <a:t>leet</a:t>
            </a:r>
            <a:r>
              <a:rPr lang="en-US" altLang="ja-JP" dirty="0"/>
              <a:t> include </a:t>
            </a:r>
            <a:r>
              <a:rPr lang="en-US" altLang="ja-JP" i="1" dirty="0"/>
              <a:t>1337</a:t>
            </a:r>
            <a:r>
              <a:rPr lang="en-US" altLang="ja-JP" dirty="0"/>
              <a:t> and </a:t>
            </a:r>
            <a:r>
              <a:rPr lang="en-US" altLang="ja-JP" i="1" dirty="0"/>
              <a:t>l33t</a:t>
            </a:r>
            <a:r>
              <a:rPr lang="en-US" altLang="ja-JP" dirty="0"/>
              <a:t>; </a:t>
            </a:r>
            <a:r>
              <a:rPr lang="en-US" altLang="ja-JP" i="1" dirty="0" err="1"/>
              <a:t>eleet</a:t>
            </a:r>
            <a:r>
              <a:rPr lang="en-US" altLang="ja-JP" dirty="0"/>
              <a:t> may be spelled </a:t>
            </a:r>
            <a:r>
              <a:rPr lang="en-US" altLang="ja-JP" i="1" dirty="0"/>
              <a:t>31337</a:t>
            </a:r>
            <a:r>
              <a:rPr lang="en-US" altLang="ja-JP" dirty="0"/>
              <a:t> or </a:t>
            </a:r>
            <a:r>
              <a:rPr lang="en-US" altLang="ja-JP" i="1" dirty="0"/>
              <a:t>3l33t</a:t>
            </a:r>
            <a:r>
              <a:rPr lang="en-US" altLang="ja-JP" dirty="0"/>
              <a:t>.</a:t>
            </a:r>
            <a:endParaRPr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6156176"/>
            <a:ext cx="7943850" cy="2228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テキスト ボックス 4"/>
          <p:cNvSpPr txBox="1"/>
          <p:nvPr/>
        </p:nvSpPr>
        <p:spPr>
          <a:xfrm>
            <a:off x="1" y="5796136"/>
            <a:ext cx="2624949" cy="369332"/>
          </a:xfrm>
          <a:prstGeom prst="rect">
            <a:avLst/>
          </a:prstGeom>
          <a:noFill/>
        </p:spPr>
        <p:txBody>
          <a:bodyPr wrap="none" rtlCol="0">
            <a:spAutoFit/>
          </a:bodyPr>
          <a:lstStyle/>
          <a:p>
            <a:r>
              <a:rPr kumimoji="1" lang="en-US" altLang="ja-JP" b="1" dirty="0">
                <a:solidFill>
                  <a:srgbClr val="FF0000"/>
                </a:solidFill>
              </a:rPr>
              <a:t>LSB</a:t>
            </a:r>
            <a:r>
              <a:rPr kumimoji="1" lang="en-US" altLang="ja-JP" dirty="0"/>
              <a:t> (least significant byte)</a:t>
            </a:r>
            <a:endParaRPr kumimoji="1" lang="ja-JP" altLang="en-US" dirty="0"/>
          </a:p>
        </p:txBody>
      </p:sp>
      <p:sp>
        <p:nvSpPr>
          <p:cNvPr id="4" name="テキスト ボックス 3"/>
          <p:cNvSpPr txBox="1"/>
          <p:nvPr/>
        </p:nvSpPr>
        <p:spPr>
          <a:xfrm>
            <a:off x="7029400" y="458252"/>
            <a:ext cx="4826321" cy="369332"/>
          </a:xfrm>
          <a:prstGeom prst="rect">
            <a:avLst/>
          </a:prstGeom>
          <a:solidFill>
            <a:schemeClr val="bg1"/>
          </a:solidFill>
        </p:spPr>
        <p:txBody>
          <a:bodyPr wrap="none" rtlCol="0">
            <a:spAutoFit/>
          </a:bodyPr>
          <a:lstStyle/>
          <a:p>
            <a:r>
              <a:rPr kumimoji="1" lang="en-US" altLang="ja-JP" dirty="0"/>
              <a:t>CAN</a:t>
            </a:r>
            <a:r>
              <a:rPr kumimoji="1" lang="zh-CN" altLang="en-US" dirty="0"/>
              <a:t>的</a:t>
            </a:r>
            <a:r>
              <a:rPr kumimoji="1" lang="en-US" altLang="zh-CN" dirty="0"/>
              <a:t>UDS is sent over </a:t>
            </a:r>
            <a:r>
              <a:rPr kumimoji="1" lang="en-US" altLang="zh-CN" b="1" dirty="0">
                <a:solidFill>
                  <a:srgbClr val="FF0000"/>
                </a:solidFill>
              </a:rPr>
              <a:t>ISO-TP</a:t>
            </a:r>
            <a:r>
              <a:rPr kumimoji="1" lang="en-US" altLang="zh-CN" b="1" dirty="0"/>
              <a:t> transport protocol</a:t>
            </a:r>
            <a:endParaRPr kumimoji="1" lang="ja-JP" altLang="en-US" b="1" dirty="0"/>
          </a:p>
        </p:txBody>
      </p:sp>
    </p:spTree>
    <p:extLst>
      <p:ext uri="{BB962C8B-B14F-4D97-AF65-F5344CB8AC3E}">
        <p14:creationId xmlns:p14="http://schemas.microsoft.com/office/powerpoint/2010/main" val="357082651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1" cy="3416320"/>
          </a:xfrm>
          <a:prstGeom prst="rect">
            <a:avLst/>
          </a:prstGeom>
          <a:noFill/>
        </p:spPr>
        <p:txBody>
          <a:bodyPr wrap="square" rtlCol="0">
            <a:spAutoFit/>
          </a:bodyPr>
          <a:lstStyle/>
          <a:p>
            <a:r>
              <a:rPr kumimoji="1" lang="en-US" altLang="ja-JP" b="1" dirty="0">
                <a:solidFill>
                  <a:srgbClr val="FF0000"/>
                </a:solidFill>
              </a:rPr>
              <a:t>sliding window</a:t>
            </a:r>
          </a:p>
          <a:p>
            <a:pPr marL="285750" indent="-285750">
              <a:buFont typeface="Arial" panose="020B0604020202020204" pitchFamily="34" charset="0"/>
              <a:buChar char="•"/>
            </a:pPr>
            <a:r>
              <a:rPr lang="en-US" altLang="ja-JP" dirty="0"/>
              <a:t>A sliding window protocol is a feature of packet-based data transmission protocols. Sliding window protocols are used where reliable in-order delivery of packets is required, such as in the Data Link Layer (OSI model) as well as in the Transmission Control Protocol (TCP).</a:t>
            </a:r>
          </a:p>
          <a:p>
            <a:pPr marL="285750" indent="-285750">
              <a:buFont typeface="Arial" panose="020B0604020202020204" pitchFamily="34" charset="0"/>
              <a:buChar char="•"/>
            </a:pPr>
            <a:r>
              <a:rPr lang="en-US" altLang="ja-JP" dirty="0"/>
              <a:t>Conceptually, each portion of the transmission (packets in most data link layers, but bytes in TCP) is assigned a unique consecutive sequence number, and the receiver uses the numbers to </a:t>
            </a:r>
            <a:r>
              <a:rPr lang="en-US" altLang="ja-JP" b="1" dirty="0"/>
              <a:t>place received packets in the correct order</a:t>
            </a:r>
            <a:r>
              <a:rPr lang="en-US" altLang="ja-JP" dirty="0"/>
              <a:t>, </a:t>
            </a:r>
            <a:r>
              <a:rPr lang="en-US" altLang="ja-JP" b="1" dirty="0"/>
              <a:t>discarding duplicate packets </a:t>
            </a:r>
            <a:r>
              <a:rPr lang="en-US" altLang="ja-JP" dirty="0"/>
              <a:t>and </a:t>
            </a:r>
            <a:r>
              <a:rPr lang="en-US" altLang="ja-JP" b="1" dirty="0"/>
              <a:t>identifying missing ones</a:t>
            </a:r>
            <a:r>
              <a:rPr lang="en-US" altLang="ja-JP" dirty="0"/>
              <a:t>.</a:t>
            </a:r>
          </a:p>
          <a:p>
            <a:endParaRPr kumimoji="1" lang="ja-JP" alt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5536" y="3779912"/>
            <a:ext cx="10687050" cy="7010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1" y="3416320"/>
            <a:ext cx="3215560" cy="369332"/>
          </a:xfrm>
          <a:prstGeom prst="rect">
            <a:avLst/>
          </a:prstGeom>
          <a:noFill/>
        </p:spPr>
        <p:txBody>
          <a:bodyPr wrap="none" rtlCol="0">
            <a:spAutoFit/>
          </a:bodyPr>
          <a:lstStyle/>
          <a:p>
            <a:r>
              <a:rPr kumimoji="1" lang="en-US" altLang="ja-JP" b="1" dirty="0">
                <a:solidFill>
                  <a:srgbClr val="FF0000"/>
                </a:solidFill>
              </a:rPr>
              <a:t>MAC</a:t>
            </a:r>
            <a:r>
              <a:rPr kumimoji="1" lang="en-US" altLang="ja-JP" dirty="0">
                <a:solidFill>
                  <a:srgbClr val="FF0000"/>
                </a:solidFill>
              </a:rPr>
              <a:t> </a:t>
            </a:r>
            <a:r>
              <a:rPr kumimoji="1" lang="en-US" altLang="ja-JP" dirty="0"/>
              <a:t>for CAN (Nissan &amp; Renault)</a:t>
            </a:r>
            <a:endParaRPr kumimoji="1" lang="ja-JP" altLang="en-US" dirty="0"/>
          </a:p>
        </p:txBody>
      </p:sp>
      <p:sp>
        <p:nvSpPr>
          <p:cNvPr id="4" name="テキスト ボックス 3"/>
          <p:cNvSpPr txBox="1"/>
          <p:nvPr/>
        </p:nvSpPr>
        <p:spPr>
          <a:xfrm>
            <a:off x="1772816" y="3923928"/>
            <a:ext cx="3980705" cy="923330"/>
          </a:xfrm>
          <a:prstGeom prst="rect">
            <a:avLst/>
          </a:prstGeom>
          <a:noFill/>
          <a:ln>
            <a:solidFill>
              <a:schemeClr val="accent1"/>
            </a:solidFill>
          </a:ln>
        </p:spPr>
        <p:txBody>
          <a:bodyPr wrap="none" rtlCol="0">
            <a:spAutoFit/>
          </a:bodyPr>
          <a:lstStyle/>
          <a:p>
            <a:r>
              <a:rPr kumimoji="1" lang="en-US" altLang="ja-JP" b="1" dirty="0"/>
              <a:t>ARC</a:t>
            </a:r>
            <a:r>
              <a:rPr kumimoji="1" lang="en-US" altLang="ja-JP" dirty="0"/>
              <a:t>: Anti-Replay Counter</a:t>
            </a:r>
          </a:p>
          <a:p>
            <a:r>
              <a:rPr lang="en-US" altLang="ja-JP" b="1" dirty="0"/>
              <a:t>LSB_ARC</a:t>
            </a:r>
            <a:r>
              <a:rPr lang="en-US" altLang="ja-JP" dirty="0"/>
              <a:t>: 2 least significant Bytes of ARC</a:t>
            </a:r>
          </a:p>
          <a:p>
            <a:r>
              <a:rPr kumimoji="1" lang="en-US" altLang="ja-JP" b="1" dirty="0" err="1"/>
              <a:t>tMAC</a:t>
            </a:r>
            <a:r>
              <a:rPr kumimoji="1" lang="en-US" altLang="ja-JP" dirty="0"/>
              <a:t>: truncated AES-CMAC</a:t>
            </a:r>
            <a:endParaRPr kumimoji="1" lang="ja-JP" altLang="en-US" dirty="0"/>
          </a:p>
        </p:txBody>
      </p:sp>
      <p:sp>
        <p:nvSpPr>
          <p:cNvPr id="5" name="テキスト ボックス 4"/>
          <p:cNvSpPr txBox="1"/>
          <p:nvPr/>
        </p:nvSpPr>
        <p:spPr>
          <a:xfrm>
            <a:off x="8901608" y="5323438"/>
            <a:ext cx="5552930" cy="369332"/>
          </a:xfrm>
          <a:prstGeom prst="rect">
            <a:avLst/>
          </a:prstGeom>
          <a:solidFill>
            <a:schemeClr val="bg1"/>
          </a:solidFill>
        </p:spPr>
        <p:txBody>
          <a:bodyPr wrap="none" rtlCol="0">
            <a:spAutoFit/>
          </a:bodyPr>
          <a:lstStyle/>
          <a:p>
            <a:r>
              <a:rPr kumimoji="1" lang="en-US" altLang="ja-JP" dirty="0"/>
              <a:t>a sliding window to keep track of ARC in each emitter ECU</a:t>
            </a:r>
            <a:endParaRPr kumimoji="1" lang="ja-JP" altLang="en-US" dirty="0"/>
          </a:p>
        </p:txBody>
      </p:sp>
    </p:spTree>
    <p:extLst>
      <p:ext uri="{BB962C8B-B14F-4D97-AF65-F5344CB8AC3E}">
        <p14:creationId xmlns:p14="http://schemas.microsoft.com/office/powerpoint/2010/main" val="304834097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48" y="0"/>
            <a:ext cx="6858248" cy="369332"/>
          </a:xfrm>
          <a:prstGeom prst="rect">
            <a:avLst/>
          </a:prstGeom>
        </p:spPr>
        <p:txBody>
          <a:bodyPr wrap="square">
            <a:spAutoFit/>
          </a:bodyPr>
          <a:lstStyle/>
          <a:p>
            <a:r>
              <a:rPr lang="en-US" altLang="ja-JP" b="1" dirty="0"/>
              <a:t>Carrier sense multiple access with collision avoidance</a:t>
            </a:r>
            <a:r>
              <a:rPr lang="en-US" altLang="ja-JP" dirty="0"/>
              <a:t> (</a:t>
            </a:r>
            <a:r>
              <a:rPr lang="en-US" altLang="ja-JP" b="1" dirty="0">
                <a:solidFill>
                  <a:srgbClr val="FF0000"/>
                </a:solidFill>
              </a:rPr>
              <a:t>CSMA/CA</a:t>
            </a:r>
            <a:r>
              <a:rPr lang="en-US" altLang="ja-JP" dirty="0"/>
              <a:t>)</a:t>
            </a:r>
            <a:endParaRPr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07904" y="2192204"/>
            <a:ext cx="10144125" cy="6248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0" y="1835696"/>
            <a:ext cx="670439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Example of a typical Gateway, along with CAN transmitter/receiver</a:t>
            </a:r>
            <a:endParaRPr kumimoji="1" lang="ja-JP" altLang="en-US" dirty="0"/>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57192" y="2349366"/>
            <a:ext cx="9858376" cy="5934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6388478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テキスト ボックス 1"/>
          <p:cNvSpPr txBox="1"/>
          <p:nvPr/>
        </p:nvSpPr>
        <p:spPr>
          <a:xfrm>
            <a:off x="-5928" y="-14808"/>
            <a:ext cx="7924734" cy="1200329"/>
          </a:xfrm>
          <a:prstGeom prst="rect">
            <a:avLst/>
          </a:prstGeom>
          <a:noFill/>
        </p:spPr>
        <p:txBody>
          <a:bodyPr wrap="none" rtlCol="0">
            <a:spAutoFit/>
          </a:bodyPr>
          <a:lstStyle/>
          <a:p>
            <a:r>
              <a:rPr kumimoji="1" lang="en-US" altLang="ja-JP" dirty="0"/>
              <a:t>GLIBC version in </a:t>
            </a:r>
            <a:r>
              <a:rPr kumimoji="1" lang="en-US" altLang="ja-JP" dirty="0" err="1"/>
              <a:t>ubuntu</a:t>
            </a:r>
            <a:r>
              <a:rPr kumimoji="1" lang="en-US" altLang="ja-JP" dirty="0"/>
              <a:t>:</a:t>
            </a:r>
          </a:p>
          <a:p>
            <a:pPr marL="285750" indent="-285750">
              <a:buFont typeface="Arial" panose="020B0604020202020204" pitchFamily="34" charset="0"/>
              <a:buChar char="•"/>
            </a:pPr>
            <a:r>
              <a:rPr kumimoji="1" lang="en-US" altLang="ja-JP" dirty="0" err="1"/>
              <a:t>ubuntu</a:t>
            </a:r>
            <a:r>
              <a:rPr kumimoji="1" lang="en-US" altLang="ja-JP" dirty="0"/>
              <a:t> 12.04 uses GLIBC_2.15, </a:t>
            </a:r>
            <a:r>
              <a:rPr kumimoji="1" lang="en-US" altLang="ja-JP" dirty="0" err="1"/>
              <a:t>ubuntu</a:t>
            </a:r>
            <a:r>
              <a:rPr kumimoji="1" lang="en-US" altLang="ja-JP" dirty="0"/>
              <a:t> 16.04 uses GLIBC_2.20</a:t>
            </a:r>
            <a:endParaRPr lang="en-US" altLang="ja-JP" dirty="0"/>
          </a:p>
          <a:p>
            <a:pPr marL="285750" indent="-285750">
              <a:buFont typeface="Arial" panose="020B0604020202020204" pitchFamily="34" charset="0"/>
              <a:buChar char="•"/>
            </a:pPr>
            <a:r>
              <a:rPr kumimoji="1" lang="en-US" altLang="ja-JP" dirty="0"/>
              <a:t>it seems impossible to upgrade only GLIBC while not upgrading </a:t>
            </a:r>
            <a:r>
              <a:rPr kumimoji="1" lang="en-US" altLang="ja-JP" dirty="0" err="1"/>
              <a:t>ubuntu</a:t>
            </a:r>
            <a:r>
              <a:rPr kumimoji="1" lang="en-US" altLang="ja-JP" dirty="0"/>
              <a:t> (really?)</a:t>
            </a:r>
          </a:p>
          <a:p>
            <a:pPr marL="285750" indent="-285750">
              <a:buFont typeface="Arial" panose="020B0604020202020204" pitchFamily="34" charset="0"/>
              <a:buChar char="•"/>
            </a:pPr>
            <a:r>
              <a:rPr lang="en-US" altLang="ja-JP" b="1" dirty="0" err="1"/>
              <a:t>ldd</a:t>
            </a:r>
            <a:r>
              <a:rPr lang="en-US" altLang="ja-JP" b="1" dirty="0"/>
              <a:t> --version</a:t>
            </a:r>
            <a:r>
              <a:rPr lang="en-US" altLang="ja-JP" dirty="0"/>
              <a:t>, to check GLIBC version</a:t>
            </a:r>
          </a:p>
        </p:txBody>
      </p:sp>
      <p:sp>
        <p:nvSpPr>
          <p:cNvPr id="3" name="テキスト ボックス 2"/>
          <p:cNvSpPr txBox="1"/>
          <p:nvPr/>
        </p:nvSpPr>
        <p:spPr>
          <a:xfrm>
            <a:off x="0" y="2339752"/>
            <a:ext cx="5943678" cy="1754326"/>
          </a:xfrm>
          <a:prstGeom prst="rect">
            <a:avLst/>
          </a:prstGeom>
          <a:noFill/>
        </p:spPr>
        <p:txBody>
          <a:bodyPr wrap="none" rtlCol="0">
            <a:spAutoFit/>
          </a:bodyPr>
          <a:lstStyle/>
          <a:p>
            <a:r>
              <a:rPr lang="en-US" altLang="ja-JP" dirty="0"/>
              <a:t>Typically a process has </a:t>
            </a:r>
            <a:r>
              <a:rPr lang="en-US" altLang="ja-JP" b="1" dirty="0"/>
              <a:t>5 different areas of memory allocated</a:t>
            </a:r>
            <a:endParaRPr lang="en-US" altLang="ja-JP" dirty="0"/>
          </a:p>
          <a:p>
            <a:pPr marL="285750" indent="-285750">
              <a:buFont typeface="Arial" panose="020B0604020202020204" pitchFamily="34" charset="0"/>
              <a:buChar char="•"/>
            </a:pPr>
            <a:r>
              <a:rPr lang="en-US" altLang="ja-JP" dirty="0"/>
              <a:t>Code - text segment</a:t>
            </a:r>
          </a:p>
          <a:p>
            <a:pPr marL="285750" indent="-285750">
              <a:buFont typeface="Arial" panose="020B0604020202020204" pitchFamily="34" charset="0"/>
              <a:buChar char="•"/>
            </a:pPr>
            <a:r>
              <a:rPr lang="en-US" altLang="ja-JP" dirty="0"/>
              <a:t>Initialized data – data segment</a:t>
            </a:r>
          </a:p>
          <a:p>
            <a:pPr marL="285750" indent="-285750">
              <a:buFont typeface="Arial" panose="020B0604020202020204" pitchFamily="34" charset="0"/>
              <a:buChar char="•"/>
            </a:pPr>
            <a:r>
              <a:rPr lang="en-US" altLang="ja-JP" dirty="0"/>
              <a:t>Uninitialized data – </a:t>
            </a:r>
            <a:r>
              <a:rPr lang="en-US" altLang="ja-JP" dirty="0" err="1"/>
              <a:t>bss</a:t>
            </a:r>
            <a:r>
              <a:rPr lang="en-US" altLang="ja-JP" dirty="0"/>
              <a:t> segment</a:t>
            </a:r>
          </a:p>
          <a:p>
            <a:pPr marL="285750" indent="-285750">
              <a:buFont typeface="Arial" panose="020B0604020202020204" pitchFamily="34" charset="0"/>
              <a:buChar char="•"/>
            </a:pPr>
            <a:r>
              <a:rPr lang="en-US" altLang="ja-JP" dirty="0"/>
              <a:t>Heap (</a:t>
            </a:r>
            <a:r>
              <a:rPr lang="en-US" altLang="ja-JP" dirty="0" err="1"/>
              <a:t>malloc</a:t>
            </a:r>
            <a:r>
              <a:rPr lang="en-US" altLang="ja-JP" dirty="0"/>
              <a:t>, dynamic variables)</a:t>
            </a:r>
          </a:p>
          <a:p>
            <a:pPr marL="285750" indent="-285750">
              <a:buFont typeface="Arial" panose="020B0604020202020204" pitchFamily="34" charset="0"/>
              <a:buChar char="•"/>
            </a:pPr>
            <a:r>
              <a:rPr lang="en-US" altLang="ja-JP" dirty="0"/>
              <a:t>Stack (for local variables)</a:t>
            </a:r>
          </a:p>
        </p:txBody>
      </p:sp>
      <p:sp>
        <p:nvSpPr>
          <p:cNvPr id="5" name="Rectangle 2"/>
          <p:cNvSpPr>
            <a:spLocks noChangeArrowheads="1"/>
          </p:cNvSpPr>
          <p:nvPr/>
        </p:nvSpPr>
        <p:spPr bwMode="auto">
          <a:xfrm>
            <a:off x="-1107504" y="4010261"/>
            <a:ext cx="17703436" cy="2585323"/>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ja-JP" altLang="ja-JP" sz="2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global variables -------&gt; data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static variables -------&gt; data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constant data types -----&gt; code and/or data. Consider string literals for a situation when a constant itself would be stored in the data segment, and references to it would be embedded in the code</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local variables(declared and defined in functions) --------&gt; stack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variables declared and defined in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main</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function -----&gt; heap also stack (the teacher was trying to trick you)</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pointers(ex: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char *arr</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int *arr</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-------&gt; heap data or stack, depending on the context. C lets you declare a global or a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static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in which case the pointer itself would end up in the data segment.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dynamically allocated space(using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realloc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--------&gt; stack heap</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2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4" name="テキスト ボックス 3"/>
          <p:cNvSpPr txBox="1"/>
          <p:nvPr/>
        </p:nvSpPr>
        <p:spPr>
          <a:xfrm>
            <a:off x="0" y="8028384"/>
            <a:ext cx="3225370" cy="369332"/>
          </a:xfrm>
          <a:prstGeom prst="rect">
            <a:avLst/>
          </a:prstGeom>
          <a:noFill/>
        </p:spPr>
        <p:txBody>
          <a:bodyPr wrap="none" rtlCol="0">
            <a:spAutoFit/>
          </a:bodyPr>
          <a:lstStyle/>
          <a:p>
            <a:r>
              <a:rPr kumimoji="1" lang="en-US" altLang="ja-JP" b="1" dirty="0" err="1">
                <a:solidFill>
                  <a:srgbClr val="FF0000"/>
                </a:solidFill>
              </a:rPr>
              <a:t>mutex</a:t>
            </a:r>
            <a:r>
              <a:rPr kumimoji="1" lang="en-US" altLang="ja-JP" dirty="0">
                <a:solidFill>
                  <a:srgbClr val="FF0000"/>
                </a:solidFill>
              </a:rPr>
              <a:t> </a:t>
            </a:r>
            <a:r>
              <a:rPr kumimoji="1" lang="en-US" altLang="ja-JP" dirty="0"/>
              <a:t>= mutual exclusion object</a:t>
            </a:r>
            <a:endParaRPr kumimoji="1" lang="ja-JP" altLang="en-US" dirty="0"/>
          </a:p>
        </p:txBody>
      </p:sp>
      <p:sp>
        <p:nvSpPr>
          <p:cNvPr id="6" name="Rectangle 1"/>
          <p:cNvSpPr>
            <a:spLocks noChangeArrowheads="1"/>
          </p:cNvSpPr>
          <p:nvPr/>
        </p:nvSpPr>
        <p:spPr bwMode="auto">
          <a:xfrm>
            <a:off x="7029400" y="1216367"/>
            <a:ext cx="6636432" cy="224676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r</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ead the rules from </a:t>
            </a:r>
            <a:r>
              <a:rPr kumimoji="1" lang="ja-JP" altLang="ja-JP" sz="1200" b="1"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right to left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myPointer1;</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myPointer1 is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to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*myPointer2;</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myPointer2 is a pointer to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*myPointer3;</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myPointer3 is a pointer to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Conclusions:</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myPointer1</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is what you are looking for -- it's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so its value cannot be modified</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myPointer2</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and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myPointer3</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are the same thing</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myPointer2</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and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myPointer3</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are kind of meaningless -- dereferencing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does not make sense</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2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8" name="Rectangle 2"/>
          <p:cNvSpPr>
            <a:spLocks noChangeArrowheads="1"/>
          </p:cNvSpPr>
          <p:nvPr/>
        </p:nvSpPr>
        <p:spPr bwMode="auto">
          <a:xfrm>
            <a:off x="-1251520" y="6595584"/>
            <a:ext cx="17847451" cy="120032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285750" lvl="0" indent="-285750">
              <a:buFont typeface="Arial" panose="020B0604020202020204" pitchFamily="34" charset="0"/>
              <a:buChar char="•"/>
            </a:pPr>
            <a:r>
              <a:rPr lang="en-US" altLang="ja-JP" dirty="0"/>
              <a:t>The </a:t>
            </a:r>
            <a:r>
              <a:rPr lang="en-US" altLang="ja-JP" b="1" i="1" dirty="0">
                <a:solidFill>
                  <a:srgbClr val="FF0000"/>
                </a:solidFill>
              </a:rPr>
              <a:t>.data</a:t>
            </a:r>
            <a:r>
              <a:rPr lang="en-US" altLang="ja-JP" b="1" dirty="0">
                <a:solidFill>
                  <a:srgbClr val="FF0000"/>
                </a:solidFill>
              </a:rPr>
              <a:t> segment </a:t>
            </a:r>
            <a:r>
              <a:rPr lang="en-US" altLang="ja-JP" dirty="0"/>
              <a:t>contains any global or static variables which have a </a:t>
            </a:r>
            <a:r>
              <a:rPr lang="en-US" altLang="ja-JP" u="sng" dirty="0"/>
              <a:t>pre-defined value</a:t>
            </a:r>
            <a:r>
              <a:rPr lang="en-US" altLang="ja-JP" dirty="0"/>
              <a:t> and </a:t>
            </a:r>
            <a:r>
              <a:rPr lang="en-US" altLang="ja-JP" u="sng" dirty="0"/>
              <a:t>can be modified</a:t>
            </a:r>
            <a:r>
              <a:rPr lang="en-US" altLang="ja-JP" dirty="0"/>
              <a:t>. That is any variables that are not defined within a function (and thus can be accessed from anywhere) or are defined in a function but are defined as </a:t>
            </a:r>
            <a:r>
              <a:rPr lang="en-US" altLang="ja-JP" i="1" dirty="0"/>
              <a:t>static</a:t>
            </a:r>
            <a:r>
              <a:rPr lang="en-US" altLang="ja-JP" dirty="0"/>
              <a:t> so they retain their address across subsequent calls.</a:t>
            </a:r>
            <a:endParaRPr kumimoji="1" lang="en-US" altLang="ja-JP" b="0" i="0" u="none" strike="noStrike" cap="none" normalizeH="0" baseline="0" dirty="0">
              <a:ln>
                <a:noFill/>
              </a:ln>
              <a:solidFill>
                <a:srgbClr val="222222"/>
              </a:solidFill>
              <a:effectLst/>
            </a:endParaRP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b="0" i="0" u="none" strike="noStrike" cap="none" normalizeH="0" baseline="0" dirty="0">
                <a:ln>
                  <a:noFill/>
                </a:ln>
                <a:solidFill>
                  <a:srgbClr val="222222"/>
                </a:solidFill>
                <a:effectLst/>
              </a:rPr>
              <a:t>The </a:t>
            </a:r>
            <a:r>
              <a:rPr kumimoji="1" lang="en-US" altLang="ja-JP" b="1" i="0" u="none" strike="noStrike" cap="none" normalizeH="0" baseline="0" dirty="0">
                <a:ln>
                  <a:noFill/>
                </a:ln>
                <a:solidFill>
                  <a:srgbClr val="FF0000"/>
                </a:solidFill>
                <a:effectLst/>
              </a:rPr>
              <a:t>.</a:t>
            </a:r>
            <a:r>
              <a:rPr kumimoji="1" lang="en-US" altLang="ja-JP" b="1" i="0" u="none" strike="noStrike" cap="none" normalizeH="0" baseline="0" dirty="0" err="1">
                <a:ln>
                  <a:noFill/>
                </a:ln>
                <a:solidFill>
                  <a:srgbClr val="FF0000"/>
                </a:solidFill>
                <a:effectLst/>
                <a:cs typeface="Arial" pitchFamily="34" charset="0"/>
              </a:rPr>
              <a:t>bss</a:t>
            </a:r>
            <a:r>
              <a:rPr kumimoji="1" lang="ja-JP" altLang="ja-JP" b="1" i="0" u="none" strike="noStrike" cap="none" normalizeH="0" baseline="0" dirty="0">
                <a:ln>
                  <a:noFill/>
                </a:ln>
                <a:solidFill>
                  <a:srgbClr val="FF0000"/>
                </a:solidFill>
                <a:effectLst/>
                <a:cs typeface="Arial" pitchFamily="34" charset="0"/>
              </a:rPr>
              <a:t> segment</a:t>
            </a:r>
            <a:r>
              <a:rPr kumimoji="1" lang="ja-JP" altLang="ja-JP" b="0" i="0" u="none" strike="noStrike" cap="none" normalizeH="0" baseline="0" dirty="0">
                <a:ln>
                  <a:noFill/>
                </a:ln>
                <a:solidFill>
                  <a:srgbClr val="222222"/>
                </a:solidFill>
                <a:effectLst/>
                <a:cs typeface="Arial" pitchFamily="34" charset="0"/>
              </a:rPr>
              <a:t>, also known as </a:t>
            </a:r>
            <a:r>
              <a:rPr kumimoji="1" lang="ja-JP" altLang="ja-JP" b="0" i="1" u="sng" strike="noStrike" cap="none" normalizeH="0" baseline="0" dirty="0">
                <a:ln>
                  <a:noFill/>
                </a:ln>
                <a:solidFill>
                  <a:srgbClr val="222222"/>
                </a:solidFill>
                <a:effectLst/>
                <a:cs typeface="Arial" pitchFamily="34" charset="0"/>
              </a:rPr>
              <a:t>uninitialized data</a:t>
            </a:r>
            <a:r>
              <a:rPr kumimoji="1" lang="ja-JP" altLang="ja-JP" b="0" i="0" u="none" strike="noStrike" cap="none" normalizeH="0" baseline="0" dirty="0">
                <a:ln>
                  <a:noFill/>
                </a:ln>
                <a:solidFill>
                  <a:srgbClr val="222222"/>
                </a:solidFill>
                <a:effectLst/>
                <a:cs typeface="Arial" pitchFamily="34" charset="0"/>
              </a:rPr>
              <a:t>, is usually adjacent to the data segment. The BSS segment contains all </a:t>
            </a:r>
            <a:r>
              <a:rPr kumimoji="1" lang="ja-JP" altLang="ja-JP" b="0" i="0" u="sng" strike="noStrike" cap="none" normalizeH="0" baseline="0" dirty="0">
                <a:ln>
                  <a:noFill/>
                </a:ln>
                <a:solidFill>
                  <a:srgbClr val="222222"/>
                </a:solidFill>
                <a:effectLst/>
                <a:cs typeface="Arial" pitchFamily="34" charset="0"/>
              </a:rPr>
              <a:t>global variables and static variables </a:t>
            </a:r>
            <a:r>
              <a:rPr kumimoji="1" lang="ja-JP" altLang="ja-JP" b="0" i="0" u="none" strike="noStrike" cap="none" normalizeH="0" baseline="0" dirty="0">
                <a:ln>
                  <a:noFill/>
                </a:ln>
                <a:solidFill>
                  <a:srgbClr val="222222"/>
                </a:solidFill>
                <a:effectLst/>
                <a:cs typeface="Arial" pitchFamily="34" charset="0"/>
              </a:rPr>
              <a:t>that are initialized to zero or do not have explicit initialization in source code. For instance, a variable defined as </a:t>
            </a:r>
            <a:r>
              <a:rPr kumimoji="1" lang="ja-JP" altLang="ja-JP" b="0" i="0" u="none" strike="noStrike" cap="none" normalizeH="0" baseline="0" dirty="0">
                <a:ln>
                  <a:noFill/>
                </a:ln>
                <a:solidFill>
                  <a:srgbClr val="000000"/>
                </a:solidFill>
                <a:effectLst/>
                <a:latin typeface="Arial Unicode MS" pitchFamily="50" charset="-128"/>
                <a:ea typeface="Courier New" pitchFamily="49" charset="0"/>
              </a:rPr>
              <a:t>static int i;</a:t>
            </a:r>
            <a:r>
              <a:rPr kumimoji="1" lang="ja-JP" altLang="ja-JP" b="0" i="0" u="none" strike="noStrike" cap="none" normalizeH="0" baseline="0" dirty="0">
                <a:ln>
                  <a:noFill/>
                </a:ln>
                <a:solidFill>
                  <a:srgbClr val="222222"/>
                </a:solidFill>
                <a:effectLst/>
                <a:cs typeface="Arial" pitchFamily="34" charset="0"/>
              </a:rPr>
              <a:t> would be contained in the BSS segment.</a:t>
            </a:r>
            <a:r>
              <a:rPr kumimoji="1" lang="ja-JP" altLang="ja-JP" sz="105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pic>
        <p:nvPicPr>
          <p:cNvPr id="4100" name="Picture 4" descr="http://www.geeksforgeeks.org/wp-content/uploads/Memory-Layout.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58012" y="3118639"/>
            <a:ext cx="5506492" cy="468052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1"/>
          <p:cNvSpPr>
            <a:spLocks noChangeArrowheads="1"/>
          </p:cNvSpPr>
          <p:nvPr/>
        </p:nvSpPr>
        <p:spPr bwMode="auto">
          <a:xfrm>
            <a:off x="-3674867" y="1221953"/>
            <a:ext cx="4116512" cy="830997"/>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3600" b="0" i="0" u="none" strike="noStrike" cap="none" normalizeH="0" baseline="0" dirty="0" smtClean="0">
                <a:ln>
                  <a:noFill/>
                </a:ln>
                <a:solidFill>
                  <a:srgbClr val="101094"/>
                </a:solidFill>
                <a:effectLst/>
                <a:latin typeface="Consolas" pitchFamily="49" charset="0"/>
                <a:ea typeface="inherit"/>
                <a:cs typeface="ＭＳ Ｐゴシック" pitchFamily="50" charset="-128"/>
              </a:rPr>
              <a:t>char</a:t>
            </a:r>
            <a:r>
              <a:rPr kumimoji="1" lang="ja-JP" altLang="ja-JP" sz="3600" b="0" i="0" u="none" strike="noStrike" cap="none" normalizeH="0" baseline="0" dirty="0" smtClean="0">
                <a:ln>
                  <a:noFill/>
                </a:ln>
                <a:solidFill>
                  <a:srgbClr val="303336"/>
                </a:solidFill>
                <a:effectLst/>
                <a:latin typeface="Consolas" pitchFamily="49" charset="0"/>
                <a:ea typeface="inherit"/>
                <a:cs typeface="ＭＳ Ｐゴシック" pitchFamily="50" charset="-128"/>
              </a:rPr>
              <a:t> *buff[</a:t>
            </a:r>
            <a:r>
              <a:rPr kumimoji="1" lang="ja-JP" altLang="ja-JP" sz="3600" b="0" i="0" u="none" strike="noStrike" cap="none" normalizeH="0" baseline="0" dirty="0" smtClean="0">
                <a:ln>
                  <a:noFill/>
                </a:ln>
                <a:solidFill>
                  <a:srgbClr val="7D2727"/>
                </a:solidFill>
                <a:effectLst/>
                <a:latin typeface="Consolas" pitchFamily="49" charset="0"/>
                <a:ea typeface="inherit"/>
                <a:cs typeface="ＭＳ Ｐゴシック" pitchFamily="50" charset="-128"/>
              </a:rPr>
              <a:t>500</a:t>
            </a:r>
            <a:r>
              <a:rPr kumimoji="1" lang="ja-JP" altLang="ja-JP" sz="3600" b="0" i="0" u="none" strike="noStrike" cap="none" normalizeH="0" baseline="0" dirty="0" smtClean="0">
                <a:ln>
                  <a:noFill/>
                </a:ln>
                <a:solidFill>
                  <a:srgbClr val="303336"/>
                </a:solidFill>
                <a:effectLst/>
                <a:latin typeface="Consolas" pitchFamily="49" charset="0"/>
                <a:ea typeface="inherit"/>
                <a:cs typeface="ＭＳ Ｐゴシック" pitchFamily="50" charset="-128"/>
              </a:rPr>
              <a:t>];</a:t>
            </a:r>
            <a:r>
              <a:rPr kumimoji="1" lang="ja-JP" altLang="ja-JP"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rPr>
              <a:t> </a:t>
            </a:r>
            <a:endParaRPr kumimoji="1" lang="en-US" altLang="ja-JP"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endParaRPr>
          </a:p>
          <a:p>
            <a:pPr marL="685800" marR="0" lvl="0" indent="-6858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altLang="ja-JP" dirty="0" smtClean="0">
                <a:latin typeface="Arial" pitchFamily="34" charset="0"/>
                <a:ea typeface="ＭＳ Ｐゴシック" pitchFamily="50" charset="-128"/>
                <a:cs typeface="ＭＳ Ｐゴシック" pitchFamily="50" charset="-128"/>
              </a:rPr>
              <a:t>All 500 points are in </a:t>
            </a:r>
            <a:r>
              <a:rPr lang="en-US" altLang="ja-JP" b="1" dirty="0" smtClean="0">
                <a:latin typeface="Arial" pitchFamily="34" charset="0"/>
                <a:ea typeface="ＭＳ Ｐゴシック" pitchFamily="50" charset="-128"/>
                <a:cs typeface="ＭＳ Ｐゴシック" pitchFamily="50" charset="-128"/>
              </a:rPr>
              <a:t>stack</a:t>
            </a:r>
          </a:p>
        </p:txBody>
      </p:sp>
      <p:sp>
        <p:nvSpPr>
          <p:cNvPr id="9" name="Rectangle 2"/>
          <p:cNvSpPr>
            <a:spLocks noChangeArrowheads="1"/>
          </p:cNvSpPr>
          <p:nvPr/>
        </p:nvSpPr>
        <p:spPr bwMode="auto">
          <a:xfrm>
            <a:off x="473118" y="1434748"/>
            <a:ext cx="6556282" cy="861774"/>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800" b="0" i="0" u="none" strike="noStrike" cap="none" normalizeH="0" baseline="0" dirty="0" smtClean="0">
                <a:ln>
                  <a:noFill/>
                </a:ln>
                <a:solidFill>
                  <a:srgbClr val="101094"/>
                </a:solidFill>
                <a:effectLst/>
                <a:latin typeface="Consolas" pitchFamily="49" charset="0"/>
                <a:ea typeface="inherit"/>
                <a:cs typeface="ＭＳ Ｐゴシック" pitchFamily="50" charset="-128"/>
              </a:rPr>
              <a:t>char</a:t>
            </a:r>
            <a:r>
              <a:rPr kumimoji="1" lang="ja-JP" altLang="ja-JP" sz="2800" b="0" i="0" u="none" strike="noStrike" cap="none" normalizeH="0" baseline="0" dirty="0" smtClean="0">
                <a:ln>
                  <a:noFill/>
                </a:ln>
                <a:solidFill>
                  <a:srgbClr val="303336"/>
                </a:solidFill>
                <a:effectLst/>
                <a:latin typeface="Consolas" pitchFamily="49" charset="0"/>
                <a:ea typeface="inherit"/>
                <a:cs typeface="ＭＳ Ｐゴシック" pitchFamily="50" charset="-128"/>
              </a:rPr>
              <a:t> *buff = (</a:t>
            </a:r>
            <a:r>
              <a:rPr kumimoji="1" lang="ja-JP" altLang="ja-JP" sz="2800" b="0" i="0" u="none" strike="noStrike" cap="none" normalizeH="0" baseline="0" dirty="0" smtClean="0">
                <a:ln>
                  <a:noFill/>
                </a:ln>
                <a:solidFill>
                  <a:srgbClr val="101094"/>
                </a:solidFill>
                <a:effectLst/>
                <a:latin typeface="Consolas" pitchFamily="49" charset="0"/>
                <a:ea typeface="inherit"/>
                <a:cs typeface="ＭＳ Ｐゴシック" pitchFamily="50" charset="-128"/>
              </a:rPr>
              <a:t>char</a:t>
            </a:r>
            <a:r>
              <a:rPr kumimoji="1" lang="ja-JP" altLang="ja-JP" sz="2800" b="0" i="0" u="none" strike="noStrike" cap="none" normalizeH="0" baseline="0" dirty="0" smtClean="0">
                <a:ln>
                  <a:noFill/>
                </a:ln>
                <a:solidFill>
                  <a:srgbClr val="303336"/>
                </a:solidFill>
                <a:effectLst/>
                <a:latin typeface="Consolas" pitchFamily="49" charset="0"/>
                <a:ea typeface="inherit"/>
                <a:cs typeface="ＭＳ Ｐゴシック" pitchFamily="50" charset="-128"/>
              </a:rPr>
              <a:t> *)malloc(</a:t>
            </a:r>
            <a:r>
              <a:rPr kumimoji="1" lang="ja-JP" altLang="ja-JP" sz="2800" b="0" i="0" u="none" strike="noStrike" cap="none" normalizeH="0" baseline="0" dirty="0" smtClean="0">
                <a:ln>
                  <a:noFill/>
                </a:ln>
                <a:solidFill>
                  <a:srgbClr val="7D2727"/>
                </a:solidFill>
                <a:effectLst/>
                <a:latin typeface="Consolas" pitchFamily="49" charset="0"/>
                <a:ea typeface="inherit"/>
                <a:cs typeface="ＭＳ Ｐゴシック" pitchFamily="50" charset="-128"/>
              </a:rPr>
              <a:t>500</a:t>
            </a:r>
            <a:r>
              <a:rPr kumimoji="1" lang="ja-JP" altLang="ja-JP" sz="2800" b="0" i="0" u="none" strike="noStrike" cap="none" normalizeH="0" baseline="0" dirty="0" smtClean="0">
                <a:ln>
                  <a:noFill/>
                </a:ln>
                <a:solidFill>
                  <a:srgbClr val="303336"/>
                </a:solidFill>
                <a:effectLst/>
                <a:latin typeface="Consolas" pitchFamily="49" charset="0"/>
                <a:ea typeface="inherit"/>
                <a:cs typeface="ＭＳ Ｐゴシック" pitchFamily="50" charset="-128"/>
              </a:rPr>
              <a:t>);</a:t>
            </a:r>
            <a:r>
              <a:rPr kumimoji="1" lang="ja-JP" altLang="ja-JP" sz="14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rPr>
              <a:t> </a:t>
            </a:r>
            <a:endParaRPr kumimoji="1" lang="en-US" altLang="ja-JP" sz="14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endParaRPr>
          </a:p>
          <a:p>
            <a:pPr marL="685800" marR="0" lvl="0" indent="-6858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altLang="zh-CN" sz="1400" dirty="0" smtClean="0">
                <a:latin typeface="Arial" pitchFamily="34" charset="0"/>
                <a:ea typeface="ＭＳ Ｐゴシック" pitchFamily="50" charset="-128"/>
                <a:cs typeface="ＭＳ Ｐゴシック" pitchFamily="50" charset="-128"/>
              </a:rPr>
              <a:t>b</a:t>
            </a:r>
            <a:r>
              <a:rPr lang="en-US" altLang="ja-JP" sz="1400" dirty="0" smtClean="0">
                <a:latin typeface="Arial" pitchFamily="34" charset="0"/>
                <a:ea typeface="ＭＳ Ｐゴシック" pitchFamily="50" charset="-128"/>
                <a:cs typeface="ＭＳ Ｐゴシック" pitchFamily="50" charset="-128"/>
              </a:rPr>
              <a:t>uff</a:t>
            </a:r>
            <a:r>
              <a:rPr lang="zh-CN" altLang="en-US" sz="1400" dirty="0" smtClean="0">
                <a:latin typeface="Arial" pitchFamily="34" charset="0"/>
                <a:ea typeface="ＭＳ Ｐゴシック" pitchFamily="50" charset="-128"/>
                <a:cs typeface="ＭＳ Ｐゴシック" pitchFamily="50" charset="-128"/>
              </a:rPr>
              <a:t>在</a:t>
            </a:r>
            <a:r>
              <a:rPr lang="en-US" altLang="zh-CN" sz="1400" dirty="0" smtClean="0">
                <a:latin typeface="Arial" pitchFamily="34" charset="0"/>
                <a:ea typeface="ＭＳ Ｐゴシック" pitchFamily="50" charset="-128"/>
                <a:cs typeface="ＭＳ Ｐゴシック" pitchFamily="50" charset="-128"/>
              </a:rPr>
              <a:t>stack</a:t>
            </a:r>
          </a:p>
          <a:p>
            <a:pPr marL="685800" marR="0" lvl="0" indent="-6858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zh-CN" altLang="en-US" sz="14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rPr>
              <a:t>但</a:t>
            </a:r>
            <a:r>
              <a:rPr kumimoji="1" lang="en-US" altLang="zh-CN" sz="1400" b="0" i="0" u="none" strike="noStrike" cap="none" normalizeH="0" baseline="0" dirty="0" err="1" smtClean="0">
                <a:ln>
                  <a:noFill/>
                </a:ln>
                <a:solidFill>
                  <a:schemeClr val="tx1"/>
                </a:solidFill>
                <a:effectLst/>
                <a:latin typeface="Arial" pitchFamily="34" charset="0"/>
                <a:ea typeface="ＭＳ Ｐゴシック" pitchFamily="50" charset="-128"/>
                <a:cs typeface="ＭＳ Ｐゴシック" pitchFamily="50" charset="-128"/>
              </a:rPr>
              <a:t>mallock</a:t>
            </a:r>
            <a:r>
              <a:rPr kumimoji="1" lang="zh-CN" altLang="en-US" sz="14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rPr>
              <a:t>在</a:t>
            </a:r>
            <a:r>
              <a:rPr kumimoji="1" lang="en-US" altLang="zh-CN" sz="14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rPr>
              <a:t>heap</a:t>
            </a:r>
            <a:r>
              <a:rPr kumimoji="1" lang="zh-CN" altLang="en-US" sz="14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rPr>
              <a:t>申请了</a:t>
            </a:r>
            <a:r>
              <a:rPr kumimoji="1" lang="en-US" altLang="zh-CN" sz="14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rPr>
              <a:t>500point</a:t>
            </a:r>
            <a:r>
              <a:rPr kumimoji="1" lang="zh-CN" altLang="en-US" sz="14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rPr>
              <a:t>大小的空间</a:t>
            </a:r>
            <a:endParaRPr kumimoji="1" lang="ja-JP" altLang="ja-JP" sz="60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endParaRPr>
          </a:p>
        </p:txBody>
      </p:sp>
    </p:spTree>
    <p:extLst>
      <p:ext uri="{BB962C8B-B14F-4D97-AF65-F5344CB8AC3E}">
        <p14:creationId xmlns:p14="http://schemas.microsoft.com/office/powerpoint/2010/main" val="76418908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10.229.90.22\share\Screenshot from 2017-08-25 14-56-1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20072" y="237998"/>
            <a:ext cx="20064723" cy="8712968"/>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5239975" y="3347864"/>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p:cNvSpPr txBox="1"/>
          <p:nvPr/>
        </p:nvSpPr>
        <p:spPr>
          <a:xfrm>
            <a:off x="219881" y="6549347"/>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5" name="正方形/長方形 4"/>
          <p:cNvSpPr/>
          <p:nvPr/>
        </p:nvSpPr>
        <p:spPr>
          <a:xfrm>
            <a:off x="-4707904" y="6194862"/>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312190" y="3685637"/>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7" name="正方形/長方形 6"/>
          <p:cNvSpPr/>
          <p:nvPr/>
        </p:nvSpPr>
        <p:spPr>
          <a:xfrm>
            <a:off x="-5256901" y="2405561"/>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329116" y="2743334"/>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4" name="テキスト ボックス 3"/>
          <p:cNvSpPr txBox="1"/>
          <p:nvPr/>
        </p:nvSpPr>
        <p:spPr>
          <a:xfrm>
            <a:off x="-2323651" y="8230187"/>
            <a:ext cx="8711359" cy="369332"/>
          </a:xfrm>
          <a:prstGeom prst="rect">
            <a:avLst/>
          </a:prstGeom>
          <a:noFill/>
        </p:spPr>
        <p:txBody>
          <a:bodyPr wrap="none" rtlCol="0">
            <a:spAutoFit/>
          </a:bodyPr>
          <a:lstStyle/>
          <a:p>
            <a:r>
              <a:rPr lang="zh-CN" altLang="en-US" dirty="0">
                <a:solidFill>
                  <a:srgbClr val="FF0000"/>
                </a:solidFill>
              </a:rPr>
              <a:t>在 </a:t>
            </a:r>
            <a:r>
              <a:rPr lang="en-US" altLang="zh-CN" dirty="0">
                <a:solidFill>
                  <a:srgbClr val="FF0000"/>
                </a:solidFill>
              </a:rPr>
              <a:t>.data </a:t>
            </a:r>
            <a:r>
              <a:rPr lang="zh-CN" altLang="en-US" dirty="0">
                <a:solidFill>
                  <a:srgbClr val="FF0000"/>
                </a:solidFill>
              </a:rPr>
              <a:t>里的是 </a:t>
            </a:r>
            <a:r>
              <a:rPr lang="zh-CN" altLang="en-US" b="1" u="sng" dirty="0">
                <a:solidFill>
                  <a:srgbClr val="FF0000"/>
                </a:solidFill>
              </a:rPr>
              <a:t>有初期值</a:t>
            </a:r>
            <a:r>
              <a:rPr lang="zh-CN" altLang="en-US" dirty="0">
                <a:solidFill>
                  <a:srgbClr val="FF0000"/>
                </a:solidFill>
              </a:rPr>
              <a:t> 并且 </a:t>
            </a:r>
            <a:r>
              <a:rPr lang="zh-CN" altLang="en-US" b="1" u="sng" dirty="0">
                <a:solidFill>
                  <a:srgbClr val="FF0000"/>
                </a:solidFill>
              </a:rPr>
              <a:t>从任何地方都能</a:t>
            </a:r>
            <a:r>
              <a:rPr lang="en-US" altLang="zh-CN" b="1" u="sng" dirty="0">
                <a:solidFill>
                  <a:srgbClr val="FF0000"/>
                </a:solidFill>
              </a:rPr>
              <a:t>access</a:t>
            </a:r>
            <a:r>
              <a:rPr lang="zh-CN" altLang="en-US" b="1" u="sng" dirty="0">
                <a:solidFill>
                  <a:srgbClr val="FF0000"/>
                </a:solidFill>
              </a:rPr>
              <a:t>的变量（既</a:t>
            </a:r>
            <a:r>
              <a:rPr lang="en-US" altLang="zh-CN" b="1" u="sng" dirty="0">
                <a:solidFill>
                  <a:srgbClr val="FF0000"/>
                </a:solidFill>
              </a:rPr>
              <a:t>Global</a:t>
            </a:r>
            <a:r>
              <a:rPr lang="zh-CN" altLang="en-US" b="1" u="sng" dirty="0">
                <a:solidFill>
                  <a:srgbClr val="FF0000"/>
                </a:solidFill>
              </a:rPr>
              <a:t>或</a:t>
            </a:r>
            <a:r>
              <a:rPr lang="en-US" altLang="zh-CN" b="1" u="sng" dirty="0">
                <a:solidFill>
                  <a:srgbClr val="FF0000"/>
                </a:solidFill>
              </a:rPr>
              <a:t>Static</a:t>
            </a:r>
            <a:r>
              <a:rPr lang="zh-CN" altLang="en-US" b="1" u="sng" dirty="0">
                <a:solidFill>
                  <a:srgbClr val="FF0000"/>
                </a:solidFill>
              </a:rPr>
              <a:t>变量）</a:t>
            </a:r>
            <a:endParaRPr kumimoji="1" lang="ja-JP" altLang="en-US" b="1" u="sng" dirty="0">
              <a:solidFill>
                <a:srgbClr val="FF0000"/>
              </a:solidFill>
            </a:endParaRPr>
          </a:p>
        </p:txBody>
      </p:sp>
    </p:spTree>
    <p:extLst>
      <p:ext uri="{BB962C8B-B14F-4D97-AF65-F5344CB8AC3E}">
        <p14:creationId xmlns:p14="http://schemas.microsoft.com/office/powerpoint/2010/main" val="792108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4936" y="38098"/>
            <a:ext cx="3429000" cy="2585323"/>
          </a:xfrm>
          <a:prstGeom prst="rect">
            <a:avLst/>
          </a:prstGeom>
        </p:spPr>
        <p:txBody>
          <a:bodyPr>
            <a:spAutoFit/>
          </a:bodyPr>
          <a:lstStyle/>
          <a:p>
            <a:r>
              <a:rPr lang="en-US" altLang="ja-JP" dirty="0"/>
              <a:t>SA:</a:t>
            </a:r>
            <a:r>
              <a:rPr lang="ja-JP" altLang="en-US" dirty="0"/>
              <a:t>要求分析</a:t>
            </a:r>
            <a:br>
              <a:rPr lang="ja-JP" altLang="en-US" dirty="0"/>
            </a:br>
            <a:r>
              <a:rPr lang="en-US" altLang="ja-JP" dirty="0"/>
              <a:t>SS:</a:t>
            </a:r>
            <a:r>
              <a:rPr lang="ja-JP" altLang="en-US" dirty="0"/>
              <a:t>基本設計</a:t>
            </a:r>
            <a:br>
              <a:rPr lang="ja-JP" altLang="en-US" dirty="0"/>
            </a:br>
            <a:r>
              <a:rPr lang="en-US" altLang="ja-JP" dirty="0"/>
              <a:t>PS:</a:t>
            </a:r>
            <a:r>
              <a:rPr lang="ja-JP" altLang="en-US" dirty="0"/>
              <a:t>詳細設計</a:t>
            </a:r>
            <a:br>
              <a:rPr lang="ja-JP" altLang="en-US" dirty="0"/>
            </a:br>
            <a:r>
              <a:rPr lang="en-US" altLang="ja-JP" dirty="0"/>
              <a:t>PG:</a:t>
            </a:r>
            <a:r>
              <a:rPr lang="ja-JP" altLang="en-US" dirty="0"/>
              <a:t>プログラム</a:t>
            </a:r>
            <a:br>
              <a:rPr lang="ja-JP" altLang="en-US" dirty="0"/>
            </a:br>
            <a:r>
              <a:rPr lang="en-US" altLang="ja-JP" dirty="0"/>
              <a:t>MT:</a:t>
            </a:r>
            <a:r>
              <a:rPr lang="ja-JP" altLang="en-US" dirty="0"/>
              <a:t>単体テスト</a:t>
            </a:r>
            <a:br>
              <a:rPr lang="ja-JP" altLang="en-US" dirty="0"/>
            </a:br>
            <a:r>
              <a:rPr lang="en-US" altLang="ja-JP" dirty="0"/>
              <a:t>PT:</a:t>
            </a:r>
            <a:r>
              <a:rPr lang="ja-JP" altLang="en-US" dirty="0"/>
              <a:t>結合テスト</a:t>
            </a:r>
            <a:br>
              <a:rPr lang="ja-JP" altLang="en-US" dirty="0"/>
            </a:br>
            <a:r>
              <a:rPr lang="en-US" altLang="ja-JP" dirty="0"/>
              <a:t>IT:</a:t>
            </a:r>
            <a:r>
              <a:rPr lang="ja-JP" altLang="en-US" dirty="0"/>
              <a:t>結合テスト</a:t>
            </a:r>
            <a:br>
              <a:rPr lang="ja-JP" altLang="en-US" dirty="0"/>
            </a:br>
            <a:r>
              <a:rPr lang="en-US" altLang="ja-JP" dirty="0"/>
              <a:t>ST:</a:t>
            </a:r>
            <a:r>
              <a:rPr lang="ja-JP" altLang="en-US" dirty="0"/>
              <a:t>総合テスト</a:t>
            </a:r>
            <a:br>
              <a:rPr lang="ja-JP" altLang="en-US" dirty="0"/>
            </a:br>
            <a:r>
              <a:rPr lang="en-US" altLang="ja-JP" dirty="0"/>
              <a:t>FT:</a:t>
            </a:r>
            <a:r>
              <a:rPr lang="ja-JP" altLang="en-US" dirty="0"/>
              <a:t>現地テスト</a:t>
            </a:r>
          </a:p>
        </p:txBody>
      </p:sp>
      <p:sp>
        <p:nvSpPr>
          <p:cNvPr id="3" name="正方形/長方形 2"/>
          <p:cNvSpPr/>
          <p:nvPr/>
        </p:nvSpPr>
        <p:spPr>
          <a:xfrm>
            <a:off x="0" y="3419872"/>
            <a:ext cx="5976664" cy="2585323"/>
          </a:xfrm>
          <a:prstGeom prst="rect">
            <a:avLst/>
          </a:prstGeom>
        </p:spPr>
        <p:txBody>
          <a:bodyPr wrap="square">
            <a:spAutoFit/>
          </a:bodyPr>
          <a:lstStyle/>
          <a:p>
            <a:r>
              <a:rPr lang="ja-JP" altLang="en-US" dirty="0"/>
              <a:t>①（情報化構想立案とシステム企画</a:t>
            </a:r>
            <a:r>
              <a:rPr lang="en-US" altLang="ja-JP" dirty="0"/>
              <a:t>(VP,SP)</a:t>
            </a:r>
            <a:r>
              <a:rPr lang="ja-JP" altLang="en-US" dirty="0"/>
              <a:t>）</a:t>
            </a:r>
            <a:br>
              <a:rPr lang="ja-JP" altLang="en-US" dirty="0"/>
            </a:br>
            <a:r>
              <a:rPr lang="ja-JP" altLang="en-US" dirty="0"/>
              <a:t>②要件定義</a:t>
            </a:r>
            <a:r>
              <a:rPr lang="en-US" altLang="ja-JP" dirty="0"/>
              <a:t>(</a:t>
            </a:r>
            <a:r>
              <a:rPr lang="en-US" altLang="ja-JP" dirty="0">
                <a:solidFill>
                  <a:srgbClr val="FF0000"/>
                </a:solidFill>
              </a:rPr>
              <a:t>RD</a:t>
            </a:r>
            <a:r>
              <a:rPr lang="en-US" altLang="ja-JP" dirty="0"/>
              <a:t>)[</a:t>
            </a:r>
            <a:r>
              <a:rPr lang="ja-JP" altLang="en-US" dirty="0"/>
              <a:t>システム方式設計</a:t>
            </a:r>
            <a:r>
              <a:rPr lang="en-US" altLang="ja-JP" dirty="0"/>
              <a:t>(</a:t>
            </a:r>
            <a:r>
              <a:rPr lang="en-US" altLang="ja-JP" dirty="0">
                <a:solidFill>
                  <a:srgbClr val="FF0000"/>
                </a:solidFill>
              </a:rPr>
              <a:t>SA</a:t>
            </a:r>
            <a:r>
              <a:rPr lang="en-US" altLang="ja-JP" dirty="0"/>
              <a:t>)]</a:t>
            </a:r>
            <a:r>
              <a:rPr lang="ja-JP" altLang="en-US" dirty="0"/>
              <a:t/>
            </a:r>
            <a:br>
              <a:rPr lang="ja-JP" altLang="en-US" dirty="0"/>
            </a:br>
            <a:r>
              <a:rPr lang="ja-JP" altLang="en-US" dirty="0"/>
              <a:t>｜③ユーザーインターフェース設計</a:t>
            </a:r>
            <a:r>
              <a:rPr lang="en-US" altLang="ja-JP" dirty="0"/>
              <a:t>(UI) </a:t>
            </a:r>
            <a:r>
              <a:rPr lang="ja-JP" altLang="en-US" dirty="0"/>
              <a:t>＝ 基本設計</a:t>
            </a:r>
            <a:br>
              <a:rPr lang="ja-JP" altLang="en-US" dirty="0"/>
            </a:br>
            <a:r>
              <a:rPr lang="ja-JP" altLang="en-US" dirty="0"/>
              <a:t>｜｜④システム構造設計</a:t>
            </a:r>
            <a:r>
              <a:rPr lang="en-US" altLang="ja-JP" dirty="0"/>
              <a:t>(</a:t>
            </a:r>
            <a:r>
              <a:rPr lang="en-US" altLang="ja-JP" dirty="0">
                <a:solidFill>
                  <a:srgbClr val="FF0000"/>
                </a:solidFill>
              </a:rPr>
              <a:t>SS</a:t>
            </a:r>
            <a:r>
              <a:rPr lang="en-US" altLang="ja-JP" dirty="0"/>
              <a:t>) </a:t>
            </a:r>
            <a:r>
              <a:rPr lang="ja-JP" altLang="en-US" dirty="0"/>
              <a:t>＝ 詳細設計</a:t>
            </a:r>
            <a:br>
              <a:rPr lang="ja-JP" altLang="en-US" dirty="0"/>
            </a:br>
            <a:r>
              <a:rPr lang="ja-JP" altLang="en-US" dirty="0"/>
              <a:t>｜｜｜⑤製造工程</a:t>
            </a:r>
            <a:r>
              <a:rPr lang="en-US" altLang="ja-JP" dirty="0"/>
              <a:t>(</a:t>
            </a:r>
            <a:r>
              <a:rPr lang="en-US" altLang="ja-JP" dirty="0">
                <a:solidFill>
                  <a:srgbClr val="FF0000"/>
                </a:solidFill>
              </a:rPr>
              <a:t>PS,PG,PT</a:t>
            </a:r>
            <a:r>
              <a:rPr lang="en-US" altLang="ja-JP" dirty="0"/>
              <a:t>)</a:t>
            </a:r>
            <a:r>
              <a:rPr lang="ja-JP" altLang="en-US" dirty="0"/>
              <a:t/>
            </a:r>
            <a:br>
              <a:rPr lang="ja-JP" altLang="en-US" dirty="0"/>
            </a:br>
            <a:r>
              <a:rPr lang="ja-JP" altLang="en-US" dirty="0"/>
              <a:t>｜｜⑥結合テスト</a:t>
            </a:r>
            <a:r>
              <a:rPr lang="en-US" altLang="ja-JP" dirty="0"/>
              <a:t>(IT)</a:t>
            </a:r>
            <a:r>
              <a:rPr lang="ja-JP" altLang="en-US" dirty="0"/>
              <a:t/>
            </a:r>
            <a:br>
              <a:rPr lang="ja-JP" altLang="en-US" dirty="0"/>
            </a:br>
            <a:r>
              <a:rPr lang="ja-JP" altLang="en-US" dirty="0"/>
              <a:t>｜⑦システムテスト</a:t>
            </a:r>
            <a:r>
              <a:rPr lang="en-US" altLang="ja-JP" dirty="0"/>
              <a:t>(ST)</a:t>
            </a:r>
            <a:r>
              <a:rPr lang="ja-JP" altLang="en-US" dirty="0"/>
              <a:t/>
            </a:r>
            <a:br>
              <a:rPr lang="ja-JP" altLang="en-US" dirty="0"/>
            </a:br>
            <a:r>
              <a:rPr lang="ja-JP" altLang="en-US" dirty="0"/>
              <a:t>⑧運用テスト</a:t>
            </a:r>
            <a:r>
              <a:rPr lang="en-US" altLang="ja-JP" dirty="0"/>
              <a:t>(OT)</a:t>
            </a:r>
            <a:r>
              <a:rPr lang="ja-JP" altLang="en-US" dirty="0"/>
              <a:t/>
            </a:r>
            <a:br>
              <a:rPr lang="ja-JP" altLang="en-US" dirty="0"/>
            </a:br>
            <a:r>
              <a:rPr lang="ja-JP" altLang="en-US" dirty="0"/>
              <a:t>⑨（システム運用保守</a:t>
            </a:r>
            <a:r>
              <a:rPr lang="en-US" altLang="ja-JP" dirty="0"/>
              <a:t>(OM)</a:t>
            </a:r>
            <a:endParaRPr lang="ja-JP" altLang="en-US" dirty="0"/>
          </a:p>
        </p:txBody>
      </p:sp>
    </p:spTree>
    <p:extLst>
      <p:ext uri="{BB962C8B-B14F-4D97-AF65-F5344CB8AC3E}">
        <p14:creationId xmlns:p14="http://schemas.microsoft.com/office/powerpoint/2010/main" val="225571893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p:cNvSpPr txBox="1"/>
          <p:nvPr/>
        </p:nvSpPr>
        <p:spPr>
          <a:xfrm>
            <a:off x="0" y="539552"/>
            <a:ext cx="10776220" cy="1477328"/>
          </a:xfrm>
          <a:prstGeom prst="rect">
            <a:avLst/>
          </a:prstGeom>
          <a:noFill/>
        </p:spPr>
        <p:txBody>
          <a:bodyPr wrap="none" rtlCol="0">
            <a:spAutoFit/>
          </a:bodyPr>
          <a:lstStyle/>
          <a:p>
            <a:r>
              <a:rPr kumimoji="1" lang="en-US" altLang="ja-JP" dirty="0" err="1"/>
              <a:t>git</a:t>
            </a:r>
            <a:r>
              <a:rPr kumimoji="1" lang="en-US" altLang="ja-JP" dirty="0"/>
              <a:t>:</a:t>
            </a:r>
          </a:p>
          <a:p>
            <a:pPr marL="285750" indent="-285750">
              <a:buFont typeface="Arial" panose="020B0604020202020204" pitchFamily="34" charset="0"/>
              <a:buChar char="•"/>
            </a:pPr>
            <a:r>
              <a:rPr lang="en-US" altLang="ja-JP" dirty="0"/>
              <a:t>website:</a:t>
            </a:r>
          </a:p>
          <a:p>
            <a:pPr marL="742950" lvl="1" indent="-285750">
              <a:buFont typeface="Arial" panose="020B0604020202020204" pitchFamily="34" charset="0"/>
              <a:buChar char="•"/>
            </a:pPr>
            <a:r>
              <a:rPr lang="en-US" altLang="ja-JP" dirty="0">
                <a:hlinkClick r:id="rId2"/>
              </a:rPr>
              <a:t>https://glgit.car.jp.panasonic.com/gerrit_m7g/#/admin/projects/m7g/MM/BaseSystem/source/pana/sec</a:t>
            </a:r>
            <a:endParaRPr lang="en-US" altLang="ja-JP" dirty="0"/>
          </a:p>
          <a:p>
            <a:pPr marL="285750" indent="-285750">
              <a:buFont typeface="Arial" panose="020B0604020202020204" pitchFamily="34" charset="0"/>
              <a:buChar char="•"/>
            </a:pPr>
            <a:r>
              <a:rPr lang="en-US" altLang="ja-JP" dirty="0" err="1"/>
              <a:t>git</a:t>
            </a:r>
            <a:r>
              <a:rPr lang="en-US" altLang="ja-JP" dirty="0"/>
              <a:t> clone </a:t>
            </a:r>
            <a:r>
              <a:rPr lang="en-US" altLang="ja-JP" b="1" dirty="0"/>
              <a:t>ssh://chen.feiyu</a:t>
            </a:r>
            <a:r>
              <a:rPr lang="en-US" altLang="ja-JP" dirty="0"/>
              <a:t>@glgit.car.jp.panasonic:29418/m7g/MM/BaseSystem/source/pana/sec</a:t>
            </a:r>
          </a:p>
          <a:p>
            <a:pPr marL="742950" lvl="1" indent="-285750">
              <a:buFont typeface="Arial" panose="020B0604020202020204" pitchFamily="34" charset="0"/>
              <a:buChar char="•"/>
            </a:pPr>
            <a:r>
              <a:rPr lang="en-US" altLang="ja-JP" dirty="0"/>
              <a:t>username/password: </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9512" y="5724129"/>
            <a:ext cx="7691041" cy="3111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9219" y="9129485"/>
            <a:ext cx="5972175" cy="533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1"/>
          <p:cNvSpPr>
            <a:spLocks noChangeArrowheads="1"/>
          </p:cNvSpPr>
          <p:nvPr/>
        </p:nvSpPr>
        <p:spPr bwMode="auto">
          <a:xfrm>
            <a:off x="2780928" y="2846157"/>
            <a:ext cx="3568285" cy="184665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git commit -F- &lt;&lt;EOF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2B91AF"/>
                </a:solidFill>
                <a:effectLst/>
                <a:latin typeface="Consolas" pitchFamily="49" charset="0"/>
                <a:ea typeface="ＭＳ Ｐゴシック" pitchFamily="50" charset="-128"/>
                <a:cs typeface="Consolas" pitchFamily="49" charset="0"/>
              </a:rPr>
              <a:t>Message</a:t>
            </a: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goes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here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EOF</a:t>
            </a:r>
            <a:r>
              <a:rPr kumimoji="1" lang="ja-JP" altLang="ja-JP"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5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2" name="テキスト ボックス 1"/>
          <p:cNvSpPr txBox="1"/>
          <p:nvPr/>
        </p:nvSpPr>
        <p:spPr>
          <a:xfrm>
            <a:off x="7209420" y="6300193"/>
            <a:ext cx="5901808"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lang="en-US" altLang="ja-JP" dirty="0" err="1"/>
              <a:t>git</a:t>
            </a:r>
            <a:r>
              <a:rPr lang="en-US" altLang="ja-JP" dirty="0"/>
              <a:t> diff master origin/master</a:t>
            </a:r>
          </a:p>
          <a:p>
            <a:pPr marL="742950" lvl="1" indent="-285750">
              <a:buFont typeface="Arial" panose="020B0604020202020204" pitchFamily="34" charset="0"/>
              <a:buChar char="•"/>
            </a:pPr>
            <a:r>
              <a:rPr kumimoji="1" lang="en-US" altLang="ja-JP" dirty="0"/>
              <a:t>shows differences of local and remote master branch</a:t>
            </a:r>
          </a:p>
          <a:p>
            <a:pPr marL="285750" indent="-285750">
              <a:buFont typeface="Arial" panose="020B0604020202020204" pitchFamily="34" charset="0"/>
              <a:buChar char="•"/>
            </a:pPr>
            <a:r>
              <a:rPr lang="en-US" altLang="ja-JP" dirty="0" err="1"/>
              <a:t>git</a:t>
            </a:r>
            <a:r>
              <a:rPr lang="en-US" altLang="ja-JP" dirty="0"/>
              <a:t> pull</a:t>
            </a:r>
          </a:p>
          <a:p>
            <a:pPr marL="742950" lvl="1" indent="-285750">
              <a:buFont typeface="Arial" panose="020B0604020202020204" pitchFamily="34" charset="0"/>
              <a:buChar char="•"/>
            </a:pPr>
            <a:r>
              <a:rPr kumimoji="1" lang="en-US" altLang="ja-JP" dirty="0"/>
              <a:t>get </a:t>
            </a:r>
            <a:r>
              <a:rPr kumimoji="1" lang="en-US" altLang="ja-JP" dirty="0" err="1"/>
              <a:t>origion</a:t>
            </a:r>
            <a:r>
              <a:rPr kumimoji="1" lang="en-US" altLang="ja-JP" dirty="0"/>
              <a:t>/master</a:t>
            </a:r>
            <a:endParaRPr kumimoji="1" lang="ja-JP" altLang="en-US" dirty="0"/>
          </a:p>
        </p:txBody>
      </p:sp>
      <p:sp>
        <p:nvSpPr>
          <p:cNvPr id="4" name="Rectangle 1"/>
          <p:cNvSpPr>
            <a:spLocks noChangeArrowheads="1"/>
          </p:cNvSpPr>
          <p:nvPr/>
        </p:nvSpPr>
        <p:spPr bwMode="auto">
          <a:xfrm>
            <a:off x="5751258" y="3184714"/>
            <a:ext cx="4162999" cy="1169551"/>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en-US" altLang="ja-JP" sz="200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rPr>
              <a:t>How to set branch~</a:t>
            </a: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git checkout better_branch</a:t>
            </a:r>
            <a:endParaRPr kumimoji="1" lang="en-US" altLang="ja-JP" sz="200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altLang="ja-JP" sz="2000" dirty="0">
                <a:solidFill>
                  <a:srgbClr val="242729"/>
                </a:solidFill>
                <a:latin typeface="DejaVu Sans Mono" panose="020B0609030804020204" pitchFamily="49" charset="0"/>
                <a:ea typeface="DejaVu Sans Mono" panose="020B0609030804020204" pitchFamily="49" charset="0"/>
                <a:cs typeface="DejaVu Sans Mono" panose="020B0609030804020204" pitchFamily="49" charset="0"/>
              </a:rPr>
              <a:t>also to check up-to-date</a:t>
            </a:r>
            <a:r>
              <a:rPr kumimoji="1" lang="ja-JP" altLang="ja-JP" sz="160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en-US" altLang="ja-JP" sz="160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R="0" lvl="0" algn="l" defTabSz="914400" rtl="0" eaLnBrk="1" fontAlgn="base" latinLnBrk="0" hangingPunct="1">
              <a:lnSpc>
                <a:spcPct val="100000"/>
              </a:lnSpc>
              <a:spcBef>
                <a:spcPct val="0"/>
              </a:spcBef>
              <a:spcAft>
                <a:spcPct val="0"/>
              </a:spcAft>
              <a:buClrTx/>
              <a:buSzTx/>
              <a:tabLst/>
            </a:pPr>
            <a:r>
              <a:rPr lang="en-US" altLang="ja-JP" sz="1600" dirty="0" err="1">
                <a:latin typeface="DejaVu Sans Mono" panose="020B0609030804020204" pitchFamily="49" charset="0"/>
                <a:ea typeface="DejaVu Sans Mono" panose="020B0609030804020204" pitchFamily="49" charset="0"/>
                <a:cs typeface="DejaVu Sans Mono" panose="020B0609030804020204" pitchFamily="49" charset="0"/>
              </a:rPr>
              <a:t>git</a:t>
            </a:r>
            <a:r>
              <a:rPr lang="en-US" altLang="ja-JP" sz="1600" dirty="0">
                <a:latin typeface="DejaVu Sans Mono" panose="020B0609030804020204" pitchFamily="49" charset="0"/>
                <a:ea typeface="DejaVu Sans Mono" panose="020B0609030804020204" pitchFamily="49" charset="0"/>
                <a:cs typeface="DejaVu Sans Mono" panose="020B0609030804020204" pitchFamily="49" charset="0"/>
              </a:rPr>
              <a:t> fetch</a:t>
            </a:r>
            <a:endParaRPr kumimoji="1" lang="en-US" altLang="ja-JP" sz="160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p:txBody>
      </p:sp>
      <p:sp>
        <p:nvSpPr>
          <p:cNvPr id="5" name="テキスト ボックス 4"/>
          <p:cNvSpPr txBox="1"/>
          <p:nvPr/>
        </p:nvSpPr>
        <p:spPr>
          <a:xfrm>
            <a:off x="-3483768" y="3314313"/>
            <a:ext cx="3385414" cy="923330"/>
          </a:xfrm>
          <a:prstGeom prst="rect">
            <a:avLst/>
          </a:prstGeom>
          <a:solidFill>
            <a:schemeClr val="bg1"/>
          </a:solidFill>
        </p:spPr>
        <p:txBody>
          <a:bodyPr wrap="none" rtlCol="0">
            <a:spAutoFit/>
          </a:bodyPr>
          <a:lstStyle/>
          <a:p>
            <a:r>
              <a:rPr kumimoji="1" lang="en-US" altLang="ja-JP" dirty="0" err="1"/>
              <a:t>git</a:t>
            </a:r>
            <a:r>
              <a:rPr kumimoji="1" lang="en-US" altLang="ja-JP" dirty="0"/>
              <a:t> branch –a : print all branches</a:t>
            </a:r>
          </a:p>
          <a:p>
            <a:r>
              <a:rPr kumimoji="1" lang="en-US" altLang="ja-JP" dirty="0" err="1"/>
              <a:t>git</a:t>
            </a:r>
            <a:r>
              <a:rPr kumimoji="1" lang="en-US" altLang="ja-JP" dirty="0"/>
              <a:t> checkout –b xxx: switch branch</a:t>
            </a:r>
          </a:p>
          <a:p>
            <a:r>
              <a:rPr lang="en-US" altLang="ja-JP" dirty="0" err="1"/>
              <a:t>git</a:t>
            </a:r>
            <a:r>
              <a:rPr lang="en-US" altLang="ja-JP" dirty="0"/>
              <a:t> </a:t>
            </a:r>
            <a:endParaRPr kumimoji="1" lang="ja-JP" altLang="en-US" dirty="0"/>
          </a:p>
        </p:txBody>
      </p:sp>
      <p:sp>
        <p:nvSpPr>
          <p:cNvPr id="7" name="テキスト ボックス 6"/>
          <p:cNvSpPr txBox="1"/>
          <p:nvPr/>
        </p:nvSpPr>
        <p:spPr>
          <a:xfrm>
            <a:off x="-2979712" y="2016880"/>
            <a:ext cx="5507790"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b="1" dirty="0" err="1">
                <a:solidFill>
                  <a:srgbClr val="FF0000"/>
                </a:solidFill>
              </a:rPr>
              <a:t>ssh</a:t>
            </a:r>
            <a:r>
              <a:rPr kumimoji="1" lang="en-US" altLang="ja-JP" b="1" dirty="0">
                <a:solidFill>
                  <a:srgbClr val="FF0000"/>
                </a:solidFill>
              </a:rPr>
              <a:t> </a:t>
            </a:r>
            <a:r>
              <a:rPr kumimoji="1" lang="en-US" altLang="ja-JP" b="1" dirty="0" err="1">
                <a:solidFill>
                  <a:srgbClr val="FF0000"/>
                </a:solidFill>
              </a:rPr>
              <a:t>git</a:t>
            </a:r>
            <a:r>
              <a:rPr lang="en-US" altLang="ja-JP" b="1" dirty="0" err="1">
                <a:solidFill>
                  <a:srgbClr val="FF0000"/>
                </a:solidFill>
              </a:rPr>
              <a:t>srv</a:t>
            </a:r>
            <a:endParaRPr lang="en-US" altLang="ja-JP" b="1" dirty="0">
              <a:solidFill>
                <a:srgbClr val="FF0000"/>
              </a:solidFill>
            </a:endParaRPr>
          </a:p>
          <a:p>
            <a:r>
              <a:rPr lang="en-US" altLang="ja-JP" dirty="0"/>
              <a:t>shows you R/W permission to all repositories on a server</a:t>
            </a:r>
          </a:p>
        </p:txBody>
      </p:sp>
    </p:spTree>
    <p:extLst>
      <p:ext uri="{BB962C8B-B14F-4D97-AF65-F5344CB8AC3E}">
        <p14:creationId xmlns:p14="http://schemas.microsoft.com/office/powerpoint/2010/main" val="116305933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5776" y="14536"/>
            <a:ext cx="6858000" cy="4801314"/>
          </a:xfrm>
          <a:prstGeom prst="rect">
            <a:avLst/>
          </a:prstGeom>
          <a:noFill/>
        </p:spPr>
        <p:txBody>
          <a:bodyPr wrap="square" rtlCol="0">
            <a:spAutoFit/>
          </a:bodyPr>
          <a:lstStyle/>
          <a:p>
            <a:r>
              <a:rPr kumimoji="1" lang="en-US" altLang="ja-JP" b="1" dirty="0">
                <a:solidFill>
                  <a:srgbClr val="FF0000"/>
                </a:solidFill>
              </a:rPr>
              <a:t>Ethernet</a:t>
            </a:r>
            <a:r>
              <a:rPr kumimoji="1" lang="en-US" altLang="ja-JP" dirty="0">
                <a:solidFill>
                  <a:srgbClr val="FF0000"/>
                </a:solidFill>
              </a:rPr>
              <a:t> </a:t>
            </a:r>
            <a:r>
              <a:rPr kumimoji="1" lang="en-US" altLang="ja-JP" dirty="0"/>
              <a:t>vs. </a:t>
            </a:r>
            <a:r>
              <a:rPr kumimoji="1" lang="en-US" altLang="ja-JP" b="1" dirty="0">
                <a:solidFill>
                  <a:srgbClr val="FF0000"/>
                </a:solidFill>
              </a:rPr>
              <a:t>Internet</a:t>
            </a:r>
            <a:r>
              <a:rPr kumimoji="1" lang="en-US" altLang="ja-JP" dirty="0">
                <a:solidFill>
                  <a:srgbClr val="FF0000"/>
                </a:solidFill>
              </a:rPr>
              <a:t> </a:t>
            </a:r>
            <a:r>
              <a:rPr kumimoji="1" lang="en-US" altLang="ja-JP" dirty="0"/>
              <a:t>vs. </a:t>
            </a:r>
            <a:r>
              <a:rPr kumimoji="1" lang="en-US" altLang="ja-JP" b="1" dirty="0">
                <a:solidFill>
                  <a:srgbClr val="FF0000"/>
                </a:solidFill>
              </a:rPr>
              <a:t>TCP/IP</a:t>
            </a:r>
            <a:r>
              <a:rPr kumimoji="1" lang="en-US" altLang="ja-JP" b="1" dirty="0"/>
              <a:t>:</a:t>
            </a:r>
          </a:p>
          <a:p>
            <a:pPr marL="285750" indent="-285750">
              <a:buFont typeface="Arial" panose="020B0604020202020204" pitchFamily="34" charset="0"/>
              <a:buChar char="•"/>
            </a:pPr>
            <a:r>
              <a:rPr lang="en-US" altLang="ja-JP" b="1" dirty="0"/>
              <a:t>Ethernet: </a:t>
            </a:r>
            <a:r>
              <a:rPr lang="en-US" altLang="ja-JP" dirty="0"/>
              <a:t>a particular networking technology well adapted to the scale of one building. Ethernet is one kind of technology used to </a:t>
            </a:r>
            <a:r>
              <a:rPr lang="en-US" altLang="ja-JP" u="sng" dirty="0"/>
              <a:t>carry packets </a:t>
            </a:r>
            <a:r>
              <a:rPr lang="en-US" altLang="ja-JP" dirty="0"/>
              <a:t>of information that can also travel by other means. </a:t>
            </a:r>
            <a:endParaRPr kumimoji="1" lang="en-US" altLang="ja-JP" b="1" dirty="0"/>
          </a:p>
          <a:p>
            <a:pPr marL="285750" indent="-285750">
              <a:buFont typeface="Arial" panose="020B0604020202020204" pitchFamily="34" charset="0"/>
              <a:buChar char="•"/>
            </a:pPr>
            <a:r>
              <a:rPr kumimoji="1" lang="en-US" altLang="ja-JP" b="1" dirty="0"/>
              <a:t>Internet: </a:t>
            </a:r>
            <a:r>
              <a:rPr lang="en-US" altLang="ja-JP" dirty="0"/>
              <a:t>The Internet is a world wide packet switching network.</a:t>
            </a:r>
          </a:p>
          <a:p>
            <a:pPr marL="742950" lvl="1" indent="-285750">
              <a:buFont typeface="Arial" panose="020B0604020202020204" pitchFamily="34" charset="0"/>
              <a:buChar char="•"/>
            </a:pPr>
            <a:r>
              <a:rPr lang="en-US" altLang="ja-JP" dirty="0">
                <a:solidFill>
                  <a:srgbClr val="FF0000"/>
                </a:solidFill>
              </a:rPr>
              <a:t>Ethernet is to Internet as roads are to the transportation of goods.  </a:t>
            </a:r>
          </a:p>
          <a:p>
            <a:pPr marL="285750" indent="-285750">
              <a:buFont typeface="Arial" panose="020B0604020202020204" pitchFamily="34" charset="0"/>
              <a:buChar char="•"/>
            </a:pPr>
            <a:r>
              <a:rPr lang="en-US" altLang="ja-JP" b="1" dirty="0"/>
              <a:t>TCP/IP </a:t>
            </a:r>
            <a:r>
              <a:rPr lang="en-US" altLang="ja-JP" dirty="0"/>
              <a:t>vs. </a:t>
            </a:r>
            <a:r>
              <a:rPr lang="en-US" altLang="ja-JP" b="1" dirty="0"/>
              <a:t>Ethernet</a:t>
            </a:r>
            <a:r>
              <a:rPr lang="en-US" altLang="ja-JP" dirty="0"/>
              <a:t>: The short explanation is that they are different levels or layers of a network. Ethernet covers the physical medium plus some low level things like message collision detection. TCP/IP worries about getting a message to where it is going.</a:t>
            </a:r>
          </a:p>
          <a:p>
            <a:pPr marL="285750" indent="-285750">
              <a:buFont typeface="Arial" panose="020B0604020202020204" pitchFamily="34" charset="0"/>
              <a:buChar char="•"/>
            </a:pPr>
            <a:r>
              <a:rPr lang="en-US" altLang="ja-JP" b="1" dirty="0"/>
              <a:t>In short,</a:t>
            </a:r>
          </a:p>
          <a:p>
            <a:pPr marL="742950" lvl="1" indent="-285750">
              <a:buFont typeface="Arial" panose="020B0604020202020204" pitchFamily="34" charset="0"/>
              <a:buChar char="•"/>
            </a:pPr>
            <a:r>
              <a:rPr kumimoji="1" lang="en-US" altLang="ja-JP" b="1" dirty="0"/>
              <a:t>Internet </a:t>
            </a:r>
            <a:r>
              <a:rPr kumimoji="1" lang="en-US" altLang="ja-JP" dirty="0"/>
              <a:t>is a concept, a huge world wide wed</a:t>
            </a:r>
          </a:p>
          <a:p>
            <a:pPr marL="742950" lvl="1" indent="-285750">
              <a:buFont typeface="Arial" panose="020B0604020202020204" pitchFamily="34" charset="0"/>
              <a:buChar char="•"/>
            </a:pPr>
            <a:r>
              <a:rPr lang="en-US" altLang="ja-JP" b="1" dirty="0"/>
              <a:t>Ethernet </a:t>
            </a:r>
            <a:r>
              <a:rPr lang="en-US" altLang="ja-JP" dirty="0"/>
              <a:t>is PHYSCIAL network</a:t>
            </a:r>
          </a:p>
          <a:p>
            <a:pPr marL="742950" lvl="1" indent="-285750">
              <a:buFont typeface="Arial" panose="020B0604020202020204" pitchFamily="34" charset="0"/>
              <a:buChar char="•"/>
            </a:pPr>
            <a:r>
              <a:rPr kumimoji="1" lang="en-US" altLang="ja-JP" b="1" dirty="0"/>
              <a:t>TCP</a:t>
            </a:r>
            <a:r>
              <a:rPr kumimoji="1" lang="en-US" altLang="ja-JP" dirty="0"/>
              <a:t> is a man that receives information from application, and then give to </a:t>
            </a:r>
            <a:r>
              <a:rPr kumimoji="1" lang="en-US" altLang="ja-JP" b="1" dirty="0"/>
              <a:t>IP</a:t>
            </a:r>
          </a:p>
          <a:p>
            <a:pPr marL="742950" lvl="1" indent="-285750">
              <a:buFont typeface="Arial" panose="020B0604020202020204" pitchFamily="34" charset="0"/>
              <a:buChar char="•"/>
            </a:pPr>
            <a:r>
              <a:rPr lang="en-US" altLang="ja-JP" b="1" dirty="0"/>
              <a:t>IP </a:t>
            </a:r>
            <a:r>
              <a:rPr lang="en-US" altLang="ja-JP" dirty="0"/>
              <a:t>is a man that finds the destination of this information</a:t>
            </a:r>
            <a:endParaRPr kumimoji="1" lang="ja-JP" altLang="en-US" b="1" dirty="0"/>
          </a:p>
        </p:txBody>
      </p:sp>
      <p:pic>
        <p:nvPicPr>
          <p:cNvPr id="2050" name="Picture 2" descr="http://www.differencebetween.info/sites/default/files/images/2/tcp.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2736" y="-2340768"/>
            <a:ext cx="2857500" cy="2143125"/>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11584" y="6084168"/>
            <a:ext cx="6869584" cy="4524315"/>
          </a:xfrm>
          <a:prstGeom prst="rect">
            <a:avLst/>
          </a:prstGeom>
        </p:spPr>
        <p:txBody>
          <a:bodyPr wrap="square">
            <a:spAutoFit/>
          </a:bodyPr>
          <a:lstStyle/>
          <a:p>
            <a:r>
              <a:rPr lang="en-US" altLang="ja-JP" dirty="0"/>
              <a:t>In software development, </a:t>
            </a:r>
            <a:r>
              <a:rPr lang="en-US" altLang="ja-JP" u="sng" dirty="0"/>
              <a:t>time of check to time of use </a:t>
            </a:r>
            <a:r>
              <a:rPr lang="en-US" altLang="ja-JP" dirty="0"/>
              <a:t>(</a:t>
            </a:r>
            <a:r>
              <a:rPr lang="en-US" altLang="ja-JP" b="1" dirty="0">
                <a:solidFill>
                  <a:srgbClr val="FF0000"/>
                </a:solidFill>
              </a:rPr>
              <a:t>TOCTTOU </a:t>
            </a:r>
            <a:r>
              <a:rPr lang="en-US" altLang="ja-JP" dirty="0"/>
              <a:t>or TOCTOU, pronounced "TOCK too") is a class of software bug caused by changes in a system between the checking of a condition (such as a security credential) and the use of the results of that check. This is one example of a race condition.</a:t>
            </a:r>
          </a:p>
          <a:p>
            <a:pPr marL="285750" indent="-285750">
              <a:buFont typeface="Arial" panose="020B0604020202020204" pitchFamily="34" charset="0"/>
              <a:buChar char="•"/>
            </a:pPr>
            <a:r>
              <a:rPr lang="en-US" altLang="ja-JP" dirty="0"/>
              <a:t>e.g.: A simple example is as follows: Consider a Web application that allows a user to edit pages, and also allows administrators to lock pages to prevent editing. A user requests to edit a page, getting a form which can be used to alter its content. Before the user submits the form, an administrator locks the page, which should prevent editing. However, since editing has already begun, when the user submits the form, those edits (which have already been made) are accepted. When the user began editing, the appropriate authorization was checked, and the user was indeed allowed to edit. However, the authorization was used later, at a time when edits should no longer have been allowed.</a:t>
            </a:r>
          </a:p>
        </p:txBody>
      </p:sp>
    </p:spTree>
    <p:extLst>
      <p:ext uri="{BB962C8B-B14F-4D97-AF65-F5344CB8AC3E}">
        <p14:creationId xmlns:p14="http://schemas.microsoft.com/office/powerpoint/2010/main" val="10037733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60648" y="251520"/>
            <a:ext cx="1263487" cy="369332"/>
          </a:xfrm>
          <a:prstGeom prst="rect">
            <a:avLst/>
          </a:prstGeom>
          <a:noFill/>
        </p:spPr>
        <p:txBody>
          <a:bodyPr wrap="none" rtlCol="0">
            <a:spAutoFit/>
          </a:bodyPr>
          <a:lstStyle/>
          <a:p>
            <a:r>
              <a:rPr kumimoji="1" lang="en-US" altLang="ja-JP" dirty="0"/>
              <a:t>WTF is </a:t>
            </a:r>
            <a:r>
              <a:rPr kumimoji="1" lang="en-US" altLang="ja-JP" b="1" dirty="0">
                <a:solidFill>
                  <a:srgbClr val="FF0000"/>
                </a:solidFill>
              </a:rPr>
              <a:t>ENG</a:t>
            </a:r>
            <a:endParaRPr kumimoji="1" lang="ja-JP" altLang="en-US" b="1" dirty="0">
              <a:solidFill>
                <a:srgbClr val="FF0000"/>
              </a:solidFill>
            </a:endParaRPr>
          </a:p>
        </p:txBody>
      </p:sp>
      <p:pic>
        <p:nvPicPr>
          <p:cNvPr id="2050" name="Picture 2" descr="C:\Users\CHEN Feiyu\Desktop\Vault\[LearningMaterial]\[ref] WTF is EN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7061" y="5436096"/>
            <a:ext cx="10296526" cy="7667626"/>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92878" y="436186"/>
            <a:ext cx="5095875" cy="2305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図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95536" y="620852"/>
            <a:ext cx="9000000" cy="4455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370183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477328"/>
          </a:xfrm>
          <a:prstGeom prst="rect">
            <a:avLst/>
          </a:prstGeom>
          <a:noFill/>
        </p:spPr>
        <p:txBody>
          <a:bodyPr wrap="square" rtlCol="0">
            <a:spAutoFit/>
          </a:bodyPr>
          <a:lstStyle/>
          <a:p>
            <a:r>
              <a:rPr kumimoji="1" lang="en-US" altLang="ja-JP" dirty="0"/>
              <a:t>About </a:t>
            </a:r>
            <a:r>
              <a:rPr kumimoji="1" lang="en-US" altLang="ja-JP" b="1" dirty="0">
                <a:solidFill>
                  <a:srgbClr val="FF0000"/>
                </a:solidFill>
              </a:rPr>
              <a:t>Android</a:t>
            </a:r>
            <a:r>
              <a:rPr kumimoji="1" lang="en-US" altLang="ja-JP" dirty="0">
                <a:solidFill>
                  <a:srgbClr val="FF0000"/>
                </a:solidFill>
              </a:rPr>
              <a:t> </a:t>
            </a:r>
            <a:r>
              <a:rPr kumimoji="1" lang="en-US" altLang="ja-JP" dirty="0"/>
              <a:t>versions:</a:t>
            </a:r>
          </a:p>
          <a:p>
            <a:pPr marL="285750" indent="-285750">
              <a:buFont typeface="Arial" panose="020B0604020202020204" pitchFamily="34" charset="0"/>
              <a:buChar char="•"/>
            </a:pPr>
            <a:r>
              <a:rPr lang="en-US" altLang="ja-JP" dirty="0"/>
              <a:t>from D to Z (maybe)</a:t>
            </a:r>
          </a:p>
          <a:p>
            <a:pPr marL="285750" indent="-285750">
              <a:buFont typeface="Arial" panose="020B0604020202020204" pitchFamily="34" charset="0"/>
              <a:buChar char="•"/>
            </a:pPr>
            <a:r>
              <a:rPr kumimoji="1" lang="en-US" altLang="ja-JP" dirty="0"/>
              <a:t>on 2017.03.13, the newest version is called </a:t>
            </a:r>
            <a:r>
              <a:rPr kumimoji="1" lang="en-US" altLang="ja-JP" b="1" dirty="0"/>
              <a:t>Nougat</a:t>
            </a:r>
            <a:r>
              <a:rPr kumimoji="1" lang="en-US" altLang="ja-JP" dirty="0"/>
              <a:t>, the next version will be called O-something</a:t>
            </a:r>
          </a:p>
          <a:p>
            <a:pPr marL="285750" indent="-285750">
              <a:buFont typeface="Arial" panose="020B0604020202020204" pitchFamily="34" charset="0"/>
              <a:buChar char="•"/>
            </a:pPr>
            <a:r>
              <a:rPr lang="en-US" altLang="ja-JP" dirty="0"/>
              <a:t>there is a android car project</a:t>
            </a:r>
            <a:endParaRPr kumimoji="1" lang="ja-JP" altLang="en-US" dirty="0"/>
          </a:p>
        </p:txBody>
      </p:sp>
      <p:sp>
        <p:nvSpPr>
          <p:cNvPr id="3" name="正方形/長方形 2"/>
          <p:cNvSpPr/>
          <p:nvPr/>
        </p:nvSpPr>
        <p:spPr>
          <a:xfrm>
            <a:off x="0" y="2309843"/>
            <a:ext cx="6858000" cy="3416320"/>
          </a:xfrm>
          <a:prstGeom prst="rect">
            <a:avLst/>
          </a:prstGeom>
        </p:spPr>
        <p:txBody>
          <a:bodyPr wrap="square">
            <a:spAutoFit/>
          </a:bodyPr>
          <a:lstStyle/>
          <a:p>
            <a:r>
              <a:rPr lang="en-US" altLang="ja-JP" dirty="0"/>
              <a:t>Difference between </a:t>
            </a:r>
            <a:r>
              <a:rPr lang="en-US" altLang="ja-JP" b="1" dirty="0">
                <a:solidFill>
                  <a:srgbClr val="FF0000"/>
                </a:solidFill>
              </a:rPr>
              <a:t>&amp; and &amp;&amp;</a:t>
            </a:r>
            <a:r>
              <a:rPr lang="en-US" altLang="ja-JP" dirty="0"/>
              <a:t>:</a:t>
            </a:r>
          </a:p>
          <a:p>
            <a:r>
              <a:rPr lang="en-US" altLang="ja-JP" dirty="0"/>
              <a:t>&amp;&amp;</a:t>
            </a:r>
            <a:r>
              <a:rPr lang="ja-JP" altLang="en-US" dirty="0"/>
              <a:t>の結果は</a:t>
            </a:r>
            <a:r>
              <a:rPr lang="en-US" altLang="ja-JP" dirty="0"/>
              <a:t>0 or 1; &amp;</a:t>
            </a:r>
            <a:r>
              <a:rPr lang="ja-JP" altLang="en-US" dirty="0"/>
              <a:t>の結果はいろいろ</a:t>
            </a:r>
            <a:r>
              <a:rPr lang="ja-JP" altLang="en-US" dirty="0" err="1"/>
              <a:t>。。。</a:t>
            </a:r>
            <a:endParaRPr lang="en-US" altLang="ja-JP" dirty="0"/>
          </a:p>
          <a:p>
            <a:endParaRPr lang="en-US" altLang="ja-JP" dirty="0"/>
          </a:p>
          <a:p>
            <a:r>
              <a:rPr lang="en-US" altLang="ja-JP" dirty="0"/>
              <a:t>(bitwise operators) (logical operators) (logical op </a:t>
            </a:r>
            <a:r>
              <a:rPr lang="en-US" altLang="ja-JP" b="1" dirty="0"/>
              <a:t>as</a:t>
            </a:r>
            <a:r>
              <a:rPr lang="en-US" altLang="ja-JP" dirty="0"/>
              <a:t> </a:t>
            </a:r>
            <a:r>
              <a:rPr lang="en-US" altLang="ja-JP" dirty="0" err="1"/>
              <a:t>ints</a:t>
            </a:r>
            <a:r>
              <a:rPr lang="en-US" altLang="ja-JP" dirty="0"/>
              <a:t>)</a:t>
            </a:r>
          </a:p>
          <a:p>
            <a:r>
              <a:rPr lang="en-US" altLang="ja-JP" dirty="0"/>
              <a:t> </a:t>
            </a:r>
          </a:p>
          <a:p>
            <a:r>
              <a:rPr lang="en-US" altLang="ja-JP" dirty="0"/>
              <a:t> </a:t>
            </a:r>
          </a:p>
          <a:p>
            <a:r>
              <a:rPr lang="en-US" altLang="ja-JP" dirty="0"/>
              <a:t>0xFF &amp; 0x01 == 0x01 </a:t>
            </a:r>
            <a:r>
              <a:rPr lang="en-US" altLang="ja-JP" b="1" dirty="0"/>
              <a:t>true</a:t>
            </a:r>
            <a:r>
              <a:rPr lang="en-US" altLang="ja-JP" dirty="0"/>
              <a:t> &amp;&amp; </a:t>
            </a:r>
            <a:r>
              <a:rPr lang="en-US" altLang="ja-JP" b="1" dirty="0"/>
              <a:t>false</a:t>
            </a:r>
            <a:r>
              <a:rPr lang="en-US" altLang="ja-JP" dirty="0"/>
              <a:t> == </a:t>
            </a:r>
            <a:r>
              <a:rPr lang="en-US" altLang="ja-JP" b="1" dirty="0"/>
              <a:t>false</a:t>
            </a:r>
            <a:r>
              <a:rPr lang="en-US" altLang="ja-JP" dirty="0"/>
              <a:t> 1 &amp;&amp; 0 == 0</a:t>
            </a:r>
          </a:p>
          <a:p>
            <a:r>
              <a:rPr lang="en-US" altLang="ja-JP" dirty="0"/>
              <a:t>0x01 &amp; 0xFF == 0x01 </a:t>
            </a:r>
            <a:r>
              <a:rPr lang="en-US" altLang="ja-JP" b="1" dirty="0"/>
              <a:t>false</a:t>
            </a:r>
            <a:r>
              <a:rPr lang="en-US" altLang="ja-JP" dirty="0"/>
              <a:t> &amp;&amp; </a:t>
            </a:r>
            <a:r>
              <a:rPr lang="en-US" altLang="ja-JP" b="1" dirty="0"/>
              <a:t>true</a:t>
            </a:r>
            <a:r>
              <a:rPr lang="en-US" altLang="ja-JP" dirty="0"/>
              <a:t> == </a:t>
            </a:r>
            <a:r>
              <a:rPr lang="en-US" altLang="ja-JP" b="1" dirty="0"/>
              <a:t>false</a:t>
            </a:r>
            <a:r>
              <a:rPr lang="en-US" altLang="ja-JP" dirty="0"/>
              <a:t> 0 &amp;&amp; 1 == 0</a:t>
            </a:r>
          </a:p>
          <a:p>
            <a:r>
              <a:rPr lang="en-US" altLang="ja-JP" dirty="0"/>
              <a:t>0xFF &amp; 0xFF == 0xFF </a:t>
            </a:r>
            <a:r>
              <a:rPr lang="en-US" altLang="ja-JP" b="1" dirty="0"/>
              <a:t>true</a:t>
            </a:r>
            <a:r>
              <a:rPr lang="en-US" altLang="ja-JP" dirty="0"/>
              <a:t> &amp;&amp; </a:t>
            </a:r>
            <a:r>
              <a:rPr lang="en-US" altLang="ja-JP" b="1" dirty="0"/>
              <a:t>true</a:t>
            </a:r>
            <a:r>
              <a:rPr lang="en-US" altLang="ja-JP" dirty="0"/>
              <a:t> == </a:t>
            </a:r>
            <a:r>
              <a:rPr lang="en-US" altLang="ja-JP" b="1" dirty="0"/>
              <a:t>true</a:t>
            </a:r>
            <a:r>
              <a:rPr lang="en-US" altLang="ja-JP" dirty="0"/>
              <a:t> 1 &amp;&amp; 1 == 1 </a:t>
            </a:r>
          </a:p>
          <a:p>
            <a:r>
              <a:rPr lang="en-US" altLang="ja-JP" dirty="0"/>
              <a:t>0xFF | 0x01 == 0xFF </a:t>
            </a:r>
            <a:r>
              <a:rPr lang="en-US" altLang="ja-JP" b="1" dirty="0"/>
              <a:t>true</a:t>
            </a:r>
            <a:r>
              <a:rPr lang="en-US" altLang="ja-JP" dirty="0"/>
              <a:t> || </a:t>
            </a:r>
            <a:r>
              <a:rPr lang="en-US" altLang="ja-JP" b="1" dirty="0"/>
              <a:t>false</a:t>
            </a:r>
            <a:r>
              <a:rPr lang="en-US" altLang="ja-JP" dirty="0"/>
              <a:t> == </a:t>
            </a:r>
            <a:r>
              <a:rPr lang="en-US" altLang="ja-JP" b="1" dirty="0"/>
              <a:t>true</a:t>
            </a:r>
            <a:r>
              <a:rPr lang="en-US" altLang="ja-JP" dirty="0"/>
              <a:t> 1 || 0 == 1</a:t>
            </a:r>
          </a:p>
          <a:p>
            <a:r>
              <a:rPr lang="en-US" altLang="ja-JP" dirty="0"/>
              <a:t>0x01 | 0xFF == 0xFF </a:t>
            </a:r>
            <a:r>
              <a:rPr lang="en-US" altLang="ja-JP" b="1" dirty="0"/>
              <a:t>false</a:t>
            </a:r>
            <a:r>
              <a:rPr lang="en-US" altLang="ja-JP" dirty="0"/>
              <a:t> || </a:t>
            </a:r>
            <a:r>
              <a:rPr lang="en-US" altLang="ja-JP" b="1" dirty="0"/>
              <a:t>true</a:t>
            </a:r>
            <a:r>
              <a:rPr lang="en-US" altLang="ja-JP" dirty="0"/>
              <a:t> == </a:t>
            </a:r>
            <a:r>
              <a:rPr lang="en-US" altLang="ja-JP" b="1" dirty="0"/>
              <a:t>true</a:t>
            </a:r>
            <a:r>
              <a:rPr lang="en-US" altLang="ja-JP" dirty="0"/>
              <a:t> 0 || 1 == 1</a:t>
            </a:r>
          </a:p>
          <a:p>
            <a:r>
              <a:rPr lang="en-US" altLang="ja-JP" dirty="0"/>
              <a:t>0xFF | 0xFF == 0xFF </a:t>
            </a:r>
            <a:r>
              <a:rPr lang="en-US" altLang="ja-JP" b="1" dirty="0"/>
              <a:t>true</a:t>
            </a:r>
            <a:r>
              <a:rPr lang="en-US" altLang="ja-JP" dirty="0"/>
              <a:t> || </a:t>
            </a:r>
            <a:r>
              <a:rPr lang="en-US" altLang="ja-JP" b="1" dirty="0"/>
              <a:t>true</a:t>
            </a:r>
            <a:r>
              <a:rPr lang="en-US" altLang="ja-JP" dirty="0"/>
              <a:t> == </a:t>
            </a:r>
            <a:r>
              <a:rPr lang="en-US" altLang="ja-JP" b="1" dirty="0"/>
              <a:t>true</a:t>
            </a:r>
            <a:r>
              <a:rPr lang="en-US" altLang="ja-JP" dirty="0"/>
              <a:t> 1 || 1 == 1</a:t>
            </a:r>
          </a:p>
        </p:txBody>
      </p:sp>
      <p:sp>
        <p:nvSpPr>
          <p:cNvPr id="4" name="正方形/長方形 3"/>
          <p:cNvSpPr/>
          <p:nvPr/>
        </p:nvSpPr>
        <p:spPr>
          <a:xfrm>
            <a:off x="260648" y="7164288"/>
            <a:ext cx="6192688" cy="1200329"/>
          </a:xfrm>
          <a:prstGeom prst="rect">
            <a:avLst/>
          </a:prstGeom>
        </p:spPr>
        <p:txBody>
          <a:bodyPr wrap="square">
            <a:spAutoFit/>
          </a:bodyPr>
          <a:lstStyle/>
          <a:p>
            <a:r>
              <a:rPr lang="en-US" altLang="zh-CN" b="1" dirty="0">
                <a:solidFill>
                  <a:srgbClr val="FF0000"/>
                </a:solidFill>
              </a:rPr>
              <a:t>sandbox</a:t>
            </a:r>
            <a:r>
              <a:rPr lang="en-US" altLang="zh-CN" dirty="0"/>
              <a:t> WTF is:</a:t>
            </a:r>
            <a:endParaRPr lang="en-US" altLang="ja-JP" cap="all" dirty="0"/>
          </a:p>
          <a:p>
            <a:r>
              <a:rPr lang="en-US" altLang="ja-JP" cap="all" dirty="0"/>
              <a:t>COMPUTING</a:t>
            </a:r>
            <a:endParaRPr lang="en-US" altLang="ja-JP" dirty="0"/>
          </a:p>
          <a:p>
            <a:r>
              <a:rPr lang="en-US" altLang="ja-JP" dirty="0"/>
              <a:t>a virtual space in which new or untested software or coding can be run securely.</a:t>
            </a:r>
          </a:p>
        </p:txBody>
      </p:sp>
    </p:spTree>
    <p:extLst>
      <p:ext uri="{BB962C8B-B14F-4D97-AF65-F5344CB8AC3E}">
        <p14:creationId xmlns:p14="http://schemas.microsoft.com/office/powerpoint/2010/main" val="290965140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正方形/長方形 1"/>
          <p:cNvSpPr/>
          <p:nvPr/>
        </p:nvSpPr>
        <p:spPr>
          <a:xfrm>
            <a:off x="-1116" y="0"/>
            <a:ext cx="1944763" cy="2031325"/>
          </a:xfrm>
          <a:prstGeom prst="rect">
            <a:avLst/>
          </a:prstGeom>
        </p:spPr>
        <p:txBody>
          <a:bodyPr wrap="none">
            <a:spAutoFit/>
          </a:bodyPr>
          <a:lstStyle/>
          <a:p>
            <a:r>
              <a:rPr lang="en-US" altLang="ja-JP" i="1" dirty="0"/>
              <a:t>Linux Tips:</a:t>
            </a:r>
          </a:p>
          <a:p>
            <a:pPr marL="285750" indent="-285750">
              <a:buFont typeface="Arial" panose="020B0604020202020204" pitchFamily="34" charset="0"/>
              <a:buChar char="•"/>
            </a:pPr>
            <a:r>
              <a:rPr lang="en-US" altLang="ja-JP" i="1" dirty="0"/>
              <a:t>.tar.gz</a:t>
            </a:r>
            <a:r>
              <a:rPr lang="en-US" altLang="ja-JP" dirty="0"/>
              <a:t> (or </a:t>
            </a:r>
            <a:r>
              <a:rPr lang="en-US" altLang="ja-JP" i="1" dirty="0"/>
              <a:t>.</a:t>
            </a:r>
            <a:r>
              <a:rPr lang="en-US" altLang="ja-JP" i="1" dirty="0" err="1"/>
              <a:t>tgz</a:t>
            </a:r>
            <a:r>
              <a:rPr lang="en-US" altLang="ja-JP" dirty="0"/>
              <a:t>)</a:t>
            </a:r>
          </a:p>
          <a:p>
            <a:r>
              <a:rPr lang="en-US" altLang="ja-JP" dirty="0"/>
              <a:t>tar </a:t>
            </a:r>
            <a:r>
              <a:rPr lang="en-US" altLang="ja-JP" dirty="0" err="1"/>
              <a:t>xvzf</a:t>
            </a:r>
            <a:r>
              <a:rPr lang="en-US" altLang="ja-JP" dirty="0"/>
              <a:t> </a:t>
            </a:r>
            <a:r>
              <a:rPr lang="en-US" altLang="ja-JP" b="1" dirty="0"/>
              <a:t>file</a:t>
            </a:r>
            <a:r>
              <a:rPr lang="en-US" altLang="ja-JP" dirty="0"/>
              <a:t>.tar.gz</a:t>
            </a:r>
          </a:p>
          <a:p>
            <a:endParaRPr lang="en-US" altLang="ja-JP" dirty="0"/>
          </a:p>
          <a:p>
            <a:pPr marL="285750" indent="-285750">
              <a:buFont typeface="Arial" panose="020B0604020202020204" pitchFamily="34" charset="0"/>
              <a:buChar char="•"/>
            </a:pPr>
            <a:r>
              <a:rPr lang="en-US" altLang="ja-JP" i="1" dirty="0"/>
              <a:t>.tar.bz2</a:t>
            </a:r>
            <a:r>
              <a:rPr lang="en-US" altLang="ja-JP" dirty="0"/>
              <a:t> (or </a:t>
            </a:r>
            <a:r>
              <a:rPr lang="en-US" altLang="ja-JP" i="1" dirty="0"/>
              <a:t>.</a:t>
            </a:r>
            <a:r>
              <a:rPr lang="en-US" altLang="ja-JP" i="1" dirty="0" err="1"/>
              <a:t>tbz</a:t>
            </a:r>
            <a:r>
              <a:rPr lang="en-US" altLang="ja-JP" dirty="0"/>
              <a:t>)</a:t>
            </a:r>
          </a:p>
          <a:p>
            <a:r>
              <a:rPr lang="en-US" altLang="ja-JP" dirty="0"/>
              <a:t>tar </a:t>
            </a:r>
            <a:r>
              <a:rPr lang="en-US" altLang="ja-JP" dirty="0" err="1"/>
              <a:t>xvjf</a:t>
            </a:r>
            <a:r>
              <a:rPr lang="en-US" altLang="ja-JP" dirty="0"/>
              <a:t> </a:t>
            </a:r>
            <a:r>
              <a:rPr lang="en-US" altLang="ja-JP" b="1" dirty="0" err="1"/>
              <a:t>file</a:t>
            </a:r>
            <a:r>
              <a:rPr lang="en-US" altLang="ja-JP" dirty="0" err="1"/>
              <a:t>.tar.tbz</a:t>
            </a:r>
            <a:endParaRPr lang="en-US" altLang="ja-JP" dirty="0"/>
          </a:p>
          <a:p>
            <a:endParaRPr lang="en-US" altLang="ja-JP" dirty="0"/>
          </a:p>
        </p:txBody>
      </p:sp>
      <p:sp>
        <p:nvSpPr>
          <p:cNvPr id="3" name="テキスト ボックス 2"/>
          <p:cNvSpPr txBox="1"/>
          <p:nvPr/>
        </p:nvSpPr>
        <p:spPr>
          <a:xfrm>
            <a:off x="18728" y="1907704"/>
            <a:ext cx="5563574" cy="923330"/>
          </a:xfrm>
          <a:prstGeom prst="rect">
            <a:avLst/>
          </a:prstGeom>
          <a:noFill/>
        </p:spPr>
        <p:txBody>
          <a:bodyPr wrap="none" rtlCol="0">
            <a:spAutoFit/>
          </a:bodyPr>
          <a:lstStyle/>
          <a:p>
            <a:r>
              <a:rPr kumimoji="1" lang="en-US" altLang="ja-JP" dirty="0">
                <a:solidFill>
                  <a:srgbClr val="FF0000"/>
                </a:solidFill>
              </a:rPr>
              <a:t>Pragma</a:t>
            </a:r>
            <a:r>
              <a:rPr kumimoji="1" lang="en-US" altLang="ja-JP" dirty="0"/>
              <a:t> in </a:t>
            </a:r>
            <a:r>
              <a:rPr kumimoji="1" lang="en-US" altLang="ja-JP" dirty="0" err="1"/>
              <a:t>renesas</a:t>
            </a:r>
            <a:endParaRPr kumimoji="1" lang="en-US" altLang="ja-JP" dirty="0"/>
          </a:p>
          <a:p>
            <a:pPr marL="285750" indent="-285750">
              <a:buFont typeface="Arial" panose="020B0604020202020204" pitchFamily="34" charset="0"/>
              <a:buChar char="•"/>
            </a:pPr>
            <a:r>
              <a:rPr lang="zh-CN" altLang="en-US" dirty="0"/>
              <a:t>此</a:t>
            </a:r>
            <a:r>
              <a:rPr lang="en-US" altLang="zh-CN" dirty="0"/>
              <a:t>Keyword</a:t>
            </a:r>
            <a:r>
              <a:rPr lang="zh-CN" altLang="en-US" dirty="0"/>
              <a:t>似乎是可以由厂商自己定义</a:t>
            </a:r>
            <a:endParaRPr lang="en-US" altLang="zh-CN" dirty="0"/>
          </a:p>
          <a:p>
            <a:pPr marL="285750" indent="-285750">
              <a:buFont typeface="Arial" panose="020B0604020202020204" pitchFamily="34" charset="0"/>
              <a:buChar char="•"/>
            </a:pPr>
            <a:r>
              <a:rPr kumimoji="1" lang="zh-CN" altLang="en-US" dirty="0"/>
              <a:t>在</a:t>
            </a:r>
            <a:r>
              <a:rPr lang="en-US" altLang="zh-CN" dirty="0" err="1"/>
              <a:t>Renesas</a:t>
            </a:r>
            <a:r>
              <a:rPr lang="zh-CN" altLang="en-US" dirty="0"/>
              <a:t>，</a:t>
            </a:r>
            <a:r>
              <a:rPr lang="en-US" altLang="zh-CN" dirty="0"/>
              <a:t>#pragma section</a:t>
            </a:r>
            <a:r>
              <a:rPr lang="zh-CN" altLang="en-US" dirty="0"/>
              <a:t>可以指定变量存储领域</a:t>
            </a:r>
            <a:endParaRPr kumimoji="1" lang="ja-JP" altLang="en-US" dirty="0"/>
          </a:p>
        </p:txBody>
      </p:sp>
      <p:sp>
        <p:nvSpPr>
          <p:cNvPr id="4" name="テキスト ボックス 3"/>
          <p:cNvSpPr txBox="1"/>
          <p:nvPr/>
        </p:nvSpPr>
        <p:spPr>
          <a:xfrm>
            <a:off x="18728" y="3491880"/>
            <a:ext cx="6839272" cy="923330"/>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about </a:t>
            </a:r>
            <a:r>
              <a:rPr lang="zh-CN" altLang="en-US" dirty="0"/>
              <a:t>数学</a:t>
            </a:r>
            <a:endParaRPr lang="en-US" altLang="zh-CN" dirty="0"/>
          </a:p>
          <a:p>
            <a:pPr marL="742950" lvl="1" indent="-285750">
              <a:buFont typeface="Arial" panose="020B0604020202020204" pitchFamily="34" charset="0"/>
              <a:buChar char="•"/>
            </a:pPr>
            <a:r>
              <a:rPr lang="zh-CN" altLang="en-US" dirty="0"/>
              <a:t>想知道</a:t>
            </a:r>
            <a:r>
              <a:rPr lang="en-US" altLang="zh-CN" dirty="0"/>
              <a:t> 1, 2, …, n </a:t>
            </a:r>
            <a:r>
              <a:rPr lang="zh-CN" altLang="en-US" dirty="0"/>
              <a:t>之中有几个完全平方数 </a:t>
            </a:r>
            <a:r>
              <a:rPr lang="en-US" altLang="zh-CN" dirty="0"/>
              <a:t>(square number), </a:t>
            </a:r>
            <a:r>
              <a:rPr lang="zh-CN" altLang="en-US" dirty="0"/>
              <a:t>只需求 </a:t>
            </a:r>
            <a:r>
              <a:rPr lang="en-US" altLang="zh-CN" b="1" dirty="0" err="1">
                <a:solidFill>
                  <a:srgbClr val="FF0000"/>
                </a:solidFill>
              </a:rPr>
              <a:t>sqrt</a:t>
            </a:r>
            <a:r>
              <a:rPr lang="en-US" altLang="zh-CN" b="1" dirty="0">
                <a:solidFill>
                  <a:srgbClr val="FF0000"/>
                </a:solidFill>
              </a:rPr>
              <a:t>(n)</a:t>
            </a:r>
          </a:p>
        </p:txBody>
      </p:sp>
      <p:sp>
        <p:nvSpPr>
          <p:cNvPr id="5" name="正方形/長方形 4"/>
          <p:cNvSpPr/>
          <p:nvPr/>
        </p:nvSpPr>
        <p:spPr>
          <a:xfrm>
            <a:off x="9364" y="5587663"/>
            <a:ext cx="6848636" cy="1200329"/>
          </a:xfrm>
          <a:prstGeom prst="rect">
            <a:avLst/>
          </a:prstGeom>
        </p:spPr>
        <p:txBody>
          <a:bodyPr wrap="square">
            <a:spAutoFit/>
          </a:bodyPr>
          <a:lstStyle/>
          <a:p>
            <a:r>
              <a:rPr lang="en-US" altLang="ja-JP" dirty="0"/>
              <a:t>We can define class members static using </a:t>
            </a:r>
            <a:r>
              <a:rPr lang="en-US" altLang="ja-JP" b="1" dirty="0">
                <a:solidFill>
                  <a:srgbClr val="FF0000"/>
                </a:solidFill>
              </a:rPr>
              <a:t>static</a:t>
            </a:r>
            <a:r>
              <a:rPr lang="en-US" altLang="ja-JP" dirty="0"/>
              <a:t> keyword. When we declare a member of a class as static it means </a:t>
            </a:r>
            <a:r>
              <a:rPr lang="en-US" altLang="ja-JP" u="sng" dirty="0"/>
              <a:t>no matter how many objects of the class are created, there is only one copy of the static member</a:t>
            </a:r>
            <a:r>
              <a:rPr lang="en-US" altLang="ja-JP" dirty="0"/>
              <a:t>.</a:t>
            </a:r>
            <a:endParaRPr lang="ja-JP" altLang="en-US" dirty="0"/>
          </a:p>
        </p:txBody>
      </p:sp>
      <p:sp>
        <p:nvSpPr>
          <p:cNvPr id="7" name="正方形/長方形 6"/>
          <p:cNvSpPr/>
          <p:nvPr/>
        </p:nvSpPr>
        <p:spPr>
          <a:xfrm>
            <a:off x="-1116" y="6948264"/>
            <a:ext cx="6859116" cy="1200329"/>
          </a:xfrm>
          <a:prstGeom prst="rect">
            <a:avLst/>
          </a:prstGeom>
        </p:spPr>
        <p:txBody>
          <a:bodyPr wrap="square">
            <a:spAutoFit/>
          </a:bodyPr>
          <a:lstStyle/>
          <a:p>
            <a:r>
              <a:rPr lang="en-US" altLang="ja-JP" dirty="0"/>
              <a:t>A </a:t>
            </a:r>
            <a:r>
              <a:rPr lang="en-US" altLang="ja-JP" b="1" dirty="0">
                <a:solidFill>
                  <a:srgbClr val="FF0000"/>
                </a:solidFill>
              </a:rPr>
              <a:t>mantrap</a:t>
            </a:r>
            <a:r>
              <a:rPr lang="en-US" altLang="ja-JP" dirty="0"/>
              <a:t>, </a:t>
            </a:r>
            <a:r>
              <a:rPr lang="en-US" altLang="ja-JP" b="1" dirty="0"/>
              <a:t>air lock</a:t>
            </a:r>
            <a:r>
              <a:rPr lang="en-US" altLang="ja-JP" dirty="0"/>
              <a:t>, </a:t>
            </a:r>
            <a:r>
              <a:rPr lang="en-US" altLang="ja-JP" b="1" dirty="0"/>
              <a:t>sally port </a:t>
            </a:r>
            <a:r>
              <a:rPr lang="en-US" altLang="ja-JP" dirty="0"/>
              <a:t>or </a:t>
            </a:r>
            <a:r>
              <a:rPr lang="en-US" altLang="ja-JP" b="1" dirty="0"/>
              <a:t>access control vestibule </a:t>
            </a:r>
            <a:r>
              <a:rPr lang="en-US" altLang="ja-JP" dirty="0"/>
              <a:t>is a physical security access control system comprising a small space with two sets of interlocking doors, such that the first set of doors must close before the second set opens.</a:t>
            </a:r>
            <a:endParaRPr lang="ja-JP" altLang="en-US" dirty="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43752" y="6012160"/>
            <a:ext cx="4705350" cy="673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テキスト ボックス 7"/>
          <p:cNvSpPr txBox="1"/>
          <p:nvPr/>
        </p:nvSpPr>
        <p:spPr>
          <a:xfrm>
            <a:off x="7692393" y="4954282"/>
            <a:ext cx="8826199"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lang="en-US" altLang="ja-JP" dirty="0"/>
              <a:t>Static Function in C:</a:t>
            </a:r>
          </a:p>
          <a:p>
            <a:pPr marL="742950" lvl="1" indent="-285750">
              <a:buFont typeface="Arial" panose="020B0604020202020204" pitchFamily="34" charset="0"/>
              <a:buChar char="•"/>
            </a:pPr>
            <a:r>
              <a:rPr lang="en-US" altLang="ja-JP" dirty="0"/>
              <a:t>static functions are functions that are only visible to other functions </a:t>
            </a:r>
            <a:r>
              <a:rPr lang="en-US" altLang="ja-JP" u="sng" dirty="0"/>
              <a:t>in the same file</a:t>
            </a:r>
            <a:r>
              <a:rPr lang="en-US" altLang="ja-JP" dirty="0"/>
              <a:t> </a:t>
            </a:r>
            <a:endParaRPr kumimoji="1" lang="en-US" altLang="ja-JP" dirty="0"/>
          </a:p>
          <a:p>
            <a:pPr marL="285750" indent="-285750">
              <a:buFont typeface="Arial" panose="020B0604020202020204" pitchFamily="34" charset="0"/>
              <a:buChar char="•"/>
            </a:pPr>
            <a:r>
              <a:rPr kumimoji="1" lang="en-US" altLang="ja-JP" dirty="0"/>
              <a:t>Static Function in C++:</a:t>
            </a:r>
          </a:p>
          <a:p>
            <a:pPr marL="742950" lvl="1" indent="-285750">
              <a:buFont typeface="Arial" panose="020B0604020202020204" pitchFamily="34" charset="0"/>
              <a:buChar char="•"/>
            </a:pPr>
            <a:r>
              <a:rPr lang="zh-CN" altLang="en-US" dirty="0"/>
              <a:t>可以在不实体化</a:t>
            </a:r>
            <a:r>
              <a:rPr lang="en-US" altLang="zh-CN" dirty="0"/>
              <a:t>Class</a:t>
            </a:r>
            <a:r>
              <a:rPr lang="zh-CN" altLang="en-US" dirty="0"/>
              <a:t>的情况下用</a:t>
            </a:r>
            <a:r>
              <a:rPr lang="en-US" altLang="zh-CN" dirty="0"/>
              <a:t>Class::</a:t>
            </a:r>
            <a:r>
              <a:rPr lang="en-US" altLang="zh-CN" dirty="0" err="1"/>
              <a:t>staticFunc</a:t>
            </a:r>
            <a:r>
              <a:rPr lang="en-US" altLang="zh-CN" dirty="0"/>
              <a:t>()</a:t>
            </a:r>
            <a:r>
              <a:rPr lang="zh-CN" altLang="en-US" dirty="0"/>
              <a:t>来用</a:t>
            </a:r>
            <a:endParaRPr lang="en-US" altLang="zh-CN" dirty="0"/>
          </a:p>
        </p:txBody>
      </p:sp>
      <p:sp>
        <p:nvSpPr>
          <p:cNvPr id="6" name="Rectangle 2"/>
          <p:cNvSpPr>
            <a:spLocks noChangeArrowheads="1"/>
          </p:cNvSpPr>
          <p:nvPr/>
        </p:nvSpPr>
        <p:spPr bwMode="auto">
          <a:xfrm>
            <a:off x="3440866" y="427292"/>
            <a:ext cx="4812670" cy="132343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22222"/>
                </a:solidFill>
                <a:effectLst/>
              </a:rPr>
              <a:t>In </a:t>
            </a:r>
            <a:r>
              <a:rPr kumimoji="1" lang="ja-JP" altLang="ja-JP" sz="1600" b="0" i="0" u="none" strike="noStrike" cap="none" normalizeH="0" baseline="0" dirty="0">
                <a:ln>
                  <a:noFill/>
                </a:ln>
                <a:solidFill>
                  <a:srgbClr val="0B0080"/>
                </a:solidFill>
                <a:effectLst/>
                <a:cs typeface="Arial" pitchFamily="34" charset="0"/>
              </a:rPr>
              <a:t>computing</a:t>
            </a:r>
            <a:r>
              <a:rPr kumimoji="1" lang="ja-JP" altLang="ja-JP" sz="1600" b="0" i="0" u="none" strike="noStrike" cap="none" normalizeH="0" baseline="0" dirty="0">
                <a:ln>
                  <a:noFill/>
                </a:ln>
                <a:solidFill>
                  <a:srgbClr val="222222"/>
                </a:solidFill>
                <a:effectLst/>
                <a:cs typeface="Arial" pitchFamily="34" charset="0"/>
              </a:rPr>
              <a:t>, </a:t>
            </a:r>
            <a:r>
              <a:rPr kumimoji="1" lang="ja-JP" altLang="ja-JP" sz="1600" b="1" i="0" u="none" strike="noStrike" cap="none" normalizeH="0" baseline="0" dirty="0">
                <a:ln>
                  <a:noFill/>
                </a:ln>
                <a:solidFill>
                  <a:srgbClr val="FF0000"/>
                </a:solidFill>
                <a:effectLst/>
                <a:latin typeface="Arial Unicode MS" pitchFamily="50" charset="-128"/>
                <a:ea typeface="Courier New" pitchFamily="49" charset="0"/>
              </a:rPr>
              <a:t>ioctl</a:t>
            </a:r>
            <a:r>
              <a:rPr kumimoji="1" lang="ja-JP" altLang="ja-JP" sz="1600" b="0" i="0" u="none" strike="noStrike" cap="none" normalizeH="0" baseline="0" dirty="0">
                <a:ln>
                  <a:noFill/>
                </a:ln>
                <a:solidFill>
                  <a:srgbClr val="222222"/>
                </a:solidFill>
                <a:effectLst/>
                <a:cs typeface="Arial" pitchFamily="34" charset="0"/>
              </a:rPr>
              <a:t> (an abbreviation of </a:t>
            </a:r>
            <a:r>
              <a:rPr kumimoji="1" lang="ja-JP" altLang="ja-JP" sz="1600" b="1" i="0" u="none" strike="noStrike" cap="none" normalizeH="0" baseline="0" dirty="0">
                <a:ln>
                  <a:noFill/>
                </a:ln>
                <a:solidFill>
                  <a:srgbClr val="222222"/>
                </a:solidFill>
                <a:effectLst/>
                <a:cs typeface="Arial" pitchFamily="34" charset="0"/>
              </a:rPr>
              <a:t>input/output control</a:t>
            </a:r>
            <a:r>
              <a:rPr kumimoji="1" lang="ja-JP" altLang="ja-JP" sz="1600" b="0" i="0" u="none" strike="noStrike" cap="none" normalizeH="0" baseline="0" dirty="0">
                <a:ln>
                  <a:noFill/>
                </a:ln>
                <a:solidFill>
                  <a:srgbClr val="222222"/>
                </a:solidFill>
                <a:effectLst/>
                <a:cs typeface="Arial" pitchFamily="34" charset="0"/>
              </a:rPr>
              <a:t>) is a </a:t>
            </a:r>
            <a:r>
              <a:rPr kumimoji="1" lang="ja-JP" altLang="ja-JP" sz="1600" b="0" i="0" u="none" strike="noStrike" cap="none" normalizeH="0" baseline="0" dirty="0">
                <a:ln>
                  <a:noFill/>
                </a:ln>
                <a:solidFill>
                  <a:srgbClr val="0B0080"/>
                </a:solidFill>
                <a:effectLst/>
                <a:cs typeface="Arial" pitchFamily="34" charset="0"/>
              </a:rPr>
              <a:t>system call</a:t>
            </a:r>
            <a:r>
              <a:rPr kumimoji="1" lang="ja-JP" altLang="ja-JP" sz="1600" b="0" i="0" u="none" strike="noStrike" cap="none" normalizeH="0" baseline="0" dirty="0">
                <a:ln>
                  <a:noFill/>
                </a:ln>
                <a:solidFill>
                  <a:srgbClr val="222222"/>
                </a:solidFill>
                <a:effectLst/>
                <a:cs typeface="Arial" pitchFamily="34" charset="0"/>
              </a:rPr>
              <a:t> for device-specific </a:t>
            </a:r>
            <a:r>
              <a:rPr kumimoji="1" lang="ja-JP" altLang="ja-JP" sz="1600" b="0" i="0" u="none" strike="noStrike" cap="none" normalizeH="0" baseline="0" dirty="0">
                <a:ln>
                  <a:noFill/>
                </a:ln>
                <a:solidFill>
                  <a:srgbClr val="0B0080"/>
                </a:solidFill>
                <a:effectLst/>
                <a:cs typeface="Arial" pitchFamily="34" charset="0"/>
              </a:rPr>
              <a:t>input/output</a:t>
            </a:r>
            <a:r>
              <a:rPr kumimoji="1" lang="ja-JP" altLang="ja-JP" sz="1600" b="0" i="0" u="none" strike="noStrike" cap="none" normalizeH="0" baseline="0" dirty="0">
                <a:ln>
                  <a:noFill/>
                </a:ln>
                <a:solidFill>
                  <a:srgbClr val="222222"/>
                </a:solidFill>
                <a:effectLst/>
                <a:cs typeface="Arial" pitchFamily="34" charset="0"/>
              </a:rPr>
              <a:t> operations and other operations which cannot be expressed by regular system calls.</a:t>
            </a:r>
            <a:r>
              <a:rPr kumimoji="1" lang="ja-JP" altLang="ja-JP" sz="1600" b="0" i="0" u="none" strike="noStrike" cap="none" normalizeH="0" baseline="0" dirty="0">
                <a:ln>
                  <a:noFill/>
                </a:ln>
                <a:solidFill>
                  <a:schemeClr val="tx1"/>
                </a:solidFill>
                <a:effectLst/>
              </a:rPr>
              <a:t> </a:t>
            </a:r>
          </a:p>
        </p:txBody>
      </p:sp>
    </p:spTree>
    <p:extLst>
      <p:ext uri="{BB962C8B-B14F-4D97-AF65-F5344CB8AC3E}">
        <p14:creationId xmlns:p14="http://schemas.microsoft.com/office/powerpoint/2010/main" val="200848130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花子がセッション鍵を作成し、太郎の公開鍵を用いて暗号化して太郎に送ることで、太郎は自身の私有鍵で複合しセッション鍵を共有することとなります。"/>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5205" y="467544"/>
            <a:ext cx="5143500" cy="514350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0"/>
            <a:ext cx="2071401" cy="369332"/>
          </a:xfrm>
          <a:prstGeom prst="rect">
            <a:avLst/>
          </a:prstGeom>
          <a:noFill/>
        </p:spPr>
        <p:txBody>
          <a:bodyPr wrap="none" rtlCol="0">
            <a:spAutoFit/>
          </a:bodyPr>
          <a:lstStyle/>
          <a:p>
            <a:pPr marL="285750" indent="-285750">
              <a:buFont typeface="Arial" panose="020B0604020202020204" pitchFamily="34" charset="0"/>
              <a:buChar char="•"/>
            </a:pPr>
            <a:r>
              <a:rPr kumimoji="1" lang="ja-JP" altLang="en-US" dirty="0"/>
              <a:t>一般的な</a:t>
            </a:r>
            <a:r>
              <a:rPr kumimoji="1" lang="ja-JP" altLang="en-US" b="1" dirty="0">
                <a:solidFill>
                  <a:srgbClr val="FF0000"/>
                </a:solidFill>
              </a:rPr>
              <a:t>鍵交換</a:t>
            </a:r>
          </a:p>
        </p:txBody>
      </p:sp>
      <p:sp>
        <p:nvSpPr>
          <p:cNvPr id="3" name="正方形/長方形 2"/>
          <p:cNvSpPr/>
          <p:nvPr/>
        </p:nvSpPr>
        <p:spPr>
          <a:xfrm>
            <a:off x="6858000" y="0"/>
            <a:ext cx="1828706" cy="369332"/>
          </a:xfrm>
          <a:prstGeom prst="rect">
            <a:avLst/>
          </a:prstGeom>
          <a:solidFill>
            <a:schemeClr val="bg1"/>
          </a:solidFill>
        </p:spPr>
        <p:txBody>
          <a:bodyPr wrap="none">
            <a:spAutoFit/>
          </a:bodyPr>
          <a:lstStyle/>
          <a:p>
            <a:pPr marL="285750" indent="-285750">
              <a:buFont typeface="Arial" panose="020B0604020202020204" pitchFamily="34" charset="0"/>
              <a:buChar char="•"/>
            </a:pPr>
            <a:r>
              <a:rPr lang="en-US" altLang="ja-JP" dirty="0" err="1">
                <a:solidFill>
                  <a:srgbClr val="FF0000"/>
                </a:solidFill>
              </a:rPr>
              <a:t>Diffie</a:t>
            </a:r>
            <a:r>
              <a:rPr lang="en-US" altLang="ja-JP" dirty="0">
                <a:solidFill>
                  <a:srgbClr val="FF0000"/>
                </a:solidFill>
              </a:rPr>
              <a:t>-Hellman</a:t>
            </a:r>
            <a:endParaRPr lang="ja-JP" altLang="en-US" dirty="0">
              <a:solidFill>
                <a:srgbClr val="FF0000"/>
              </a:solidFill>
            </a:endParaRPr>
          </a:p>
        </p:txBody>
      </p:sp>
      <p:pic>
        <p:nvPicPr>
          <p:cNvPr id="2052" name="Picture 4" descr="DH鍵交換では、セッション鍵の元となる情報を送り合って、それを用いて互いにセッション鍵を作成することで、セッション鍵を共有することとなります。"/>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2724" y="562793"/>
            <a:ext cx="4857750" cy="4953001"/>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3501008" y="5997942"/>
            <a:ext cx="13163772" cy="6186309"/>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US" altLang="ja-JP" dirty="0"/>
              <a:t>DH</a:t>
            </a:r>
            <a:r>
              <a:rPr lang="ja-JP" altLang="en-US" dirty="0"/>
              <a:t>説明：</a:t>
            </a:r>
            <a:endParaRPr lang="en-US" altLang="ja-JP" dirty="0"/>
          </a:p>
          <a:p>
            <a:r>
              <a:rPr lang="ja-JP" altLang="en-US" dirty="0"/>
              <a:t>前節で説明した鍵交換のやり方は、太郎か花子のどちらか一方が秘密のセッション鍵を作って相手に送る、というものでした。ここでは別の方法として、双方が鍵の素材を作って、それをお互いに送る、という方法を検討してみることにします。</a:t>
            </a:r>
          </a:p>
          <a:p>
            <a:pPr marL="342900" indent="-342900">
              <a:buFont typeface="+mj-lt"/>
              <a:buAutoNum type="arabicPeriod"/>
            </a:pPr>
            <a:r>
              <a:rPr lang="ja-JP" altLang="en-US" dirty="0"/>
              <a:t>太郎は</a:t>
            </a:r>
            <a:r>
              <a:rPr lang="en-US" altLang="ja-JP" dirty="0"/>
              <a:t>n</a:t>
            </a:r>
            <a:r>
              <a:rPr lang="ja-JP" altLang="en-US" dirty="0"/>
              <a:t>を花子に送る</a:t>
            </a:r>
          </a:p>
          <a:p>
            <a:pPr marL="342900" indent="-342900">
              <a:buFont typeface="+mj-lt"/>
              <a:buAutoNum type="arabicPeriod"/>
            </a:pPr>
            <a:r>
              <a:rPr lang="ja-JP" altLang="en-US" dirty="0"/>
              <a:t>花子は</a:t>
            </a:r>
            <a:r>
              <a:rPr lang="en-US" altLang="ja-JP" dirty="0"/>
              <a:t>m</a:t>
            </a:r>
            <a:r>
              <a:rPr lang="ja-JP" altLang="en-US" dirty="0"/>
              <a:t>を太郎に送る</a:t>
            </a:r>
          </a:p>
          <a:p>
            <a:pPr marL="342900" indent="-342900">
              <a:buFont typeface="+mj-lt"/>
              <a:buAutoNum type="arabicPeriod"/>
            </a:pPr>
            <a:r>
              <a:rPr lang="en-US" altLang="ja-JP" dirty="0"/>
              <a:t>K = n × m</a:t>
            </a:r>
            <a:r>
              <a:rPr lang="ja-JP" altLang="en-US" dirty="0"/>
              <a:t>を鍵とする</a:t>
            </a:r>
          </a:p>
          <a:p>
            <a:r>
              <a:rPr lang="ja-JP" altLang="en-US" dirty="0"/>
              <a:t>こうすることで、太郎と花子は、共通の鍵</a:t>
            </a:r>
            <a:r>
              <a:rPr lang="en-US" altLang="ja-JP" dirty="0"/>
              <a:t>K</a:t>
            </a:r>
            <a:r>
              <a:rPr lang="ja-JP" altLang="en-US" dirty="0"/>
              <a:t>を得ることができます。ただし、このような単純な方法だと、盗聴者が</a:t>
            </a:r>
            <a:r>
              <a:rPr lang="en-US" altLang="ja-JP" dirty="0"/>
              <a:t>n</a:t>
            </a:r>
            <a:r>
              <a:rPr lang="ja-JP" altLang="en-US" dirty="0"/>
              <a:t>と</a:t>
            </a:r>
            <a:r>
              <a:rPr lang="en-US" altLang="ja-JP" dirty="0"/>
              <a:t>m</a:t>
            </a:r>
            <a:r>
              <a:rPr lang="ja-JP" altLang="en-US" dirty="0"/>
              <a:t>の値を盗みみてしまった場合、容易に鍵</a:t>
            </a:r>
            <a:r>
              <a:rPr lang="en-US" altLang="ja-JP" dirty="0"/>
              <a:t>K</a:t>
            </a:r>
            <a:r>
              <a:rPr lang="ja-JP" altLang="en-US" dirty="0"/>
              <a:t>を得ることができてしまいます。</a:t>
            </a:r>
            <a:r>
              <a:rPr lang="en-US" altLang="ja-JP" dirty="0"/>
              <a:t>DH</a:t>
            </a:r>
            <a:r>
              <a:rPr lang="ja-JP" altLang="en-US" dirty="0"/>
              <a:t>（</a:t>
            </a:r>
            <a:r>
              <a:rPr lang="en-US" altLang="ja-JP" dirty="0" err="1"/>
              <a:t>Diffie</a:t>
            </a:r>
            <a:r>
              <a:rPr lang="en-US" altLang="ja-JP" dirty="0"/>
              <a:t>-Hellman</a:t>
            </a:r>
            <a:r>
              <a:rPr lang="ja-JP" altLang="en-US" dirty="0"/>
              <a:t>）鍵交換は、離散対数問題と呼ばれる問題を解くことが難しい、という性質を利用して、盗聴者に鍵の素材がばれてしまっても、そこから鍵を推測することが困難となるような鍵交換方式です。</a:t>
            </a:r>
          </a:p>
          <a:p>
            <a:r>
              <a:rPr lang="en-US" altLang="ja-JP" dirty="0"/>
              <a:t>DH</a:t>
            </a:r>
            <a:r>
              <a:rPr lang="ja-JP" altLang="en-US" dirty="0"/>
              <a:t>鍵交換には、</a:t>
            </a:r>
            <a:r>
              <a:rPr lang="en-US" altLang="ja-JP" dirty="0"/>
              <a:t>p</a:t>
            </a:r>
            <a:r>
              <a:rPr lang="ja-JP" altLang="en-US" dirty="0" err="1"/>
              <a:t>、</a:t>
            </a:r>
            <a:r>
              <a:rPr lang="en-US" altLang="ja-JP" dirty="0"/>
              <a:t>g</a:t>
            </a:r>
            <a:r>
              <a:rPr lang="ja-JP" altLang="en-US" dirty="0" err="1"/>
              <a:t>、</a:t>
            </a:r>
            <a:r>
              <a:rPr lang="en-US" altLang="ja-JP" dirty="0"/>
              <a:t>x</a:t>
            </a:r>
            <a:r>
              <a:rPr lang="ja-JP" altLang="en-US" dirty="0" err="1"/>
              <a:t>、</a:t>
            </a:r>
            <a:r>
              <a:rPr lang="en-US" altLang="ja-JP" dirty="0"/>
              <a:t>y</a:t>
            </a:r>
            <a:r>
              <a:rPr lang="ja-JP" altLang="en-US" dirty="0"/>
              <a:t>という</a:t>
            </a:r>
            <a:r>
              <a:rPr lang="en-US" altLang="ja-JP" dirty="0"/>
              <a:t>4</a:t>
            </a:r>
            <a:r>
              <a:rPr lang="ja-JP" altLang="en-US" dirty="0" err="1"/>
              <a:t>つの</a:t>
            </a:r>
            <a:r>
              <a:rPr lang="ja-JP" altLang="en-US" dirty="0"/>
              <a:t>値が登場します。これらのうち、</a:t>
            </a:r>
            <a:r>
              <a:rPr lang="en-US" altLang="ja-JP" b="1" u="sng" dirty="0"/>
              <a:t>p</a:t>
            </a:r>
            <a:r>
              <a:rPr lang="ja-JP" altLang="en-US" b="1" u="sng" dirty="0"/>
              <a:t>と</a:t>
            </a:r>
            <a:r>
              <a:rPr lang="en-US" altLang="ja-JP" b="1" u="sng" dirty="0"/>
              <a:t>g</a:t>
            </a:r>
            <a:r>
              <a:rPr lang="ja-JP" altLang="en-US" b="1" u="sng" dirty="0"/>
              <a:t>は公開しても大丈夫な値</a:t>
            </a:r>
            <a:r>
              <a:rPr lang="ja-JP" altLang="en-US" dirty="0"/>
              <a:t>で、</a:t>
            </a:r>
            <a:r>
              <a:rPr lang="en-US" altLang="ja-JP" dirty="0"/>
              <a:t>x</a:t>
            </a:r>
            <a:r>
              <a:rPr lang="ja-JP" altLang="en-US" dirty="0"/>
              <a:t>は太郎だけ、</a:t>
            </a:r>
            <a:r>
              <a:rPr lang="en-US" altLang="ja-JP" dirty="0"/>
              <a:t>y</a:t>
            </a:r>
            <a:r>
              <a:rPr lang="ja-JP" altLang="en-US" dirty="0"/>
              <a:t>は花子だけが知っている値です。これを踏まえて、</a:t>
            </a:r>
            <a:r>
              <a:rPr lang="en-US" altLang="ja-JP" dirty="0"/>
              <a:t>DH</a:t>
            </a:r>
            <a:r>
              <a:rPr lang="ja-JP" altLang="en-US" dirty="0"/>
              <a:t>鍵交換の例を見てみましょう。</a:t>
            </a:r>
          </a:p>
          <a:p>
            <a:pPr marL="285750" indent="-285750">
              <a:buFont typeface="Arial" panose="020B0604020202020204" pitchFamily="34" charset="0"/>
              <a:buChar char="•"/>
            </a:pPr>
            <a:r>
              <a:rPr lang="en-US" altLang="ja-JP" dirty="0"/>
              <a:t>p = 17</a:t>
            </a:r>
            <a:r>
              <a:rPr lang="ja-JP" altLang="en-US" dirty="0"/>
              <a:t>とする</a:t>
            </a:r>
          </a:p>
          <a:p>
            <a:pPr marL="285750" indent="-285750">
              <a:buFont typeface="Arial" panose="020B0604020202020204" pitchFamily="34" charset="0"/>
              <a:buChar char="•"/>
            </a:pPr>
            <a:r>
              <a:rPr lang="en-US" altLang="ja-JP" dirty="0"/>
              <a:t>g = 3</a:t>
            </a:r>
            <a:r>
              <a:rPr lang="ja-JP" altLang="en-US" dirty="0"/>
              <a:t>とする</a:t>
            </a:r>
            <a:r>
              <a:rPr lang="en-US" altLang="ja-JP" dirty="0"/>
              <a:t>(Z/</a:t>
            </a:r>
            <a:r>
              <a:rPr lang="en-US" altLang="ja-JP" dirty="0" err="1"/>
              <a:t>Zp</a:t>
            </a:r>
            <a:r>
              <a:rPr lang="ja-JP" altLang="en-US" dirty="0"/>
              <a:t>の生成元</a:t>
            </a:r>
            <a:r>
              <a:rPr lang="en-US" altLang="ja-JP" dirty="0"/>
              <a:t>)</a:t>
            </a:r>
          </a:p>
          <a:p>
            <a:pPr marL="342900" indent="-342900">
              <a:buFont typeface="+mj-lt"/>
              <a:buAutoNum type="arabicPeriod"/>
            </a:pPr>
            <a:r>
              <a:rPr lang="ja-JP" altLang="en-US" dirty="0"/>
              <a:t>太郎：</a:t>
            </a:r>
            <a:r>
              <a:rPr lang="en-US" altLang="ja-JP" dirty="0"/>
              <a:t>0</a:t>
            </a:r>
            <a:r>
              <a:rPr lang="ja-JP" altLang="en-US" dirty="0"/>
              <a:t>～</a:t>
            </a:r>
            <a:r>
              <a:rPr lang="en-US" altLang="ja-JP" dirty="0"/>
              <a:t>16</a:t>
            </a:r>
            <a:r>
              <a:rPr lang="ja-JP" altLang="en-US" dirty="0" err="1"/>
              <a:t>までの</a:t>
            </a:r>
            <a:r>
              <a:rPr lang="ja-JP" altLang="en-US" dirty="0"/>
              <a:t>数</a:t>
            </a:r>
            <a:r>
              <a:rPr lang="en-US" altLang="ja-JP" dirty="0"/>
              <a:t>(mod 17)</a:t>
            </a:r>
            <a:r>
              <a:rPr lang="ja-JP" altLang="en-US" dirty="0"/>
              <a:t>を</a:t>
            </a:r>
            <a:r>
              <a:rPr lang="en-US" altLang="ja-JP" dirty="0"/>
              <a:t>1</a:t>
            </a:r>
            <a:r>
              <a:rPr lang="ja-JP" altLang="en-US" dirty="0"/>
              <a:t>つ選ぶ</a:t>
            </a:r>
            <a:r>
              <a:rPr lang="en-US" altLang="ja-JP" dirty="0"/>
              <a:t>: x = 9</a:t>
            </a:r>
          </a:p>
          <a:p>
            <a:pPr marL="342900" indent="-342900">
              <a:buFont typeface="+mj-lt"/>
              <a:buAutoNum type="arabicPeriod"/>
            </a:pPr>
            <a:r>
              <a:rPr lang="ja-JP" altLang="en-US" dirty="0"/>
              <a:t>花子：</a:t>
            </a:r>
            <a:r>
              <a:rPr lang="en-US" altLang="ja-JP" dirty="0"/>
              <a:t>0</a:t>
            </a:r>
            <a:r>
              <a:rPr lang="ja-JP" altLang="en-US" dirty="0"/>
              <a:t>～</a:t>
            </a:r>
            <a:r>
              <a:rPr lang="en-US" altLang="ja-JP" dirty="0"/>
              <a:t>16</a:t>
            </a:r>
            <a:r>
              <a:rPr lang="ja-JP" altLang="en-US" dirty="0" err="1"/>
              <a:t>までの</a:t>
            </a:r>
            <a:r>
              <a:rPr lang="ja-JP" altLang="en-US" dirty="0"/>
              <a:t>数</a:t>
            </a:r>
            <a:r>
              <a:rPr lang="en-US" altLang="ja-JP" dirty="0"/>
              <a:t>(mod 17)</a:t>
            </a:r>
            <a:r>
              <a:rPr lang="ja-JP" altLang="en-US" dirty="0"/>
              <a:t>を</a:t>
            </a:r>
            <a:r>
              <a:rPr lang="en-US" altLang="ja-JP" dirty="0"/>
              <a:t>1</a:t>
            </a:r>
            <a:r>
              <a:rPr lang="ja-JP" altLang="en-US" dirty="0"/>
              <a:t>つ選ぶ</a:t>
            </a:r>
            <a:r>
              <a:rPr lang="en-US" altLang="ja-JP" dirty="0"/>
              <a:t>: y = 12</a:t>
            </a:r>
          </a:p>
          <a:p>
            <a:pPr marL="342900" indent="-342900">
              <a:buFont typeface="+mj-lt"/>
              <a:buAutoNum type="arabicPeriod"/>
            </a:pPr>
            <a:r>
              <a:rPr lang="ja-JP" altLang="en-US" dirty="0"/>
              <a:t>太郎は</a:t>
            </a:r>
            <a:r>
              <a:rPr lang="en-US" altLang="ja-JP" dirty="0"/>
              <a:t>A = 3^x mod 17 = 14 </a:t>
            </a:r>
            <a:r>
              <a:rPr lang="ja-JP" altLang="en-US" dirty="0"/>
              <a:t>を花子に送信</a:t>
            </a:r>
          </a:p>
          <a:p>
            <a:pPr marL="342900" indent="-342900">
              <a:buFont typeface="+mj-lt"/>
              <a:buAutoNum type="arabicPeriod"/>
            </a:pPr>
            <a:r>
              <a:rPr lang="ja-JP" altLang="en-US" dirty="0"/>
              <a:t>花子は</a:t>
            </a:r>
            <a:r>
              <a:rPr lang="en-US" altLang="ja-JP" dirty="0"/>
              <a:t>B = 3^y mod 17 = 4 </a:t>
            </a:r>
            <a:r>
              <a:rPr lang="ja-JP" altLang="en-US" dirty="0"/>
              <a:t>を太郎に送信</a:t>
            </a:r>
          </a:p>
          <a:p>
            <a:pPr marL="342900" indent="-342900">
              <a:buFont typeface="+mj-lt"/>
              <a:buAutoNum type="arabicPeriod"/>
            </a:pPr>
            <a:r>
              <a:rPr lang="ja-JP" altLang="en-US" dirty="0"/>
              <a:t>太郎は、</a:t>
            </a:r>
            <a:r>
              <a:rPr lang="en-US" altLang="ja-JP" dirty="0"/>
              <a:t>K_A = </a:t>
            </a:r>
            <a:r>
              <a:rPr lang="en-US" altLang="ja-JP" dirty="0" err="1"/>
              <a:t>B^x</a:t>
            </a:r>
            <a:r>
              <a:rPr lang="en-US" altLang="ja-JP" dirty="0"/>
              <a:t> = 4^9 mod 17 = 4</a:t>
            </a:r>
            <a:r>
              <a:rPr lang="ja-JP" altLang="en-US" dirty="0"/>
              <a:t>を計算して共有鍵を得る</a:t>
            </a:r>
          </a:p>
          <a:p>
            <a:pPr marL="342900" indent="-342900">
              <a:buFont typeface="+mj-lt"/>
              <a:buAutoNum type="arabicPeriod"/>
            </a:pPr>
            <a:r>
              <a:rPr lang="ja-JP" altLang="en-US" dirty="0"/>
              <a:t>花子は、</a:t>
            </a:r>
            <a:r>
              <a:rPr lang="en-US" altLang="ja-JP" dirty="0"/>
              <a:t>K_B = </a:t>
            </a:r>
            <a:r>
              <a:rPr lang="en-US" altLang="ja-JP" dirty="0" err="1"/>
              <a:t>A^y</a:t>
            </a:r>
            <a:r>
              <a:rPr lang="en-US" altLang="ja-JP" dirty="0"/>
              <a:t> = 14^12 mod 17 = 4</a:t>
            </a:r>
            <a:r>
              <a:rPr lang="ja-JP" altLang="en-US" dirty="0"/>
              <a:t>を計算して共有鍵を得る</a:t>
            </a:r>
          </a:p>
          <a:p>
            <a:r>
              <a:rPr lang="ja-JP" altLang="en-US" dirty="0"/>
              <a:t>盗聴者は、</a:t>
            </a:r>
            <a:r>
              <a:rPr lang="en-US" altLang="ja-JP" dirty="0" err="1"/>
              <a:t>p,g</a:t>
            </a:r>
            <a:r>
              <a:rPr lang="ja-JP" altLang="en-US" dirty="0"/>
              <a:t>を知っていたとして、その上でたとえ</a:t>
            </a:r>
            <a:r>
              <a:rPr lang="en-US" altLang="ja-JP" dirty="0"/>
              <a:t>A</a:t>
            </a:r>
            <a:r>
              <a:rPr lang="ja-JP" altLang="en-US" dirty="0"/>
              <a:t>と</a:t>
            </a:r>
            <a:r>
              <a:rPr lang="en-US" altLang="ja-JP" dirty="0"/>
              <a:t>B</a:t>
            </a:r>
            <a:r>
              <a:rPr lang="ja-JP" altLang="en-US" dirty="0"/>
              <a:t>を盗聴されても、</a:t>
            </a:r>
            <a:r>
              <a:rPr lang="en-US" altLang="ja-JP" dirty="0"/>
              <a:t>x</a:t>
            </a:r>
            <a:r>
              <a:rPr lang="ja-JP" altLang="en-US" dirty="0"/>
              <a:t>と</a:t>
            </a:r>
            <a:r>
              <a:rPr lang="en-US" altLang="ja-JP" dirty="0"/>
              <a:t>y</a:t>
            </a:r>
            <a:r>
              <a:rPr lang="ja-JP" altLang="en-US" dirty="0"/>
              <a:t>を計算するのは困難です。与えられた</a:t>
            </a:r>
            <a:r>
              <a:rPr lang="en-US" altLang="ja-JP" dirty="0"/>
              <a:t>p</a:t>
            </a:r>
            <a:r>
              <a:rPr lang="ja-JP" altLang="en-US" dirty="0"/>
              <a:t>と</a:t>
            </a:r>
            <a:r>
              <a:rPr lang="en-US" altLang="ja-JP" dirty="0"/>
              <a:t>g</a:t>
            </a:r>
            <a:r>
              <a:rPr lang="ja-JP" altLang="en-US" dirty="0"/>
              <a:t>と</a:t>
            </a:r>
            <a:r>
              <a:rPr lang="en-US" altLang="ja-JP" dirty="0"/>
              <a:t>A</a:t>
            </a:r>
            <a:r>
              <a:rPr lang="ja-JP" altLang="en-US" dirty="0"/>
              <a:t>から、</a:t>
            </a:r>
            <a:r>
              <a:rPr lang="en-US" altLang="ja-JP" dirty="0"/>
              <a:t>A=</a:t>
            </a:r>
            <a:r>
              <a:rPr lang="en-US" altLang="ja-JP" dirty="0" err="1"/>
              <a:t>g^x</a:t>
            </a:r>
            <a:r>
              <a:rPr lang="en-US" altLang="ja-JP" dirty="0"/>
              <a:t> mod p</a:t>
            </a:r>
            <a:r>
              <a:rPr lang="ja-JP" altLang="en-US" dirty="0"/>
              <a:t>を満たすような</a:t>
            </a:r>
            <a:r>
              <a:rPr lang="en-US" altLang="ja-JP" dirty="0"/>
              <a:t>x</a:t>
            </a:r>
            <a:r>
              <a:rPr lang="ja-JP" altLang="en-US" dirty="0"/>
              <a:t>を計算する必要がありますが、これは、離散対数問題と呼ばれていて、たとえ計算機を使ったとしても現実的な時間内で解くのが非常に困難だと考えられているからです。</a:t>
            </a:r>
          </a:p>
        </p:txBody>
      </p:sp>
      <p:sp>
        <p:nvSpPr>
          <p:cNvPr id="4" name="TextBox 3"/>
          <p:cNvSpPr txBox="1"/>
          <p:nvPr/>
        </p:nvSpPr>
        <p:spPr>
          <a:xfrm>
            <a:off x="11656416" y="1907704"/>
            <a:ext cx="5241371" cy="1200329"/>
          </a:xfrm>
          <a:prstGeom prst="rect">
            <a:avLst/>
          </a:prstGeom>
          <a:noFill/>
        </p:spPr>
        <p:txBody>
          <a:bodyPr wrap="none" rtlCol="0">
            <a:spAutoFit/>
          </a:bodyPr>
          <a:lstStyle/>
          <a:p>
            <a:r>
              <a:rPr lang="en-US" altLang="zh-CN" dirty="0"/>
              <a:t>DF</a:t>
            </a:r>
            <a:r>
              <a:rPr lang="zh-CN" altLang="en-US" dirty="0"/>
              <a:t> </a:t>
            </a:r>
            <a:r>
              <a:rPr lang="en-US" altLang="zh-CN" dirty="0"/>
              <a:t>model</a:t>
            </a:r>
            <a:r>
              <a:rPr lang="zh-CN" altLang="en-US" dirty="0"/>
              <a:t>中，</a:t>
            </a:r>
            <a:endParaRPr lang="en-US" altLang="zh-CN" dirty="0"/>
          </a:p>
          <a:p>
            <a:r>
              <a:rPr lang="zh-CN" altLang="en-US" dirty="0"/>
              <a:t>盗听者只能知道</a:t>
            </a:r>
            <a:r>
              <a:rPr lang="en-US" altLang="zh-CN" dirty="0"/>
              <a:t>A</a:t>
            </a:r>
            <a:r>
              <a:rPr lang="zh-CN" altLang="en-US" dirty="0"/>
              <a:t>（</a:t>
            </a:r>
            <a:r>
              <a:rPr lang="en-US" altLang="zh-CN" dirty="0"/>
              <a:t>X</a:t>
            </a:r>
            <a:r>
              <a:rPr lang="zh-CN" altLang="en-US" dirty="0"/>
              <a:t>）和</a:t>
            </a:r>
            <a:r>
              <a:rPr lang="en-US" altLang="zh-CN" dirty="0"/>
              <a:t>B</a:t>
            </a:r>
            <a:r>
              <a:rPr lang="zh-CN" altLang="en-US" dirty="0"/>
              <a:t>（</a:t>
            </a:r>
            <a:r>
              <a:rPr lang="en-US" altLang="zh-CN" dirty="0"/>
              <a:t>Y</a:t>
            </a:r>
            <a:r>
              <a:rPr lang="zh-CN" altLang="en-US" dirty="0"/>
              <a:t>），</a:t>
            </a:r>
            <a:endParaRPr lang="en-US" altLang="zh-CN" dirty="0"/>
          </a:p>
          <a:p>
            <a:r>
              <a:rPr lang="zh-CN" altLang="en-US" dirty="0"/>
              <a:t>然而生成</a:t>
            </a:r>
            <a:r>
              <a:rPr lang="en-US" altLang="zh-CN" dirty="0"/>
              <a:t>session</a:t>
            </a:r>
            <a:r>
              <a:rPr lang="zh-CN" altLang="en-US" dirty="0"/>
              <a:t> </a:t>
            </a:r>
            <a:r>
              <a:rPr lang="en-US" altLang="zh-CN" dirty="0"/>
              <a:t>key</a:t>
            </a:r>
            <a:r>
              <a:rPr lang="zh-CN" altLang="en-US" dirty="0"/>
              <a:t>必须</a:t>
            </a:r>
            <a:r>
              <a:rPr lang="en-US" altLang="zh-CN" dirty="0"/>
              <a:t>X</a:t>
            </a:r>
            <a:r>
              <a:rPr lang="zh-CN" altLang="en-US" dirty="0"/>
              <a:t>和</a:t>
            </a:r>
            <a:r>
              <a:rPr lang="en-US" altLang="zh-CN" dirty="0"/>
              <a:t>B</a:t>
            </a:r>
            <a:r>
              <a:rPr lang="zh-CN" altLang="en-US" dirty="0"/>
              <a:t>（</a:t>
            </a:r>
            <a:r>
              <a:rPr lang="en-US" altLang="zh-CN" dirty="0"/>
              <a:t>Y</a:t>
            </a:r>
            <a:r>
              <a:rPr lang="zh-CN" altLang="en-US" dirty="0"/>
              <a:t>） 或</a:t>
            </a:r>
            <a:r>
              <a:rPr lang="en-US" altLang="zh-CN" dirty="0"/>
              <a:t>Y</a:t>
            </a:r>
            <a:r>
              <a:rPr lang="zh-CN" altLang="en-US" dirty="0"/>
              <a:t>和</a:t>
            </a:r>
            <a:r>
              <a:rPr lang="en-US" altLang="zh-CN" dirty="0"/>
              <a:t>A</a:t>
            </a:r>
            <a:r>
              <a:rPr lang="zh-CN" altLang="en-US" dirty="0"/>
              <a:t>（</a:t>
            </a:r>
            <a:r>
              <a:rPr lang="en-US" altLang="zh-CN" dirty="0"/>
              <a:t>X</a:t>
            </a:r>
            <a:r>
              <a:rPr lang="zh-CN" altLang="en-US" dirty="0"/>
              <a:t>），</a:t>
            </a:r>
            <a:endParaRPr lang="en-US" altLang="zh-CN" dirty="0"/>
          </a:p>
          <a:p>
            <a:r>
              <a:rPr lang="zh-CN" altLang="en-US" dirty="0"/>
              <a:t>因此盗听者不能生成</a:t>
            </a:r>
            <a:r>
              <a:rPr lang="en-US" altLang="zh-CN" dirty="0"/>
              <a:t>session</a:t>
            </a:r>
            <a:r>
              <a:rPr lang="zh-CN" altLang="en-US" dirty="0"/>
              <a:t> </a:t>
            </a:r>
            <a:r>
              <a:rPr lang="en-US" altLang="zh-CN" dirty="0"/>
              <a:t>key</a:t>
            </a:r>
            <a:endParaRPr lang="en-US" dirty="0"/>
          </a:p>
        </p:txBody>
      </p:sp>
    </p:spTree>
    <p:extLst>
      <p:ext uri="{BB962C8B-B14F-4D97-AF65-F5344CB8AC3E}">
        <p14:creationId xmlns:p14="http://schemas.microsoft.com/office/powerpoint/2010/main" val="194769038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32435"/>
            <a:ext cx="6858000" cy="369332"/>
          </a:xfrm>
          <a:prstGeom prst="rect">
            <a:avLst/>
          </a:prstGeom>
        </p:spPr>
        <p:txBody>
          <a:bodyPr wrap="square">
            <a:spAutoFit/>
          </a:bodyPr>
          <a:lstStyle/>
          <a:p>
            <a:r>
              <a:rPr lang="en-US" altLang="ja-JP" dirty="0"/>
              <a:t>802.1AE is the IEEE MAC Security standard (also known as </a:t>
            </a:r>
            <a:r>
              <a:rPr lang="en-US" altLang="ja-JP" b="1" dirty="0" err="1">
                <a:solidFill>
                  <a:srgbClr val="FF0000"/>
                </a:solidFill>
              </a:rPr>
              <a:t>MACsec</a:t>
            </a:r>
            <a:r>
              <a:rPr lang="en-US" altLang="ja-JP" dirty="0"/>
              <a:t>)</a:t>
            </a:r>
            <a:endParaRPr lang="ja-JP" altLang="en-US" dirty="0"/>
          </a:p>
        </p:txBody>
      </p:sp>
      <p:sp>
        <p:nvSpPr>
          <p:cNvPr id="5" name="Rectangle 2"/>
          <p:cNvSpPr>
            <a:spLocks noChangeArrowheads="1"/>
          </p:cNvSpPr>
          <p:nvPr/>
        </p:nvSpPr>
        <p:spPr bwMode="auto">
          <a:xfrm>
            <a:off x="28724" y="758281"/>
            <a:ext cx="727179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133350"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133350" algn="l" defTabSz="914400" rtl="0" eaLnBrk="1" fontAlgn="base" latinLnBrk="0" hangingPunct="1">
              <a:lnSpc>
                <a:spcPct val="100000"/>
              </a:lnSpc>
              <a:spcBef>
                <a:spcPct val="0"/>
              </a:spcBef>
              <a:spcAft>
                <a:spcPct val="0"/>
              </a:spcAft>
              <a:buClrTx/>
              <a:buSzTx/>
              <a:buFontTx/>
              <a:buNone/>
              <a:tabLst/>
            </a:pPr>
            <a:r>
              <a:rPr kumimoji="1" lang="ja-JP" altLang="ja-JP" sz="1400" b="0" i="0" u="none" strike="noStrike" cap="none" normalizeH="0" baseline="0" dirty="0">
                <a:ln>
                  <a:noFill/>
                </a:ln>
                <a:solidFill>
                  <a:schemeClr val="tx1"/>
                </a:solidFill>
                <a:effectLst/>
                <a:latin typeface="+mn-lt"/>
                <a:ea typeface="ＭＳ 明朝" pitchFamily="17" charset="-128"/>
                <a:cs typeface="Times New Roman" pitchFamily="18" charset="0"/>
              </a:rPr>
              <a:t>一例として</a:t>
            </a:r>
            <a:r>
              <a:rPr kumimoji="1" lang="en-US" altLang="ja-JP" sz="1400" b="0" i="0" u="none" strike="noStrike" cap="none" normalizeH="0" baseline="0" dirty="0" err="1">
                <a:ln>
                  <a:noFill/>
                </a:ln>
                <a:solidFill>
                  <a:schemeClr val="tx1"/>
                </a:solidFill>
                <a:effectLst/>
                <a:latin typeface="+mn-lt"/>
                <a:ea typeface="ＭＳ 明朝" pitchFamily="17" charset="-128"/>
                <a:cs typeface="Times New Roman" pitchFamily="18" charset="0"/>
              </a:rPr>
              <a:t>MACsec</a:t>
            </a:r>
            <a:r>
              <a:rPr kumimoji="1" lang="en-US" altLang="ja-JP" sz="1400" b="0" i="0" u="none" strike="noStrike" cap="none" normalizeH="0" baseline="0" dirty="0">
                <a:ln>
                  <a:noFill/>
                </a:ln>
                <a:solidFill>
                  <a:schemeClr val="tx1"/>
                </a:solidFill>
                <a:effectLst/>
                <a:latin typeface="+mn-lt"/>
                <a:ea typeface="ＭＳ 明朝" pitchFamily="17" charset="-128"/>
                <a:cs typeface="Times New Roman" pitchFamily="18" charset="0"/>
              </a:rPr>
              <a:t> </a:t>
            </a:r>
            <a:r>
              <a:rPr kumimoji="1" lang="ja-JP" altLang="en-US" sz="1400" b="0" i="0" u="none" strike="noStrike" cap="none" normalizeH="0" baseline="0" dirty="0">
                <a:ln>
                  <a:noFill/>
                </a:ln>
                <a:solidFill>
                  <a:schemeClr val="tx1"/>
                </a:solidFill>
                <a:effectLst/>
                <a:latin typeface="+mn-lt"/>
                <a:ea typeface="ＭＳ 明朝" pitchFamily="17" charset="-128"/>
                <a:cs typeface="Times New Roman" pitchFamily="18" charset="0"/>
              </a:rPr>
              <a:t>を適用した場合の、データリンク層におけるパケットフォーマット </a:t>
            </a:r>
            <a:endParaRPr kumimoji="1" lang="ja-JP" altLang="en-US" sz="900" b="0" i="0" u="none" strike="noStrike" cap="none" normalizeH="0" baseline="0" dirty="0">
              <a:ln>
                <a:noFill/>
              </a:ln>
              <a:solidFill>
                <a:schemeClr val="tx1"/>
              </a:solidFill>
              <a:effectLst/>
              <a:latin typeface="+mn-lt"/>
            </a:endParaRPr>
          </a:p>
        </p:txBody>
      </p:sp>
      <p:graphicFrame>
        <p:nvGraphicFramePr>
          <p:cNvPr id="6" name="オブジェクト 5"/>
          <p:cNvGraphicFramePr>
            <a:graphicFrameLocks noChangeAspect="1"/>
          </p:cNvGraphicFramePr>
          <p:nvPr>
            <p:extLst>
              <p:ext uri="{D42A27DB-BD31-4B8C-83A1-F6EECF244321}">
                <p14:modId xmlns:p14="http://schemas.microsoft.com/office/powerpoint/2010/main" val="3164916771"/>
              </p:ext>
            </p:extLst>
          </p:nvPr>
        </p:nvGraphicFramePr>
        <p:xfrm>
          <a:off x="-675456" y="1042974"/>
          <a:ext cx="9624616" cy="1584176"/>
        </p:xfrm>
        <a:graphic>
          <a:graphicData uri="http://schemas.openxmlformats.org/presentationml/2006/ole">
            <mc:AlternateContent xmlns:mc="http://schemas.openxmlformats.org/markup-compatibility/2006">
              <mc:Choice xmlns:v="urn:schemas-microsoft-com:vml" Requires="v">
                <p:oleObj spid="_x0000_s3365" r:id="rId3" imgW="8697068" imgH="1438455" progId="Visio.Drawing.15">
                  <p:embed/>
                </p:oleObj>
              </mc:Choice>
              <mc:Fallback>
                <p:oleObj r:id="rId3" imgW="8697068" imgH="1438455" progId="Visio.Drawing.15">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5456" y="1042974"/>
                        <a:ext cx="9624616" cy="1584176"/>
                      </a:xfrm>
                      <a:prstGeom prst="rect">
                        <a:avLst/>
                      </a:prstGeom>
                      <a:noFill/>
                    </p:spPr>
                  </p:pic>
                </p:oleObj>
              </mc:Fallback>
            </mc:AlternateContent>
          </a:graphicData>
        </a:graphic>
      </p:graphicFrame>
      <p:pic>
        <p:nvPicPr>
          <p:cNvPr id="205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5076" y="4139952"/>
            <a:ext cx="5472608" cy="33982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29096" y="3491880"/>
            <a:ext cx="2617768"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OSI 7 layer &amp; their jobs</a:t>
            </a:r>
            <a:endParaRPr kumimoji="1" lang="ja-JP" altLang="en-US" dirty="0"/>
          </a:p>
        </p:txBody>
      </p:sp>
    </p:spTree>
    <p:extLst>
      <p:ext uri="{BB962C8B-B14F-4D97-AF65-F5344CB8AC3E}">
        <p14:creationId xmlns:p14="http://schemas.microsoft.com/office/powerpoint/2010/main" val="425757377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2" y="467544"/>
            <a:ext cx="5753100" cy="1419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88640" y="2051720"/>
            <a:ext cx="5415650" cy="2308324"/>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preamble: a series of 56 bits alternating with 1 and 0</a:t>
            </a:r>
          </a:p>
          <a:p>
            <a:pPr marL="285750" indent="-285750">
              <a:buFont typeface="Arial" panose="020B0604020202020204" pitchFamily="34" charset="0"/>
              <a:buChar char="•"/>
            </a:pPr>
            <a:r>
              <a:rPr lang="en-US" altLang="ja-JP" dirty="0"/>
              <a:t>SFD: start of frame delimiter(1010101</a:t>
            </a:r>
            <a:r>
              <a:rPr lang="en-US" altLang="ja-JP" b="1" u="sng" dirty="0"/>
              <a:t>1</a:t>
            </a:r>
            <a:r>
              <a:rPr lang="en-US" altLang="ja-JP" dirty="0"/>
              <a:t>)</a:t>
            </a:r>
          </a:p>
          <a:p>
            <a:pPr marL="285750" indent="-285750">
              <a:buFont typeface="Arial" panose="020B0604020202020204" pitchFamily="34" charset="0"/>
              <a:buChar char="•"/>
            </a:pPr>
            <a:r>
              <a:rPr kumimoji="1" lang="en-US" altLang="ja-JP" dirty="0"/>
              <a:t>DA: destination address</a:t>
            </a:r>
          </a:p>
          <a:p>
            <a:pPr marL="285750" indent="-285750">
              <a:buFont typeface="Arial" panose="020B0604020202020204" pitchFamily="34" charset="0"/>
              <a:buChar char="•"/>
            </a:pPr>
            <a:r>
              <a:rPr lang="en-US" altLang="ja-JP" dirty="0"/>
              <a:t>SA: source address</a:t>
            </a:r>
          </a:p>
          <a:p>
            <a:pPr marL="285750" indent="-285750">
              <a:buFont typeface="Arial" panose="020B0604020202020204" pitchFamily="34" charset="0"/>
              <a:buChar char="•"/>
            </a:pPr>
            <a:r>
              <a:rPr kumimoji="1" lang="en-US" altLang="ja-JP" dirty="0"/>
              <a:t>TYPE: field type</a:t>
            </a:r>
          </a:p>
          <a:p>
            <a:pPr marL="285750" indent="-285750">
              <a:buFont typeface="Arial" panose="020B0604020202020204" pitchFamily="34" charset="0"/>
              <a:buChar char="•"/>
            </a:pPr>
            <a:r>
              <a:rPr lang="en-US" altLang="ja-JP" dirty="0"/>
              <a:t>DATA: data field (46bytes ~ 1500bytes)</a:t>
            </a:r>
          </a:p>
          <a:p>
            <a:pPr marL="285750" indent="-285750">
              <a:buFont typeface="Arial" panose="020B0604020202020204" pitchFamily="34" charset="0"/>
              <a:buChar char="•"/>
            </a:pPr>
            <a:r>
              <a:rPr kumimoji="1" lang="en-US" altLang="ja-JP" dirty="0"/>
              <a:t>PAD: padding bits, can be random</a:t>
            </a:r>
          </a:p>
          <a:p>
            <a:pPr marL="285750" indent="-285750">
              <a:buFont typeface="Arial" panose="020B0604020202020204" pitchFamily="34" charset="0"/>
              <a:buChar char="•"/>
            </a:pPr>
            <a:r>
              <a:rPr lang="en-US" altLang="ja-JP" dirty="0"/>
              <a:t>FCS: </a:t>
            </a:r>
            <a:r>
              <a:rPr lang="en-US" altLang="ja-JP"/>
              <a:t>check sum, 4-byte CRC</a:t>
            </a:r>
            <a:endParaRPr kumimoji="1" lang="ja-JP" altLang="en-US" dirty="0"/>
          </a:p>
        </p:txBody>
      </p:sp>
      <p:sp>
        <p:nvSpPr>
          <p:cNvPr id="3" name="テキスト ボックス 2"/>
          <p:cNvSpPr txBox="1"/>
          <p:nvPr/>
        </p:nvSpPr>
        <p:spPr>
          <a:xfrm>
            <a:off x="3572" y="5148064"/>
            <a:ext cx="7025828" cy="2585323"/>
          </a:xfrm>
          <a:prstGeom prst="rect">
            <a:avLst/>
          </a:prstGeom>
          <a:solidFill>
            <a:schemeClr val="bg1"/>
          </a:solidFill>
        </p:spPr>
        <p:txBody>
          <a:bodyPr wrap="square" rtlCol="0">
            <a:spAutoFit/>
          </a:bodyPr>
          <a:lstStyle/>
          <a:p>
            <a:r>
              <a:rPr kumimoji="1" lang="en-US" altLang="ja-JP" b="1" dirty="0"/>
              <a:t>Bandwidth</a:t>
            </a:r>
            <a:r>
              <a:rPr kumimoji="1" lang="ja-JP" altLang="en-US" b="1" dirty="0"/>
              <a:t>有２個意義：</a:t>
            </a:r>
            <a:endParaRPr kumimoji="1" lang="en-US" altLang="ja-JP" b="1" dirty="0"/>
          </a:p>
          <a:p>
            <a:pPr marL="285750" indent="-285750">
              <a:buFont typeface="Arial" panose="020B0604020202020204" pitchFamily="34" charset="0"/>
              <a:buChar char="•"/>
            </a:pPr>
            <a:r>
              <a:rPr kumimoji="1" lang="en-US" altLang="ja-JP" b="1" dirty="0">
                <a:solidFill>
                  <a:srgbClr val="FF0000"/>
                </a:solidFill>
              </a:rPr>
              <a:t>bandwidth</a:t>
            </a:r>
            <a:r>
              <a:rPr kumimoji="1" lang="en-US" altLang="ja-JP" dirty="0">
                <a:solidFill>
                  <a:srgbClr val="FF0000"/>
                </a:solidFill>
              </a:rPr>
              <a:t> </a:t>
            </a:r>
            <a:r>
              <a:rPr kumimoji="1" lang="en-US" altLang="ja-JP" dirty="0"/>
              <a:t>(throughput) in Network: </a:t>
            </a:r>
            <a:r>
              <a:rPr kumimoji="1" lang="ja-JP" altLang="en-US" dirty="0"/>
              <a:t>単位 </a:t>
            </a:r>
            <a:r>
              <a:rPr kumimoji="1" lang="en-US" altLang="ja-JP" dirty="0"/>
              <a:t>Mbps, </a:t>
            </a:r>
            <a:r>
              <a:rPr kumimoji="1" lang="en-US" altLang="ja-JP" dirty="0" err="1"/>
              <a:t>Gbps</a:t>
            </a:r>
            <a:r>
              <a:rPr kumimoji="1" lang="en-US" altLang="ja-JP" dirty="0"/>
              <a:t>, </a:t>
            </a:r>
            <a:r>
              <a:rPr kumimoji="1" lang="ja-JP" altLang="en-US" dirty="0"/>
              <a:t>単位時間内、転送的</a:t>
            </a:r>
            <a:r>
              <a:rPr kumimoji="1" lang="en-US" altLang="ja-JP" dirty="0"/>
              <a:t>bit</a:t>
            </a:r>
            <a:r>
              <a:rPr kumimoji="1" lang="ja-JP" altLang="en-US" dirty="0"/>
              <a:t>数</a:t>
            </a:r>
            <a:endParaRPr kumimoji="1" lang="en-US" altLang="ja-JP" dirty="0"/>
          </a:p>
          <a:p>
            <a:pPr marL="285750" indent="-285750">
              <a:buFont typeface="Arial" panose="020B0604020202020204" pitchFamily="34" charset="0"/>
              <a:buChar char="•"/>
            </a:pPr>
            <a:r>
              <a:rPr lang="en-US" altLang="ja-JP" b="1" dirty="0">
                <a:solidFill>
                  <a:srgbClr val="FF0000"/>
                </a:solidFill>
              </a:rPr>
              <a:t>bandwidth</a:t>
            </a:r>
            <a:r>
              <a:rPr lang="en-US" altLang="ja-JP" dirty="0">
                <a:solidFill>
                  <a:srgbClr val="FF0000"/>
                </a:solidFill>
              </a:rPr>
              <a:t> </a:t>
            </a:r>
            <a:r>
              <a:rPr lang="en-US" altLang="ja-JP" dirty="0"/>
              <a:t>in analog : the difference between the highest-frequency signal component and the lowest-frequency signal component</a:t>
            </a:r>
          </a:p>
          <a:p>
            <a:pPr marL="742950" lvl="1" indent="-285750">
              <a:buFont typeface="Arial" panose="020B0604020202020204" pitchFamily="34" charset="0"/>
              <a:buChar char="•"/>
            </a:pPr>
            <a:r>
              <a:rPr lang="en-US" altLang="ja-JP" dirty="0"/>
              <a:t>A key characteristic of bandwidth is that </a:t>
            </a:r>
            <a:r>
              <a:rPr lang="en-US" altLang="ja-JP" b="1" dirty="0"/>
              <a:t>any band of a given width can carry the same amount of information, regardless of where that band is located in the frequency spectrum</a:t>
            </a:r>
            <a:r>
              <a:rPr lang="en-US" altLang="ja-JP" dirty="0"/>
              <a:t>.  </a:t>
            </a:r>
            <a:r>
              <a:rPr lang="zh-CN" altLang="en-US" dirty="0"/>
              <a:t>带宽一定的情况下，无论高频或低频，能传送的信息量是一定的</a:t>
            </a:r>
            <a:endParaRPr kumimoji="1" lang="ja-JP" altLang="en-US" dirty="0"/>
          </a:p>
        </p:txBody>
      </p:sp>
    </p:spTree>
    <p:extLst>
      <p:ext uri="{BB962C8B-B14F-4D97-AF65-F5344CB8AC3E}">
        <p14:creationId xmlns:p14="http://schemas.microsoft.com/office/powerpoint/2010/main" val="364533606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23528"/>
            <a:ext cx="4005064" cy="3139321"/>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solidFill>
                  <a:srgbClr val="FF0000"/>
                </a:solidFill>
              </a:rPr>
              <a:t>hub</a:t>
            </a:r>
            <a:r>
              <a:rPr kumimoji="1" lang="en-US" altLang="ja-JP" dirty="0">
                <a:solidFill>
                  <a:srgbClr val="FF0000"/>
                </a:solidFill>
              </a:rPr>
              <a:t> </a:t>
            </a:r>
            <a:r>
              <a:rPr kumimoji="1" lang="en-US" altLang="ja-JP" dirty="0"/>
              <a:t>(repeater): </a:t>
            </a:r>
          </a:p>
          <a:p>
            <a:pPr marL="285750" indent="-285750">
              <a:buFont typeface="Arial" panose="020B0604020202020204" pitchFamily="34" charset="0"/>
              <a:buChar char="•"/>
            </a:pPr>
            <a:r>
              <a:rPr lang="en-US" altLang="ja-JP" b="1" dirty="0">
                <a:solidFill>
                  <a:srgbClr val="FF0000"/>
                </a:solidFill>
              </a:rPr>
              <a:t>switch</a:t>
            </a:r>
            <a:r>
              <a:rPr lang="en-US" altLang="ja-JP" dirty="0">
                <a:solidFill>
                  <a:srgbClr val="FF0000"/>
                </a:solidFill>
              </a:rPr>
              <a:t> </a:t>
            </a:r>
            <a:r>
              <a:rPr lang="en-US" altLang="ja-JP" dirty="0"/>
              <a:t>(bridge): A </a:t>
            </a:r>
            <a:r>
              <a:rPr lang="en-US" altLang="ja-JP" u="sng" dirty="0"/>
              <a:t>MAC address table </a:t>
            </a:r>
            <a:r>
              <a:rPr lang="en-US" altLang="ja-JP" dirty="0"/>
              <a:t>is updated from a software point of view for every port. This table is filled by listening on the relevant segment of the network and by copying all MAC addresses that occur on that segment to the table. </a:t>
            </a:r>
            <a:r>
              <a:rPr lang="en-US" altLang="ja-JP" u="sng" dirty="0"/>
              <a:t>Switch can reduce the traffic.</a:t>
            </a:r>
          </a:p>
          <a:p>
            <a:pPr marL="285750" indent="-285750">
              <a:buFont typeface="Arial" panose="020B0604020202020204" pitchFamily="34" charset="0"/>
              <a:buChar char="•"/>
            </a:pPr>
            <a:endParaRPr lang="en-US" altLang="ja-JP" u="sng" dirty="0"/>
          </a:p>
          <a:p>
            <a:pPr marL="285750" indent="-285750">
              <a:buFont typeface="Arial" panose="020B0604020202020204" pitchFamily="34" charset="0"/>
              <a:buChar char="•"/>
            </a:pPr>
            <a:endParaRPr kumimoji="1" lang="ja-JP" altLang="en-US" dirty="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98242" y="106957"/>
            <a:ext cx="1981994" cy="9909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80383" y="1189820"/>
            <a:ext cx="2700933" cy="14067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33819" y="3278183"/>
            <a:ext cx="6614055"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VLAN</a:t>
            </a:r>
            <a:r>
              <a:rPr kumimoji="1" lang="en-US" altLang="ja-JP" dirty="0"/>
              <a:t>: virtual local area network, </a:t>
            </a:r>
            <a:r>
              <a:rPr kumimoji="1" lang="zh-CN" altLang="en-US" dirty="0"/>
              <a:t>有一些优点，具体不明。。。</a:t>
            </a:r>
            <a:endParaRPr kumimoji="1" lang="en-US" altLang="zh-CN" dirty="0"/>
          </a:p>
        </p:txBody>
      </p:sp>
      <p:sp>
        <p:nvSpPr>
          <p:cNvPr id="4" name="テキスト ボックス 3"/>
          <p:cNvSpPr txBox="1"/>
          <p:nvPr/>
        </p:nvSpPr>
        <p:spPr>
          <a:xfrm>
            <a:off x="-9287" y="4122688"/>
            <a:ext cx="6891819" cy="923330"/>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solidFill>
                  <a:srgbClr val="FF0000"/>
                </a:solidFill>
              </a:rPr>
              <a:t>Network Redundancy</a:t>
            </a:r>
            <a:r>
              <a:rPr kumimoji="1" lang="en-US" altLang="ja-JP" dirty="0"/>
              <a:t>: </a:t>
            </a:r>
            <a:r>
              <a:rPr lang="en-US" altLang="ja-JP" dirty="0"/>
              <a:t>the integration of hardware and software that ensures that the availability of the network remains optimal </a:t>
            </a:r>
            <a:r>
              <a:rPr lang="en-US" altLang="ja-JP" b="1" u="sng" dirty="0"/>
              <a:t>in case of a Single Point of Failure</a:t>
            </a:r>
            <a:endParaRPr kumimoji="1" lang="ja-JP" altLang="en-US" b="1" u="sng" dirty="0"/>
          </a:p>
        </p:txBody>
      </p:sp>
      <p:sp>
        <p:nvSpPr>
          <p:cNvPr id="5" name="テキスト ボックス 4"/>
          <p:cNvSpPr txBox="1"/>
          <p:nvPr/>
        </p:nvSpPr>
        <p:spPr>
          <a:xfrm>
            <a:off x="697988" y="6084168"/>
            <a:ext cx="5645841" cy="2031325"/>
          </a:xfrm>
          <a:prstGeom prst="rect">
            <a:avLst/>
          </a:prstGeom>
          <a:noFill/>
        </p:spPr>
        <p:txBody>
          <a:bodyPr wrap="none" rtlCol="0">
            <a:spAutoFit/>
          </a:bodyPr>
          <a:lstStyle/>
          <a:p>
            <a:r>
              <a:rPr kumimoji="1" lang="en-US" altLang="ja-JP" dirty="0"/>
              <a:t>AES</a:t>
            </a:r>
            <a:r>
              <a:rPr kumimoji="1" lang="ja-JP" altLang="en-US" dirty="0"/>
              <a:t>の</a:t>
            </a:r>
            <a:r>
              <a:rPr kumimoji="1" lang="en-US" altLang="ja-JP" dirty="0"/>
              <a:t>Mode</a:t>
            </a:r>
            <a:r>
              <a:rPr kumimoji="1" lang="ja-JP" altLang="en-US" dirty="0"/>
              <a:t>について：</a:t>
            </a:r>
            <a:endParaRPr kumimoji="1" lang="en-US" altLang="ja-JP" dirty="0"/>
          </a:p>
          <a:p>
            <a:pPr marL="285750" indent="-285750">
              <a:buFont typeface="Arial" panose="020B0604020202020204" pitchFamily="34" charset="0"/>
              <a:buChar char="•"/>
            </a:pPr>
            <a:r>
              <a:rPr lang="en-US" altLang="ja-JP" dirty="0"/>
              <a:t>Electronic Codebook (ECB)</a:t>
            </a:r>
          </a:p>
          <a:p>
            <a:pPr marL="285750" indent="-285750">
              <a:buFont typeface="Arial" panose="020B0604020202020204" pitchFamily="34" charset="0"/>
              <a:buChar char="•"/>
            </a:pPr>
            <a:r>
              <a:rPr kumimoji="1" lang="en-US" altLang="ja-JP" dirty="0"/>
              <a:t>Cipher Block Chaining(CBC), need IV, </a:t>
            </a:r>
            <a:r>
              <a:rPr kumimoji="1" lang="en-US" altLang="ja-JP" u="sng" dirty="0"/>
              <a:t>block size = IV size</a:t>
            </a:r>
          </a:p>
          <a:p>
            <a:pPr marL="742950" lvl="1" indent="-285750">
              <a:buFont typeface="Arial" panose="020B0604020202020204" pitchFamily="34" charset="0"/>
              <a:buChar char="•"/>
            </a:pPr>
            <a:r>
              <a:rPr lang="en-US" altLang="ja-JP" dirty="0"/>
              <a:t>Propagating Cipher Block Chaining (PCBC)</a:t>
            </a:r>
          </a:p>
          <a:p>
            <a:pPr marL="285750" indent="-285750">
              <a:buFont typeface="Arial" panose="020B0604020202020204" pitchFamily="34" charset="0"/>
              <a:buChar char="•"/>
            </a:pPr>
            <a:r>
              <a:rPr kumimoji="1" lang="en-US" altLang="ja-JP" dirty="0"/>
              <a:t>Cipher Feedback (CFB)</a:t>
            </a:r>
          </a:p>
          <a:p>
            <a:pPr marL="285750" indent="-285750">
              <a:buFont typeface="Arial" panose="020B0604020202020204" pitchFamily="34" charset="0"/>
              <a:buChar char="•"/>
            </a:pPr>
            <a:r>
              <a:rPr lang="en-US" altLang="ja-JP" dirty="0"/>
              <a:t>Output Feedback (OFB)</a:t>
            </a:r>
          </a:p>
          <a:p>
            <a:pPr marL="285750" indent="-285750">
              <a:buFont typeface="Arial" panose="020B0604020202020204" pitchFamily="34" charset="0"/>
              <a:buChar char="•"/>
            </a:pPr>
            <a:r>
              <a:rPr kumimoji="1" lang="en-US" altLang="ja-JP" dirty="0"/>
              <a:t>Counter (CTR)</a:t>
            </a:r>
            <a:endParaRPr kumimoji="1" lang="ja-JP" altLang="en-US" dirty="0"/>
          </a:p>
        </p:txBody>
      </p:sp>
    </p:spTree>
    <p:extLst>
      <p:ext uri="{BB962C8B-B14F-4D97-AF65-F5344CB8AC3E}">
        <p14:creationId xmlns:p14="http://schemas.microsoft.com/office/powerpoint/2010/main" val="108203317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646331"/>
          </a:xfrm>
          <a:prstGeom prst="rect">
            <a:avLst/>
          </a:prstGeom>
        </p:spPr>
        <p:txBody>
          <a:bodyPr wrap="square">
            <a:spAutoFit/>
          </a:bodyPr>
          <a:lstStyle/>
          <a:p>
            <a:r>
              <a:rPr lang="en-US" altLang="ja-JP" dirty="0"/>
              <a:t>Modern </a:t>
            </a:r>
            <a:r>
              <a:rPr lang="en-US" altLang="ja-JP" b="1" dirty="0"/>
              <a:t>Ethernet</a:t>
            </a:r>
            <a:r>
              <a:rPr lang="en-US" altLang="ja-JP" dirty="0"/>
              <a:t> is based on </a:t>
            </a:r>
            <a:r>
              <a:rPr lang="en-US" altLang="ja-JP" b="1" dirty="0">
                <a:solidFill>
                  <a:srgbClr val="FF0000"/>
                </a:solidFill>
              </a:rPr>
              <a:t>twisted pair wiring</a:t>
            </a:r>
            <a:r>
              <a:rPr lang="en-US" altLang="ja-JP" dirty="0"/>
              <a:t>. Commonly either CAT5 or CAT6 cabling standards.</a:t>
            </a:r>
            <a:endParaRPr lang="ja-JP" altLang="en-US" dirty="0"/>
          </a:p>
        </p:txBody>
      </p:sp>
      <p:sp>
        <p:nvSpPr>
          <p:cNvPr id="4" name="AutoShape 2" descr="https://qph.ec.quoracdn.net/main-qimg-ea5b8c3adc3126267d3c1858b2b38e20.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3076" name="Picture 4" descr="https://qph.ec.quoracdn.net/main-qimg-ea5b8c3adc3126267d3c1858b2b38e2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708" y="755576"/>
            <a:ext cx="6560113" cy="2448272"/>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0" y="3694837"/>
            <a:ext cx="6858000" cy="3139321"/>
          </a:xfrm>
          <a:prstGeom prst="rect">
            <a:avLst/>
          </a:prstGeom>
        </p:spPr>
        <p:txBody>
          <a:bodyPr wrap="square">
            <a:spAutoFit/>
          </a:bodyPr>
          <a:lstStyle/>
          <a:p>
            <a:r>
              <a:rPr lang="en-US" altLang="ja-JP" dirty="0"/>
              <a:t>some chips </a:t>
            </a:r>
            <a:r>
              <a:rPr lang="en-US" altLang="ja-JP" dirty="0" err="1"/>
              <a:t>knowledges</a:t>
            </a:r>
            <a:r>
              <a:rPr lang="en-US" altLang="ja-JP" dirty="0"/>
              <a:t>:</a:t>
            </a:r>
          </a:p>
          <a:p>
            <a:pPr marL="285750" indent="-285750">
              <a:buFont typeface="Arial" panose="020B0604020202020204" pitchFamily="34" charset="0"/>
              <a:buChar char="•"/>
            </a:pPr>
            <a:r>
              <a:rPr lang="en-US" altLang="ja-JP" dirty="0"/>
              <a:t>A </a:t>
            </a:r>
            <a:r>
              <a:rPr lang="en-US" altLang="ja-JP" b="1" dirty="0"/>
              <a:t>DC-to-DC converter </a:t>
            </a:r>
            <a:r>
              <a:rPr lang="en-US" altLang="ja-JP" dirty="0"/>
              <a:t>is an electronic circuit or electromechanical device that converts a source of direct current (DC) from one voltage level to another.</a:t>
            </a:r>
          </a:p>
          <a:p>
            <a:pPr marL="742950" lvl="1" indent="-285750">
              <a:buFont typeface="Arial" panose="020B0604020202020204" pitchFamily="34" charset="0"/>
              <a:buChar char="•"/>
            </a:pPr>
            <a:r>
              <a:rPr lang="en-US" altLang="ja-JP" b="1" dirty="0"/>
              <a:t>AKM</a:t>
            </a:r>
            <a:r>
              <a:rPr lang="en-US" altLang="ja-JP" dirty="0"/>
              <a:t> chips is used in M7G</a:t>
            </a:r>
          </a:p>
          <a:p>
            <a:pPr marL="285750" indent="-285750">
              <a:buFont typeface="Arial" panose="020B0604020202020204" pitchFamily="34" charset="0"/>
              <a:buChar char="•"/>
            </a:pPr>
            <a:r>
              <a:rPr lang="en-US" altLang="ja-JP" dirty="0"/>
              <a:t>RH850</a:t>
            </a:r>
          </a:p>
          <a:p>
            <a:pPr marL="742950" lvl="1" indent="-285750">
              <a:buFont typeface="Arial" panose="020B0604020202020204" pitchFamily="34" charset="0"/>
              <a:buChar char="•"/>
            </a:pPr>
            <a:r>
              <a:rPr lang="en-US" altLang="ja-JP" dirty="0"/>
              <a:t>refer to </a:t>
            </a:r>
            <a:r>
              <a:rPr lang="en-US" altLang="ja-JP" dirty="0">
                <a:hlinkClick r:id="rId3"/>
              </a:rPr>
              <a:t>http://www.smh-tech.com/flashrunner-devicecode-spec?variable=R7F7010143&amp;man1=Renesas</a:t>
            </a:r>
            <a:endParaRPr lang="en-US" altLang="ja-JP" dirty="0"/>
          </a:p>
          <a:p>
            <a:pPr marL="742950" lvl="1" indent="-285750">
              <a:buFont typeface="Arial" panose="020B0604020202020204" pitchFamily="34" charset="0"/>
              <a:buChar char="•"/>
            </a:pPr>
            <a:r>
              <a:rPr lang="en-US" altLang="ja-JP" dirty="0"/>
              <a:t>M7G has R7F7010143</a:t>
            </a:r>
          </a:p>
          <a:p>
            <a:pPr marL="285750" indent="-285750">
              <a:buFont typeface="Arial" panose="020B0604020202020204" pitchFamily="34" charset="0"/>
              <a:buChar char="•"/>
            </a:pPr>
            <a:r>
              <a:rPr lang="en-US" altLang="ja-JP" dirty="0"/>
              <a:t>ARTIX 7</a:t>
            </a:r>
          </a:p>
          <a:p>
            <a:pPr marL="742950" lvl="1" indent="-285750">
              <a:buFont typeface="Arial" panose="020B0604020202020204" pitchFamily="34" charset="0"/>
              <a:buChar char="•"/>
            </a:pPr>
            <a:r>
              <a:rPr lang="en-US" altLang="ja-JP" dirty="0"/>
              <a:t>is FPGA chip</a:t>
            </a:r>
          </a:p>
        </p:txBody>
      </p:sp>
      <p:sp>
        <p:nvSpPr>
          <p:cNvPr id="6" name="正方形/長方形 5"/>
          <p:cNvSpPr/>
          <p:nvPr/>
        </p:nvSpPr>
        <p:spPr>
          <a:xfrm>
            <a:off x="0" y="7740352"/>
            <a:ext cx="6669360" cy="369332"/>
          </a:xfrm>
          <a:prstGeom prst="rect">
            <a:avLst/>
          </a:prstGeom>
        </p:spPr>
        <p:txBody>
          <a:bodyPr wrap="square">
            <a:spAutoFit/>
          </a:bodyPr>
          <a:lstStyle/>
          <a:p>
            <a:r>
              <a:rPr lang="en-US" altLang="ja-JP" b="1" dirty="0">
                <a:solidFill>
                  <a:srgbClr val="FF0000"/>
                </a:solidFill>
              </a:rPr>
              <a:t>ASIC</a:t>
            </a:r>
            <a:r>
              <a:rPr lang="en-US" altLang="ja-JP" dirty="0">
                <a:solidFill>
                  <a:srgbClr val="FF0000"/>
                </a:solidFill>
              </a:rPr>
              <a:t> </a:t>
            </a:r>
            <a:r>
              <a:rPr lang="en-US" altLang="ja-JP" dirty="0"/>
              <a:t>(</a:t>
            </a:r>
            <a:r>
              <a:rPr lang="en-US" altLang="ja-JP" b="1" dirty="0"/>
              <a:t>A</a:t>
            </a:r>
            <a:r>
              <a:rPr lang="en-US" altLang="ja-JP" dirty="0"/>
              <a:t>pplication </a:t>
            </a:r>
            <a:r>
              <a:rPr lang="en-US" altLang="ja-JP" b="1" dirty="0"/>
              <a:t>S</a:t>
            </a:r>
            <a:r>
              <a:rPr lang="en-US" altLang="ja-JP" dirty="0"/>
              <a:t>pecific </a:t>
            </a:r>
            <a:r>
              <a:rPr lang="en-US" altLang="ja-JP" b="1" dirty="0"/>
              <a:t>I</a:t>
            </a:r>
            <a:r>
              <a:rPr lang="en-US" altLang="ja-JP" dirty="0"/>
              <a:t>ntegrated </a:t>
            </a:r>
            <a:r>
              <a:rPr lang="en-US" altLang="ja-JP" b="1" dirty="0"/>
              <a:t>C</a:t>
            </a:r>
            <a:r>
              <a:rPr lang="en-US" altLang="ja-JP" dirty="0"/>
              <a:t>ircuit),  </a:t>
            </a:r>
            <a:endParaRPr lang="ja-JP" altLang="en-US" dirty="0"/>
          </a:p>
        </p:txBody>
      </p:sp>
    </p:spTree>
    <p:extLst>
      <p:ext uri="{BB962C8B-B14F-4D97-AF65-F5344CB8AC3E}">
        <p14:creationId xmlns:p14="http://schemas.microsoft.com/office/powerpoint/2010/main" val="37584513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15056"/>
            <a:ext cx="6857999"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err="1">
                <a:solidFill>
                  <a:srgbClr val="FF0000"/>
                </a:solidFill>
              </a:rPr>
              <a:t>TrustZone</a:t>
            </a:r>
            <a:r>
              <a:rPr kumimoji="1" lang="en-US" altLang="ja-JP" dirty="0">
                <a:solidFill>
                  <a:srgbClr val="FF0000"/>
                </a:solidFill>
              </a:rPr>
              <a:t> </a:t>
            </a:r>
            <a:r>
              <a:rPr kumimoji="1" lang="en-US" altLang="ja-JP" dirty="0"/>
              <a:t>vs. </a:t>
            </a:r>
            <a:r>
              <a:rPr kumimoji="1" lang="en-US" altLang="ja-JP" dirty="0">
                <a:solidFill>
                  <a:srgbClr val="FF0000"/>
                </a:solidFill>
              </a:rPr>
              <a:t>Trusted Execution Environment</a:t>
            </a:r>
          </a:p>
          <a:p>
            <a:pPr marL="742950" lvl="1" indent="-285750">
              <a:buFont typeface="Arial" panose="020B0604020202020204" pitchFamily="34" charset="0"/>
              <a:buChar char="•"/>
            </a:pPr>
            <a:r>
              <a:rPr lang="en-US" altLang="ja-JP" dirty="0" err="1"/>
              <a:t>GlobalPlatform</a:t>
            </a:r>
            <a:r>
              <a:rPr lang="ja-JP" altLang="en-US" dirty="0"/>
              <a:t>はクレジットカードや身分証明書など、スマートカード内のチップに関してセキュリティを確保しつつ業界標準を定めることを目的に、</a:t>
            </a:r>
            <a:r>
              <a:rPr lang="en-US" altLang="ja-JP" dirty="0"/>
              <a:t>MasterCard</a:t>
            </a:r>
            <a:r>
              <a:rPr lang="ja-JP" altLang="en-US" dirty="0"/>
              <a:t>や</a:t>
            </a:r>
            <a:r>
              <a:rPr lang="en-US" altLang="ja-JP" dirty="0"/>
              <a:t>Visa</a:t>
            </a:r>
            <a:r>
              <a:rPr lang="ja-JP" altLang="en-US" dirty="0"/>
              <a:t>など、多くの業界メンバーらによって設立された。</a:t>
            </a:r>
            <a:endParaRPr lang="en-US" altLang="ja-JP" dirty="0"/>
          </a:p>
          <a:p>
            <a:pPr marL="742950" lvl="1" indent="-285750">
              <a:buFont typeface="Arial" panose="020B0604020202020204" pitchFamily="34" charset="0"/>
              <a:buChar char="•"/>
            </a:pPr>
            <a:r>
              <a:rPr kumimoji="1" lang="en-US" altLang="ja-JP" dirty="0"/>
              <a:t>Designed for trusted platform-modules(TPM)</a:t>
            </a:r>
            <a:endParaRPr kumimoji="1" lang="ja-JP" altLang="en-US" dirty="0"/>
          </a:p>
        </p:txBody>
      </p:sp>
      <p:sp>
        <p:nvSpPr>
          <p:cNvPr id="3" name="正方形/長方形 2"/>
          <p:cNvSpPr/>
          <p:nvPr/>
        </p:nvSpPr>
        <p:spPr>
          <a:xfrm>
            <a:off x="1" y="1992486"/>
            <a:ext cx="6857999" cy="2308324"/>
          </a:xfrm>
          <a:prstGeom prst="rect">
            <a:avLst/>
          </a:prstGeom>
        </p:spPr>
        <p:txBody>
          <a:bodyPr wrap="square">
            <a:spAutoFit/>
          </a:bodyPr>
          <a:lstStyle/>
          <a:p>
            <a:pPr marL="285750" indent="-285750">
              <a:buFont typeface="Arial" panose="020B0604020202020204" pitchFamily="34" charset="0"/>
              <a:buChar char="•"/>
            </a:pPr>
            <a:r>
              <a:rPr lang="en-US" altLang="ja-JP" dirty="0"/>
              <a:t>The </a:t>
            </a:r>
            <a:r>
              <a:rPr lang="en-US" altLang="ja-JP" b="1" dirty="0"/>
              <a:t>Trusted Execution </a:t>
            </a:r>
            <a:r>
              <a:rPr lang="en-US" altLang="ja-JP" b="1" dirty="0" err="1"/>
              <a:t>Environment</a:t>
            </a:r>
            <a:r>
              <a:rPr lang="en-US" altLang="ja-JP" dirty="0" err="1">
                <a:solidFill>
                  <a:srgbClr val="FF0000"/>
                </a:solidFill>
              </a:rPr>
              <a:t>TEE</a:t>
            </a:r>
            <a:r>
              <a:rPr lang="en-US" altLang="ja-JP" dirty="0"/>
              <a:t> is a secure area of the main processor in a smart phone (or any connected device). It ensures that sensitive data is stored, processed and protected in an isolated, trusted environment.</a:t>
            </a:r>
          </a:p>
          <a:p>
            <a:pPr marL="742950" lvl="1" indent="-285750">
              <a:buFont typeface="Arial" panose="020B0604020202020204" pitchFamily="34" charset="0"/>
              <a:buChar char="•"/>
            </a:pPr>
            <a:r>
              <a:rPr lang="en-US" altLang="ja-JP" dirty="0"/>
              <a:t>The TEE offers a level of protection against attacks that have been generated in the </a:t>
            </a:r>
            <a:r>
              <a:rPr lang="en-US" altLang="ja-JP" dirty="0">
                <a:solidFill>
                  <a:srgbClr val="FF0000"/>
                </a:solidFill>
              </a:rPr>
              <a:t>Rich OS </a:t>
            </a:r>
            <a:r>
              <a:rPr lang="en-US" altLang="ja-JP" dirty="0"/>
              <a:t>environment. It assists in the control of access rights and houses sensitive applications, which need to be isolated from the Rich OS. </a:t>
            </a:r>
            <a:endParaRPr lang="ja-JP" altLang="en-US" dirty="0"/>
          </a:p>
        </p:txBody>
      </p:sp>
      <p:sp>
        <p:nvSpPr>
          <p:cNvPr id="4" name="テキスト ボックス 3"/>
          <p:cNvSpPr txBox="1"/>
          <p:nvPr/>
        </p:nvSpPr>
        <p:spPr>
          <a:xfrm>
            <a:off x="1" y="5076056"/>
            <a:ext cx="3365921" cy="1477328"/>
          </a:xfrm>
          <a:prstGeom prst="rect">
            <a:avLst/>
          </a:prstGeom>
          <a:noFill/>
        </p:spPr>
        <p:txBody>
          <a:bodyPr wrap="none" rtlCol="0">
            <a:spAutoFit/>
          </a:bodyPr>
          <a:lstStyle/>
          <a:p>
            <a:pPr marL="285750" indent="-285750">
              <a:buFont typeface="Arial" panose="020B0604020202020204" pitchFamily="34" charset="0"/>
              <a:buChar char="•"/>
            </a:pPr>
            <a:r>
              <a:rPr lang="en-US" altLang="zh-CN" b="1" dirty="0">
                <a:solidFill>
                  <a:srgbClr val="FF0000"/>
                </a:solidFill>
              </a:rPr>
              <a:t>diff</a:t>
            </a:r>
            <a:r>
              <a:rPr lang="en-US" altLang="zh-CN" dirty="0"/>
              <a:t> </a:t>
            </a:r>
            <a:r>
              <a:rPr lang="zh-CN" altLang="en-US" dirty="0"/>
              <a:t>怎么用</a:t>
            </a:r>
            <a:endParaRPr lang="en-US" altLang="zh-CN" dirty="0"/>
          </a:p>
          <a:p>
            <a:pPr marL="742950" lvl="1" indent="-285750">
              <a:buFont typeface="Arial" panose="020B0604020202020204" pitchFamily="34" charset="0"/>
              <a:buChar char="•"/>
            </a:pPr>
            <a:r>
              <a:rPr lang="en-US" altLang="zh-CN" dirty="0"/>
              <a:t>diff –</a:t>
            </a:r>
            <a:r>
              <a:rPr lang="en-US" altLang="zh-CN" dirty="0" err="1"/>
              <a:t>rq</a:t>
            </a:r>
            <a:r>
              <a:rPr lang="en-US" altLang="zh-CN" dirty="0"/>
              <a:t> ./folder1 ./folder2</a:t>
            </a:r>
          </a:p>
          <a:p>
            <a:pPr marL="1200150" lvl="2" indent="-285750">
              <a:buFont typeface="Arial" panose="020B0604020202020204" pitchFamily="34" charset="0"/>
              <a:buChar char="•"/>
            </a:pPr>
            <a:r>
              <a:rPr lang="en-US" altLang="zh-CN" dirty="0"/>
              <a:t>output</a:t>
            </a:r>
            <a:r>
              <a:rPr lang="zh-CN" altLang="en-US" dirty="0"/>
              <a:t>不同</a:t>
            </a:r>
            <a:r>
              <a:rPr lang="en-US" altLang="zh-CN" dirty="0"/>
              <a:t>file</a:t>
            </a:r>
            <a:r>
              <a:rPr lang="zh-CN" altLang="en-US" dirty="0"/>
              <a:t>名</a:t>
            </a:r>
            <a:endParaRPr lang="en-US" altLang="zh-CN" dirty="0"/>
          </a:p>
          <a:p>
            <a:pPr marL="742950" lvl="1" indent="-285750">
              <a:buFont typeface="Arial" panose="020B0604020202020204" pitchFamily="34" charset="0"/>
              <a:buChar char="•"/>
            </a:pPr>
            <a:r>
              <a:rPr lang="en-US" altLang="zh-CN" dirty="0"/>
              <a:t>diff file1 file2</a:t>
            </a:r>
          </a:p>
          <a:p>
            <a:pPr marL="1200150" lvl="2" indent="-285750">
              <a:buFont typeface="Arial" panose="020B0604020202020204" pitchFamily="34" charset="0"/>
              <a:buChar char="•"/>
            </a:pPr>
            <a:r>
              <a:rPr lang="en-US" altLang="zh-CN" dirty="0"/>
              <a:t>output</a:t>
            </a:r>
            <a:r>
              <a:rPr lang="zh-CN" altLang="en-US" dirty="0"/>
              <a:t>不同的</a:t>
            </a:r>
            <a:r>
              <a:rPr lang="en-US" altLang="zh-CN" dirty="0"/>
              <a:t>line</a:t>
            </a:r>
          </a:p>
        </p:txBody>
      </p:sp>
      <p:sp>
        <p:nvSpPr>
          <p:cNvPr id="6" name="正方形/長方形 5"/>
          <p:cNvSpPr/>
          <p:nvPr/>
        </p:nvSpPr>
        <p:spPr>
          <a:xfrm>
            <a:off x="6858000" y="-15056"/>
            <a:ext cx="3429000" cy="3139321"/>
          </a:xfrm>
          <a:prstGeom prst="rect">
            <a:avLst/>
          </a:prstGeom>
          <a:solidFill>
            <a:schemeClr val="bg1"/>
          </a:solidFill>
        </p:spPr>
        <p:txBody>
          <a:bodyPr>
            <a:spAutoFit/>
          </a:bodyPr>
          <a:lstStyle/>
          <a:p>
            <a:r>
              <a:rPr lang="en-US" altLang="ja-JP" dirty="0"/>
              <a:t>Trusted Platform Module (</a:t>
            </a:r>
            <a:r>
              <a:rPr lang="en-US" altLang="ja-JP" b="1" dirty="0">
                <a:solidFill>
                  <a:srgbClr val="FF0000"/>
                </a:solidFill>
              </a:rPr>
              <a:t>TPM</a:t>
            </a:r>
            <a:r>
              <a:rPr lang="en-US" altLang="ja-JP" dirty="0"/>
              <a:t>) is an international standard for a secure </a:t>
            </a:r>
            <a:r>
              <a:rPr lang="en-US" altLang="ja-JP" dirty="0" err="1"/>
              <a:t>cryptoprocessor</a:t>
            </a:r>
            <a:r>
              <a:rPr lang="en-US" altLang="ja-JP" dirty="0"/>
              <a:t>, which is a dedicated microcontroller designed to secure hardware by integrating cryptographic keys into devices. TPM's technical specification was written by a computer industry consortium called Trusted Computing Group (TCG). </a:t>
            </a:r>
            <a:endParaRPr lang="ja-JP" altLang="en-US" dirty="0"/>
          </a:p>
        </p:txBody>
      </p:sp>
    </p:spTree>
    <p:extLst>
      <p:ext uri="{BB962C8B-B14F-4D97-AF65-F5344CB8AC3E}">
        <p14:creationId xmlns:p14="http://schemas.microsoft.com/office/powerpoint/2010/main" val="21918970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6463308"/>
          </a:xfrm>
          <a:prstGeom prst="rect">
            <a:avLst/>
          </a:prstGeom>
        </p:spPr>
        <p:txBody>
          <a:bodyPr wrap="square">
            <a:spAutoFit/>
          </a:bodyPr>
          <a:lstStyle/>
          <a:p>
            <a:pPr marL="285750" indent="-285750">
              <a:buFont typeface="Arial" panose="020B0604020202020204" pitchFamily="34" charset="0"/>
              <a:buChar char="•"/>
            </a:pPr>
            <a:r>
              <a:rPr lang="en-US" altLang="ja-JP" b="1" dirty="0"/>
              <a:t>FPGA</a:t>
            </a:r>
            <a:r>
              <a:rPr lang="en-US" altLang="ja-JP" dirty="0"/>
              <a:t> </a:t>
            </a:r>
            <a:r>
              <a:rPr lang="en-US" altLang="ja-JP" dirty="0" err="1"/>
              <a:t>vs</a:t>
            </a:r>
            <a:r>
              <a:rPr lang="en-US" altLang="ja-JP" dirty="0"/>
              <a:t> </a:t>
            </a:r>
            <a:r>
              <a:rPr lang="en-US" altLang="ja-JP" b="1" dirty="0"/>
              <a:t>Microcontroller</a:t>
            </a:r>
          </a:p>
          <a:p>
            <a:pPr marL="285750" indent="-285750">
              <a:buFont typeface="Arial" panose="020B0604020202020204" pitchFamily="34" charset="0"/>
              <a:buChar char="•"/>
            </a:pPr>
            <a:r>
              <a:rPr lang="en-US" altLang="ja-JP" dirty="0"/>
              <a:t>When I first learned about FPGAs, all I really knew about before was microcontrollers. So first it is important to understand that they are </a:t>
            </a:r>
            <a:r>
              <a:rPr lang="en-US" altLang="ja-JP" i="1" dirty="0"/>
              <a:t>very</a:t>
            </a:r>
            <a:r>
              <a:rPr lang="en-US" altLang="ja-JP" dirty="0"/>
              <a:t> different devices. </a:t>
            </a:r>
          </a:p>
          <a:p>
            <a:pPr marL="285750" indent="-285750">
              <a:buFont typeface="Arial" panose="020B0604020202020204" pitchFamily="34" charset="0"/>
              <a:buChar char="•"/>
            </a:pPr>
            <a:r>
              <a:rPr lang="en-US" altLang="ja-JP" dirty="0"/>
              <a:t>With a microcontroller, like an </a:t>
            </a:r>
            <a:r>
              <a:rPr lang="en-US" altLang="ja-JP" dirty="0" err="1"/>
              <a:t>Arduino</a:t>
            </a:r>
            <a:r>
              <a:rPr lang="en-US" altLang="ja-JP" dirty="0"/>
              <a:t>, the chip is already designed for you. You simply write some software, usually in C or C++, and compile it to a hex file that you load onto the microcontroller. The microcontroller stores the program in flash memory and will store it until it is erased or replaced. With microcontrollers you have control over the </a:t>
            </a:r>
            <a:r>
              <a:rPr lang="en-US" altLang="ja-JP" b="1" dirty="0"/>
              <a:t>software</a:t>
            </a:r>
            <a:r>
              <a:rPr lang="en-US" altLang="ja-JP" dirty="0"/>
              <a:t>.</a:t>
            </a:r>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a:t>FPGAs are different. </a:t>
            </a:r>
            <a:r>
              <a:rPr lang="en-US" altLang="ja-JP" i="1" dirty="0"/>
              <a:t>You</a:t>
            </a:r>
            <a:r>
              <a:rPr lang="en-US" altLang="ja-JP" dirty="0"/>
              <a:t> are the one designing the circuit. There is no processor to run software on, at least until you design one! You can configure an FPGA to be something as simple as an and gate, or something as complex as a multi-core processor. To create your design, you write some HDL (</a:t>
            </a:r>
            <a:r>
              <a:rPr lang="en-US" altLang="ja-JP" b="1" dirty="0"/>
              <a:t>H</a:t>
            </a:r>
            <a:r>
              <a:rPr lang="en-US" altLang="ja-JP" dirty="0"/>
              <a:t>ardware </a:t>
            </a:r>
            <a:r>
              <a:rPr lang="en-US" altLang="ja-JP" b="1" dirty="0"/>
              <a:t>D</a:t>
            </a:r>
            <a:r>
              <a:rPr lang="en-US" altLang="ja-JP" dirty="0"/>
              <a:t>escription </a:t>
            </a:r>
            <a:r>
              <a:rPr lang="en-US" altLang="ja-JP" b="1" dirty="0"/>
              <a:t>L</a:t>
            </a:r>
            <a:r>
              <a:rPr lang="en-US" altLang="ja-JP" dirty="0"/>
              <a:t>anguage). The two most popular HDLs are Verilog and VHDL. You then </a:t>
            </a:r>
            <a:r>
              <a:rPr lang="en-US" altLang="ja-JP" i="1" dirty="0"/>
              <a:t>synthesize</a:t>
            </a:r>
            <a:r>
              <a:rPr lang="en-US" altLang="ja-JP" dirty="0"/>
              <a:t> your HDL into a bit file which you can use to configure the FPGA. A slight downside to FPGAs is that they store their configuration in RAM, not flash, meaning that once they lose power they lose their configuration. They must be configured every time power is applied. With FPGAs you have control over the </a:t>
            </a:r>
            <a:r>
              <a:rPr lang="en-US" altLang="ja-JP" b="1" dirty="0"/>
              <a:t>hardware</a:t>
            </a:r>
            <a:r>
              <a:rPr lang="en-US" altLang="ja-JP" dirty="0"/>
              <a:t>.</a:t>
            </a:r>
          </a:p>
        </p:txBody>
      </p:sp>
      <p:sp>
        <p:nvSpPr>
          <p:cNvPr id="4" name="テキスト ボックス 3"/>
          <p:cNvSpPr txBox="1"/>
          <p:nvPr/>
        </p:nvSpPr>
        <p:spPr>
          <a:xfrm>
            <a:off x="0" y="6673006"/>
            <a:ext cx="6858001" cy="923330"/>
          </a:xfrm>
          <a:prstGeom prst="rect">
            <a:avLst/>
          </a:prstGeom>
          <a:noFill/>
        </p:spPr>
        <p:txBody>
          <a:bodyPr wrap="square" rtlCol="0">
            <a:spAutoFit/>
          </a:bodyPr>
          <a:lstStyle/>
          <a:p>
            <a:r>
              <a:rPr lang="en-US" altLang="ja-JP" b="1" dirty="0">
                <a:solidFill>
                  <a:srgbClr val="FF0000"/>
                </a:solidFill>
              </a:rPr>
              <a:t>#pragma comment(lib, </a:t>
            </a:r>
            <a:r>
              <a:rPr lang="en-US" altLang="ja-JP" b="1" dirty="0" err="1">
                <a:solidFill>
                  <a:srgbClr val="FF0000"/>
                </a:solidFill>
              </a:rPr>
              <a:t>libname</a:t>
            </a:r>
            <a:r>
              <a:rPr lang="en-US" altLang="ja-JP" b="1" dirty="0">
                <a:solidFill>
                  <a:srgbClr val="FF0000"/>
                </a:solidFill>
              </a:rPr>
              <a:t>)</a:t>
            </a:r>
            <a:r>
              <a:rPr lang="en-US" altLang="ja-JP" dirty="0"/>
              <a:t> tells the linker to add the '</a:t>
            </a:r>
            <a:r>
              <a:rPr lang="en-US" altLang="ja-JP" dirty="0" err="1"/>
              <a:t>libname</a:t>
            </a:r>
            <a:r>
              <a:rPr lang="en-US" altLang="ja-JP" dirty="0"/>
              <a:t>' library to the list of library dependencies, as if you had added it in the project properties at Linker-&gt;Input-&gt;Additional dependencies</a:t>
            </a:r>
            <a:endParaRPr kumimoji="1" lang="ja-JP" altLang="en-US" dirty="0"/>
          </a:p>
        </p:txBody>
      </p:sp>
      <p:sp>
        <p:nvSpPr>
          <p:cNvPr id="3" name="テキスト ボックス 2"/>
          <p:cNvSpPr txBox="1"/>
          <p:nvPr/>
        </p:nvSpPr>
        <p:spPr>
          <a:xfrm>
            <a:off x="0" y="8316416"/>
            <a:ext cx="9658606" cy="646331"/>
          </a:xfrm>
          <a:prstGeom prst="rect">
            <a:avLst/>
          </a:prstGeom>
          <a:solidFill>
            <a:schemeClr val="bg1"/>
          </a:solidFill>
        </p:spPr>
        <p:txBody>
          <a:bodyPr wrap="none" rtlCol="0">
            <a:spAutoFit/>
          </a:bodyPr>
          <a:lstStyle/>
          <a:p>
            <a:r>
              <a:rPr kumimoji="1" lang="en-US" altLang="ja-JP" b="1" dirty="0">
                <a:solidFill>
                  <a:srgbClr val="FF0000"/>
                </a:solidFill>
              </a:rPr>
              <a:t>WMI</a:t>
            </a:r>
            <a:r>
              <a:rPr kumimoji="1" lang="en-US" altLang="ja-JP" dirty="0">
                <a:solidFill>
                  <a:srgbClr val="FF0000"/>
                </a:solidFill>
              </a:rPr>
              <a:t> </a:t>
            </a:r>
            <a:r>
              <a:rPr kumimoji="1" lang="en-US" altLang="ja-JP" dirty="0"/>
              <a:t>(</a:t>
            </a:r>
            <a:r>
              <a:rPr lang="en-US" altLang="ja-JP" dirty="0"/>
              <a:t>Windows Management Instrumentation</a:t>
            </a:r>
            <a:r>
              <a:rPr kumimoji="1" lang="en-US" altLang="ja-JP" dirty="0"/>
              <a:t>) </a:t>
            </a:r>
            <a:r>
              <a:rPr kumimoji="1" lang="zh-CN" altLang="en-US" dirty="0"/>
              <a:t>可以用来查看各种硬件和系统信息</a:t>
            </a:r>
            <a:endParaRPr kumimoji="1" lang="en-US" altLang="zh-CN" dirty="0"/>
          </a:p>
          <a:p>
            <a:r>
              <a:rPr lang="en-US" altLang="zh-CN" dirty="0" err="1"/>
              <a:t>url</a:t>
            </a:r>
            <a:r>
              <a:rPr lang="zh-CN" altLang="en-US" dirty="0"/>
              <a:t>：</a:t>
            </a:r>
            <a:r>
              <a:rPr lang="en-US" altLang="zh-CN" dirty="0"/>
              <a:t>https://www.lisenet.com/2014/get-windows-system-information-via-wmi-command-line-wmic/</a:t>
            </a:r>
          </a:p>
        </p:txBody>
      </p:sp>
    </p:spTree>
    <p:extLst>
      <p:ext uri="{BB962C8B-B14F-4D97-AF65-F5344CB8AC3E}">
        <p14:creationId xmlns:p14="http://schemas.microsoft.com/office/powerpoint/2010/main" val="48661788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251520"/>
            <a:ext cx="3586879" cy="646331"/>
          </a:xfrm>
          <a:prstGeom prst="rect">
            <a:avLst/>
          </a:prstGeom>
          <a:noFill/>
        </p:spPr>
        <p:txBody>
          <a:bodyPr wrap="none" rtlCol="0">
            <a:spAutoFit/>
          </a:bodyPr>
          <a:lstStyle/>
          <a:p>
            <a:r>
              <a:rPr kumimoji="1" lang="en-US" altLang="ja-JP" b="1" dirty="0">
                <a:solidFill>
                  <a:srgbClr val="FF0000"/>
                </a:solidFill>
              </a:rPr>
              <a:t>SMBIOS</a:t>
            </a:r>
            <a:r>
              <a:rPr kumimoji="1" lang="en-US" altLang="ja-JP" dirty="0">
                <a:solidFill>
                  <a:srgbClr val="FF0000"/>
                </a:solidFill>
              </a:rPr>
              <a:t> </a:t>
            </a:r>
            <a:r>
              <a:rPr kumimoji="1" lang="en-US" altLang="ja-JP" dirty="0"/>
              <a:t>(system management BIOS)</a:t>
            </a:r>
          </a:p>
          <a:p>
            <a:r>
              <a:rPr lang="en-US" altLang="ja-JP" b="1" dirty="0">
                <a:solidFill>
                  <a:srgbClr val="FF0000"/>
                </a:solidFill>
              </a:rPr>
              <a:t>UUID</a:t>
            </a:r>
            <a:r>
              <a:rPr lang="en-US" altLang="ja-JP" dirty="0"/>
              <a:t>: Universally unique identifier</a:t>
            </a:r>
            <a:endParaRPr kumimoji="1" lang="ja-JP" altLang="en-US" dirty="0"/>
          </a:p>
        </p:txBody>
      </p:sp>
      <p:pic>
        <p:nvPicPr>
          <p:cNvPr id="3" name="図 2"/>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429" y="1187624"/>
            <a:ext cx="6858000" cy="3528392"/>
          </a:xfrm>
          <a:prstGeom prst="rect">
            <a:avLst/>
          </a:prstGeom>
          <a:noFill/>
          <a:ln>
            <a:noFill/>
          </a:ln>
        </p:spPr>
      </p:pic>
      <p:sp>
        <p:nvSpPr>
          <p:cNvPr id="4" name="テキスト ボックス 3"/>
          <p:cNvSpPr txBox="1"/>
          <p:nvPr/>
        </p:nvSpPr>
        <p:spPr>
          <a:xfrm>
            <a:off x="33213" y="2195736"/>
            <a:ext cx="2288768" cy="369332"/>
          </a:xfrm>
          <a:prstGeom prst="rect">
            <a:avLst/>
          </a:prstGeom>
          <a:noFill/>
        </p:spPr>
        <p:txBody>
          <a:bodyPr wrap="none" rtlCol="0">
            <a:spAutoFit/>
          </a:bodyPr>
          <a:lstStyle/>
          <a:p>
            <a:r>
              <a:rPr kumimoji="1" lang="en-US" altLang="ja-JP" dirty="0"/>
              <a:t>Connections in vehicle</a:t>
            </a:r>
            <a:endParaRPr kumimoji="1" lang="ja-JP" altLang="en-US" dirty="0"/>
          </a:p>
        </p:txBody>
      </p:sp>
      <p:pic>
        <p:nvPicPr>
          <p:cNvPr id="3073" name="Picture 1" descr="ADAS including camera systems (l -to-N configuration). &#10;Security, GW &#10;Requirements &#10;DCIJ &#10;Powertrain &#10;CGW &#10;DCU &#10;ADAS • &#10;RSE &#10;CGW &#10;DCIJ &#10;Body &#10;arging E &#10;OBD &#10;TCI-I &#10;ADAS &#10;hysca &#10;rc &#10;ayer &#10;Ethernet &#10;Other protocols &#10;Contents Protection, &#10;Video codin li s nc &#10;ocu &#10;Head Unit &#10;RSE &#10;Radar &#10;Sensor &#10;Sensor &#10;OAS &#10;CAMERA ECU &#10;Front &#10;Rear &#10;Ca mera &#10;Left &#10;Right &#10;Player &#10;Front &#10;Amp &#10;Rear &#10;Rear &#10;: Central Gateway &#10;: Domain Control Unit &#10;. Advanced Driver Assistance &#10;: Rear Seat Entertainment &#10;Infotainment &#10;Tolerable &#10;Transmission Dela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5576" y="5292080"/>
            <a:ext cx="9124950" cy="4695825"/>
          </a:xfrm>
          <a:prstGeom prst="rect">
            <a:avLst/>
          </a:prstGeom>
          <a:noFill/>
          <a:extLst>
            <a:ext uri="{909E8E84-426E-40DD-AFC4-6F175D3DCCD1}">
              <a14:hiddenFill xmlns:a14="http://schemas.microsoft.com/office/drawing/2010/main">
                <a:solidFill>
                  <a:srgbClr val="FFFFFF"/>
                </a:solidFill>
              </a14:hiddenFill>
            </a:ext>
          </a:extLst>
        </p:spPr>
      </p:pic>
      <p:sp>
        <p:nvSpPr>
          <p:cNvPr id="7" name="正方形/長方形 6"/>
          <p:cNvSpPr/>
          <p:nvPr/>
        </p:nvSpPr>
        <p:spPr>
          <a:xfrm>
            <a:off x="7369374" y="7020272"/>
            <a:ext cx="3360022" cy="923330"/>
          </a:xfrm>
          <a:prstGeom prst="rect">
            <a:avLst/>
          </a:prstGeom>
          <a:solidFill>
            <a:schemeClr val="bg1"/>
          </a:solidFill>
        </p:spPr>
        <p:txBody>
          <a:bodyPr wrap="none">
            <a:spAutoFit/>
          </a:bodyPr>
          <a:lstStyle/>
          <a:p>
            <a:r>
              <a:rPr lang="en-US" altLang="ja-JP" b="1" dirty="0">
                <a:solidFill>
                  <a:srgbClr val="FF0000"/>
                </a:solidFill>
              </a:rPr>
              <a:t>DCU</a:t>
            </a:r>
            <a:r>
              <a:rPr lang="zh-CN" altLang="ja-JP" dirty="0"/>
              <a:t>：</a:t>
            </a:r>
            <a:r>
              <a:rPr lang="en-US" altLang="ja-JP" dirty="0"/>
              <a:t>Domain Control Unit</a:t>
            </a:r>
          </a:p>
          <a:p>
            <a:endParaRPr lang="en-US" altLang="ja-JP" dirty="0"/>
          </a:p>
          <a:p>
            <a:r>
              <a:rPr lang="zh-CN" altLang="en-US" dirty="0"/>
              <a:t>车内</a:t>
            </a:r>
            <a:r>
              <a:rPr lang="en-US" altLang="zh-CN" dirty="0"/>
              <a:t>ADAS</a:t>
            </a:r>
            <a:r>
              <a:rPr lang="zh-CN" altLang="en-US" dirty="0"/>
              <a:t>网络构造，</a:t>
            </a:r>
            <a:r>
              <a:rPr lang="en-US" altLang="zh-CN" dirty="0" err="1"/>
              <a:t>Jaspar</a:t>
            </a:r>
            <a:r>
              <a:rPr lang="zh-CN" altLang="en-US" dirty="0"/>
              <a:t>提案</a:t>
            </a:r>
            <a:endParaRPr lang="en-US" altLang="ja-JP" dirty="0"/>
          </a:p>
        </p:txBody>
      </p:sp>
    </p:spTree>
    <p:extLst>
      <p:ext uri="{BB962C8B-B14F-4D97-AF65-F5344CB8AC3E}">
        <p14:creationId xmlns:p14="http://schemas.microsoft.com/office/powerpoint/2010/main" val="13221268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251520"/>
            <a:ext cx="4612417" cy="369332"/>
          </a:xfrm>
          <a:prstGeom prst="rect">
            <a:avLst/>
          </a:prstGeom>
          <a:noFill/>
        </p:spPr>
        <p:txBody>
          <a:bodyPr wrap="none" rtlCol="0">
            <a:spAutoFit/>
          </a:bodyPr>
          <a:lstStyle/>
          <a:p>
            <a:r>
              <a:rPr kumimoji="1" lang="en-US" altLang="ja-JP" b="1" dirty="0">
                <a:solidFill>
                  <a:srgbClr val="FF0000"/>
                </a:solidFill>
              </a:rPr>
              <a:t>CC5.2</a:t>
            </a:r>
            <a:r>
              <a:rPr kumimoji="1" lang="en-US" altLang="ja-JP" dirty="0"/>
              <a:t> Lib (</a:t>
            </a:r>
            <a:r>
              <a:rPr kumimoji="1" lang="en-US" altLang="ja-JP" dirty="0" err="1"/>
              <a:t>Renesas</a:t>
            </a:r>
            <a:r>
              <a:rPr kumimoji="1" lang="en-US" altLang="ja-JP" dirty="0"/>
              <a:t>)</a:t>
            </a:r>
            <a:r>
              <a:rPr kumimoji="1" lang="ja-JP" altLang="en-US" dirty="0"/>
              <a:t>は</a:t>
            </a:r>
            <a:r>
              <a:rPr kumimoji="1" lang="en-US" altLang="ja-JP" dirty="0" err="1"/>
              <a:t>CryptoCell</a:t>
            </a:r>
            <a:r>
              <a:rPr kumimoji="1" lang="ja-JP" altLang="en-US" dirty="0"/>
              <a:t>というものです</a:t>
            </a:r>
          </a:p>
        </p:txBody>
      </p:sp>
      <p:sp>
        <p:nvSpPr>
          <p:cNvPr id="3" name="テキスト ボックス 2"/>
          <p:cNvSpPr txBox="1"/>
          <p:nvPr/>
        </p:nvSpPr>
        <p:spPr>
          <a:xfrm>
            <a:off x="0" y="899592"/>
            <a:ext cx="8788560" cy="2585323"/>
          </a:xfrm>
          <a:prstGeom prst="rect">
            <a:avLst/>
          </a:prstGeom>
          <a:noFill/>
        </p:spPr>
        <p:txBody>
          <a:bodyPr wrap="none" rtlCol="0">
            <a:spAutoFit/>
          </a:bodyPr>
          <a:lstStyle/>
          <a:p>
            <a:r>
              <a:rPr kumimoji="1" lang="ja-JP" altLang="en-US" dirty="0"/>
              <a:t>セキュアストレージ、</a:t>
            </a:r>
            <a:r>
              <a:rPr kumimoji="1" lang="en-US" altLang="ja-JP" dirty="0"/>
              <a:t>SST</a:t>
            </a:r>
            <a:r>
              <a:rPr kumimoji="1" lang="ja-JP" altLang="en-US" dirty="0" err="1"/>
              <a:t>、</a:t>
            </a:r>
            <a:r>
              <a:rPr kumimoji="1" lang="en-US" altLang="ja-JP" dirty="0"/>
              <a:t>Secure Storage</a:t>
            </a:r>
            <a:r>
              <a:rPr kumimoji="1" lang="zh-CN" altLang="en-US" dirty="0"/>
              <a:t>到底在干吗：</a:t>
            </a:r>
            <a:endParaRPr kumimoji="1" lang="en-US" altLang="zh-CN" dirty="0"/>
          </a:p>
          <a:p>
            <a:pPr marL="342900" indent="-342900">
              <a:buFont typeface="+mj-lt"/>
              <a:buAutoNum type="arabicPeriod"/>
            </a:pPr>
            <a:r>
              <a:rPr kumimoji="1" lang="en-US" altLang="zh-CN" dirty="0"/>
              <a:t>SST</a:t>
            </a:r>
            <a:r>
              <a:rPr kumimoji="1" lang="zh-CN" altLang="en-US" dirty="0"/>
              <a:t>读入</a:t>
            </a:r>
            <a:r>
              <a:rPr kumimoji="1" lang="en-US" altLang="zh-CN" dirty="0"/>
              <a:t>data</a:t>
            </a:r>
            <a:r>
              <a:rPr kumimoji="1" lang="zh-CN" altLang="en-US" dirty="0"/>
              <a:t>，</a:t>
            </a:r>
            <a:endParaRPr kumimoji="1" lang="en-US" altLang="zh-CN" dirty="0"/>
          </a:p>
          <a:p>
            <a:pPr marL="342900" indent="-342900">
              <a:buFont typeface="+mj-lt"/>
              <a:buAutoNum type="arabicPeriod"/>
            </a:pPr>
            <a:r>
              <a:rPr lang="zh-CN" altLang="en-US" dirty="0"/>
              <a:t>生成加密</a:t>
            </a:r>
            <a:r>
              <a:rPr lang="en-US" altLang="zh-CN" dirty="0"/>
              <a:t>key</a:t>
            </a:r>
            <a:r>
              <a:rPr lang="zh-CN" altLang="en-US" dirty="0"/>
              <a:t>，</a:t>
            </a:r>
            <a:endParaRPr lang="en-US" altLang="zh-CN" dirty="0"/>
          </a:p>
          <a:p>
            <a:pPr marL="342900" indent="-342900">
              <a:buFont typeface="+mj-lt"/>
              <a:buAutoNum type="arabicPeriod"/>
            </a:pPr>
            <a:r>
              <a:rPr lang="zh-CN" altLang="en-US" dirty="0"/>
              <a:t>将</a:t>
            </a:r>
            <a:r>
              <a:rPr lang="en-US" altLang="zh-CN" dirty="0"/>
              <a:t>data</a:t>
            </a:r>
            <a:r>
              <a:rPr lang="zh-CN" altLang="en-US" dirty="0"/>
              <a:t>加密，</a:t>
            </a:r>
            <a:endParaRPr lang="en-US" altLang="zh-CN" dirty="0"/>
          </a:p>
          <a:p>
            <a:pPr marL="342900" indent="-342900">
              <a:buFont typeface="+mj-lt"/>
              <a:buAutoNum type="arabicPeriod"/>
            </a:pPr>
            <a:r>
              <a:rPr lang="zh-CN" altLang="en-US" dirty="0"/>
              <a:t>然后将加密后的</a:t>
            </a:r>
            <a:r>
              <a:rPr lang="en-US" altLang="zh-CN" dirty="0"/>
              <a:t>data</a:t>
            </a:r>
            <a:r>
              <a:rPr lang="zh-CN" altLang="en-US" dirty="0"/>
              <a:t>扔回</a:t>
            </a:r>
            <a:r>
              <a:rPr lang="en-US" altLang="zh-CN" dirty="0"/>
              <a:t>normal</a:t>
            </a:r>
            <a:r>
              <a:rPr lang="zh-CN" altLang="en-US" dirty="0"/>
              <a:t>侧</a:t>
            </a:r>
            <a:r>
              <a:rPr lang="en-US" altLang="zh-CN" dirty="0"/>
              <a:t>(</a:t>
            </a:r>
            <a:r>
              <a:rPr lang="zh-CN" altLang="en-US" dirty="0"/>
              <a:t>一般是</a:t>
            </a:r>
            <a:r>
              <a:rPr lang="en-US" altLang="zh-CN" dirty="0" err="1"/>
              <a:t>linux</a:t>
            </a:r>
            <a:r>
              <a:rPr lang="en-US" altLang="zh-CN" dirty="0"/>
              <a:t>)</a:t>
            </a:r>
            <a:r>
              <a:rPr lang="zh-CN" altLang="en-US" dirty="0"/>
              <a:t>，</a:t>
            </a:r>
            <a:endParaRPr lang="en-US" altLang="zh-CN" dirty="0"/>
          </a:p>
          <a:p>
            <a:pPr marL="342900" indent="-342900">
              <a:buFont typeface="+mj-lt"/>
              <a:buAutoNum type="arabicPeriod"/>
            </a:pPr>
            <a:r>
              <a:rPr lang="en-US" altLang="zh-CN" dirty="0"/>
              <a:t>normal</a:t>
            </a:r>
            <a:r>
              <a:rPr lang="zh-CN" altLang="en-US" dirty="0"/>
              <a:t>侧保存</a:t>
            </a:r>
            <a:r>
              <a:rPr lang="en-US" altLang="zh-CN" dirty="0"/>
              <a:t>data</a:t>
            </a:r>
          </a:p>
          <a:p>
            <a:pPr marL="342900" indent="-342900">
              <a:buFont typeface="+mj-lt"/>
              <a:buAutoNum type="arabicPeriod"/>
            </a:pPr>
            <a:endParaRPr lang="en-US" altLang="zh-CN" dirty="0"/>
          </a:p>
          <a:p>
            <a:r>
              <a:rPr lang="zh-CN" altLang="en-US" dirty="0"/>
              <a:t>总结下来，</a:t>
            </a:r>
            <a:r>
              <a:rPr lang="en-US" altLang="zh-CN" dirty="0"/>
              <a:t>SST</a:t>
            </a:r>
            <a:r>
              <a:rPr lang="zh-CN" altLang="en-US" dirty="0"/>
              <a:t>虽然有</a:t>
            </a:r>
            <a:r>
              <a:rPr lang="en-US" altLang="zh-CN" dirty="0"/>
              <a:t>Storage</a:t>
            </a:r>
            <a:r>
              <a:rPr lang="zh-CN" altLang="en-US" dirty="0"/>
              <a:t>这个词，但并不自己保存，而是负责</a:t>
            </a:r>
            <a:r>
              <a:rPr lang="en-US" altLang="zh-CN" dirty="0"/>
              <a:t>data</a:t>
            </a:r>
            <a:r>
              <a:rPr lang="zh-CN" altLang="en-US" dirty="0"/>
              <a:t>的加密以及解密</a:t>
            </a:r>
            <a:endParaRPr lang="en-US" altLang="zh-CN" dirty="0"/>
          </a:p>
          <a:p>
            <a:r>
              <a:rPr lang="en-US" altLang="zh-CN" dirty="0"/>
              <a:t>SST</a:t>
            </a:r>
            <a:r>
              <a:rPr lang="zh-CN" altLang="en-US" dirty="0"/>
              <a:t>可以保护加密</a:t>
            </a:r>
            <a:r>
              <a:rPr lang="en-US" altLang="zh-CN" dirty="0"/>
              <a:t>key</a:t>
            </a:r>
          </a:p>
        </p:txBody>
      </p:sp>
      <p:sp>
        <p:nvSpPr>
          <p:cNvPr id="4" name="テキスト ボックス 3"/>
          <p:cNvSpPr txBox="1"/>
          <p:nvPr/>
        </p:nvSpPr>
        <p:spPr>
          <a:xfrm>
            <a:off x="998" y="3943380"/>
            <a:ext cx="6217984" cy="923330"/>
          </a:xfrm>
          <a:prstGeom prst="rect">
            <a:avLst/>
          </a:prstGeom>
          <a:noFill/>
        </p:spPr>
        <p:txBody>
          <a:bodyPr wrap="none" rtlCol="0">
            <a:spAutoFit/>
          </a:bodyPr>
          <a:lstStyle/>
          <a:p>
            <a:r>
              <a:rPr lang="ja-JP" altLang="en-US" dirty="0"/>
              <a:t>難読化：</a:t>
            </a:r>
            <a:endParaRPr lang="en-US" altLang="ja-JP" dirty="0"/>
          </a:p>
          <a:p>
            <a:pPr marL="285750" indent="-285750">
              <a:buFont typeface="Arial" panose="020B0604020202020204" pitchFamily="34" charset="0"/>
              <a:buChar char="•"/>
            </a:pPr>
            <a:r>
              <a:rPr kumimoji="1" lang="ja-JP" altLang="en-US" dirty="0"/>
              <a:t>１７</a:t>
            </a:r>
            <a:r>
              <a:rPr kumimoji="1" lang="en-US" altLang="ja-JP" dirty="0"/>
              <a:t>CY</a:t>
            </a:r>
            <a:r>
              <a:rPr kumimoji="1" lang="ja-JP" altLang="en-US" dirty="0"/>
              <a:t>の</a:t>
            </a:r>
            <a:r>
              <a:rPr kumimoji="1" lang="en-US" altLang="ja-JP" dirty="0"/>
              <a:t>PASLOG</a:t>
            </a:r>
            <a:r>
              <a:rPr kumimoji="1" lang="ja-JP" altLang="en-US" dirty="0"/>
              <a:t>では　</a:t>
            </a:r>
            <a:r>
              <a:rPr kumimoji="1" lang="en-US" altLang="ja-JP" dirty="0"/>
              <a:t>UPX</a:t>
            </a:r>
            <a:r>
              <a:rPr kumimoji="1" lang="ja-JP" altLang="en-US" dirty="0"/>
              <a:t>でパックすることを　難読化と呼ぶ</a:t>
            </a:r>
            <a:endParaRPr kumimoji="1" lang="en-US" altLang="ja-JP" dirty="0"/>
          </a:p>
          <a:p>
            <a:pPr marL="285750" indent="-285750">
              <a:buFont typeface="Arial" panose="020B0604020202020204" pitchFamily="34" charset="0"/>
              <a:buChar char="•"/>
            </a:pPr>
            <a:r>
              <a:rPr lang="en-US" altLang="ja-JP" b="1" dirty="0">
                <a:solidFill>
                  <a:srgbClr val="FF0000"/>
                </a:solidFill>
              </a:rPr>
              <a:t>UPX</a:t>
            </a:r>
            <a:r>
              <a:rPr lang="en-US" altLang="ja-JP" dirty="0"/>
              <a:t> (</a:t>
            </a:r>
            <a:r>
              <a:rPr lang="en-US" altLang="ja-JP" i="1" dirty="0"/>
              <a:t>ultimate packer for </a:t>
            </a:r>
            <a:r>
              <a:rPr lang="en-US" altLang="ja-JP" i="1" dirty="0" err="1"/>
              <a:t>executables</a:t>
            </a:r>
            <a:r>
              <a:rPr lang="en-US" altLang="ja-JP" dirty="0"/>
              <a:t>)</a:t>
            </a:r>
            <a:endParaRPr kumimoji="1" lang="ja-JP" altLang="en-US" dirty="0"/>
          </a:p>
        </p:txBody>
      </p:sp>
      <p:sp>
        <p:nvSpPr>
          <p:cNvPr id="5" name="テキスト ボックス 4"/>
          <p:cNvSpPr txBox="1"/>
          <p:nvPr/>
        </p:nvSpPr>
        <p:spPr>
          <a:xfrm>
            <a:off x="0" y="5868144"/>
            <a:ext cx="450450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err="1">
                <a:solidFill>
                  <a:srgbClr val="FF0000"/>
                </a:solidFill>
              </a:rPr>
              <a:t>OpenSOC</a:t>
            </a:r>
            <a:r>
              <a:rPr kumimoji="1" lang="en-US" altLang="ja-JP" dirty="0"/>
              <a:t>= open Security Operation Center</a:t>
            </a:r>
            <a:endParaRPr kumimoji="1" lang="ja-JP" altLang="en-US" dirty="0"/>
          </a:p>
        </p:txBody>
      </p:sp>
    </p:spTree>
    <p:extLst>
      <p:ext uri="{BB962C8B-B14F-4D97-AF65-F5344CB8AC3E}">
        <p14:creationId xmlns:p14="http://schemas.microsoft.com/office/powerpoint/2010/main" val="267620825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97654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Big O</a:t>
            </a:r>
            <a:endParaRPr lang="en-US" altLang="ja-JP" b="1" dirty="0">
              <a:solidFill>
                <a:srgbClr val="FF0000"/>
              </a:solidFill>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975" y="341352"/>
            <a:ext cx="6496050" cy="6724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185331"/>
            <a:ext cx="6353175" cy="5086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0" y="5508104"/>
            <a:ext cx="6562725" cy="3390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44624" y="7380312"/>
            <a:ext cx="412260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Binary Search</a:t>
            </a:r>
            <a:r>
              <a:rPr kumimoji="1" lang="zh-CN" altLang="en-US" dirty="0"/>
              <a:t>很常用，</a:t>
            </a:r>
            <a:r>
              <a:rPr kumimoji="1" lang="en-US" altLang="zh-CN" dirty="0"/>
              <a:t>Big O</a:t>
            </a:r>
            <a:r>
              <a:rPr lang="zh-CN" altLang="en-US" dirty="0"/>
              <a:t>是</a:t>
            </a:r>
            <a:r>
              <a:rPr lang="en-US" altLang="zh-CN" b="1" dirty="0">
                <a:solidFill>
                  <a:srgbClr val="FF0000"/>
                </a:solidFill>
              </a:rPr>
              <a:t>O(</a:t>
            </a:r>
            <a:r>
              <a:rPr lang="en-US" altLang="zh-CN" b="1" dirty="0" err="1">
                <a:solidFill>
                  <a:srgbClr val="FF0000"/>
                </a:solidFill>
              </a:rPr>
              <a:t>logN</a:t>
            </a:r>
            <a:r>
              <a:rPr lang="en-US" altLang="zh-CN" b="1" dirty="0">
                <a:solidFill>
                  <a:srgbClr val="FF0000"/>
                </a:solidFill>
              </a:rPr>
              <a:t>)</a:t>
            </a:r>
            <a:endParaRPr kumimoji="1" lang="en-US" altLang="zh-CN" b="1" dirty="0">
              <a:solidFill>
                <a:srgbClr val="FF0000"/>
              </a:solidFill>
            </a:endParaRPr>
          </a:p>
        </p:txBody>
      </p:sp>
      <p:pic>
        <p:nvPicPr>
          <p:cNvPr id="3080" name="Picture 8" descr="Big O Analysi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38750" y="2728506"/>
            <a:ext cx="5238750" cy="30384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197553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4098" name="Picture 2" descr="https://upload.wikimedia.org/wikipedia/commons/thumb/4/4e/Kerberos.svg/444px-Kerberos.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29769" y="107504"/>
            <a:ext cx="3220988" cy="253906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3"/>
          <p:cNvSpPr>
            <a:spLocks noChangeArrowheads="1"/>
          </p:cNvSpPr>
          <p:nvPr/>
        </p:nvSpPr>
        <p:spPr bwMode="auto">
          <a:xfrm>
            <a:off x="0" y="3562728"/>
            <a:ext cx="7764735" cy="8711985"/>
          </a:xfrm>
          <a:prstGeom prst="rect">
            <a:avLst/>
          </a:prstGeom>
          <a:solidFill>
            <a:schemeClr val="bg1"/>
          </a:solidFill>
          <a:ln>
            <a:noFill/>
          </a:ln>
          <a:effectLst/>
        </p:spPr>
        <p:txBody>
          <a:bodyPr vert="horz" wrap="square" lIns="253920" tIns="4761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charset="0"/>
                <a:ea typeface="ＭＳ Ｐゴシック" charset="-128"/>
                <a:cs typeface="ＭＳ Ｐゴシック" charset="-128"/>
              </a:defRPr>
            </a:lvl1pPr>
            <a:lvl2pPr fontAlgn="base">
              <a:spcBef>
                <a:spcPct val="0"/>
              </a:spcBef>
              <a:spcAft>
                <a:spcPct val="0"/>
              </a:spcAft>
              <a:defRPr kumimoji="1">
                <a:solidFill>
                  <a:schemeClr val="tx1"/>
                </a:solidFill>
                <a:latin typeface="Arial" charset="0"/>
                <a:ea typeface="ＭＳ Ｐゴシック" charset="-128"/>
                <a:cs typeface="ＭＳ Ｐゴシック" charset="-128"/>
              </a:defRPr>
            </a:lvl2pPr>
            <a:lvl3pPr fontAlgn="base">
              <a:spcBef>
                <a:spcPct val="0"/>
              </a:spcBef>
              <a:spcAft>
                <a:spcPct val="0"/>
              </a:spcAft>
              <a:defRPr kumimoji="1">
                <a:solidFill>
                  <a:schemeClr val="tx1"/>
                </a:solidFill>
                <a:latin typeface="Arial" charset="0"/>
                <a:ea typeface="ＭＳ Ｐゴシック" charset="-128"/>
                <a:cs typeface="ＭＳ Ｐゴシック" charset="-128"/>
              </a:defRPr>
            </a:lvl3pPr>
            <a:lvl4pPr fontAlgn="base">
              <a:spcBef>
                <a:spcPct val="0"/>
              </a:spcBef>
              <a:spcAft>
                <a:spcPct val="0"/>
              </a:spcAft>
              <a:defRPr kumimoji="1">
                <a:solidFill>
                  <a:schemeClr val="tx1"/>
                </a:solidFill>
                <a:latin typeface="Arial" charset="0"/>
                <a:ea typeface="ＭＳ Ｐゴシック" charset="-128"/>
                <a:cs typeface="ＭＳ Ｐゴシック" charset="-128"/>
              </a:defRPr>
            </a:lvl4pPr>
            <a:lvl5pPr fontAlgn="base">
              <a:spcBef>
                <a:spcPct val="0"/>
              </a:spcBef>
              <a:spcAft>
                <a:spcPct val="0"/>
              </a:spcAft>
              <a:defRPr kumimoji="1">
                <a:solidFill>
                  <a:schemeClr val="tx1"/>
                </a:solidFill>
                <a:latin typeface="Arial" charset="0"/>
                <a:ea typeface="ＭＳ Ｐゴシック" charset="-128"/>
                <a:cs typeface="ＭＳ Ｐゴシック" charset="-128"/>
              </a:defRPr>
            </a:lvl5pPr>
            <a:lvl6pPr fontAlgn="base">
              <a:spcBef>
                <a:spcPct val="0"/>
              </a:spcBef>
              <a:spcAft>
                <a:spcPct val="0"/>
              </a:spcAft>
              <a:defRPr kumimoji="1">
                <a:solidFill>
                  <a:schemeClr val="tx1"/>
                </a:solidFill>
                <a:latin typeface="Arial" charset="0"/>
                <a:ea typeface="ＭＳ Ｐゴシック" charset="-128"/>
                <a:cs typeface="ＭＳ Ｐゴシック" charset="-128"/>
              </a:defRPr>
            </a:lvl6pPr>
            <a:lvl7pPr fontAlgn="base">
              <a:spcBef>
                <a:spcPct val="0"/>
              </a:spcBef>
              <a:spcAft>
                <a:spcPct val="0"/>
              </a:spcAft>
              <a:defRPr kumimoji="1">
                <a:solidFill>
                  <a:schemeClr val="tx1"/>
                </a:solidFill>
                <a:latin typeface="Arial" charset="0"/>
                <a:ea typeface="ＭＳ Ｐゴシック" charset="-128"/>
                <a:cs typeface="ＭＳ Ｐゴシック" charset="-128"/>
              </a:defRPr>
            </a:lvl7pPr>
            <a:lvl8pPr fontAlgn="base">
              <a:spcBef>
                <a:spcPct val="0"/>
              </a:spcBef>
              <a:spcAft>
                <a:spcPct val="0"/>
              </a:spcAft>
              <a:defRPr kumimoji="1">
                <a:solidFill>
                  <a:schemeClr val="tx1"/>
                </a:solidFill>
                <a:latin typeface="Arial" charset="0"/>
                <a:ea typeface="ＭＳ Ｐゴシック" charset="-128"/>
                <a:cs typeface="ＭＳ Ｐゴシック" charset="-128"/>
              </a:defRPr>
            </a:lvl8pPr>
            <a:lvl9pPr fontAlgn="base">
              <a:spcBef>
                <a:spcPct val="0"/>
              </a:spcBef>
              <a:spcAft>
                <a:spcPct val="0"/>
              </a:spcAft>
              <a:defRPr kumimoji="1">
                <a:solidFill>
                  <a:schemeClr val="tx1"/>
                </a:solidFill>
                <a:latin typeface="Arial" charset="0"/>
                <a:ea typeface="ＭＳ Ｐゴシック" charset="-128"/>
                <a:cs typeface="ＭＳ Ｐゴシック"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1" lang="en-US" altLang="ja-JP" sz="1000" b="0" i="0" u="none" strike="noStrike" cap="none" normalizeH="0" baseline="0" dirty="0">
                <a:ln>
                  <a:noFill/>
                </a:ln>
                <a:solidFill>
                  <a:srgbClr val="222222"/>
                </a:solidFill>
                <a:effectLst/>
                <a:latin typeface="Arial" charset="0"/>
                <a:ea typeface="ＭＳ Ｐゴシック" charset="-128"/>
                <a:cs typeface="Arial" charset="0"/>
              </a:rPr>
              <a:t>What is </a:t>
            </a:r>
            <a:r>
              <a:rPr kumimoji="1" lang="en-US" altLang="ja-JP" sz="1600" b="1" i="0" u="none" strike="noStrike" cap="none" normalizeH="0" baseline="0" dirty="0">
                <a:ln>
                  <a:noFill/>
                </a:ln>
                <a:solidFill>
                  <a:srgbClr val="FF0000"/>
                </a:solidFill>
                <a:effectLst/>
                <a:latin typeface="Arial" charset="0"/>
                <a:ea typeface="ＭＳ Ｐゴシック" charset="-128"/>
                <a:cs typeface="Arial" charset="0"/>
              </a:rPr>
              <a:t>Kerberos</a:t>
            </a:r>
            <a:r>
              <a:rPr kumimoji="1" lang="en-US"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authenticates itself to the Authentication Server (AS) which forwards the username to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3" tooltip="Key distribution center"/>
              </a:rPr>
              <a:t>key distribution center</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(KDC). The KDC issues a ticket-granting ticket (TGT), which is time stamped and encrypts it using the TGS's secret key and returns the encrypted result to the user's workstation. This is done infrequently, typically at user logon; the TGT expires at some point although it may be transparently renewed by the user's session manager while they are logged in.</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When the client needs to communicate with another node ("principal" in Kerberos parlance) the client sends the TGT to the ticket-granting service (TGS), which usually shares the same host as the KDC. After verifying that the TGT is valid and that the user is permitted to access the requested service, the TGS issues ticket and session keys to the client. The client then sends the ticket to the service server (SS) along with its service request.</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900" b="0" i="0" u="none" strike="noStrike" cap="none" normalizeH="0" baseline="0" dirty="0">
                <a:ln>
                  <a:noFill/>
                </a:ln>
                <a:solidFill>
                  <a:srgbClr val="0B0080"/>
                </a:solidFill>
                <a:effectLst/>
                <a:latin typeface="Arial" charset="0"/>
                <a:ea typeface="ＭＳ Ｐゴシック" charset="-128"/>
                <a:cs typeface="Arial" charset="0"/>
                <a:hlinkClick r:id="rId4"/>
              </a:rPr>
              <a:t>  </a:t>
            </a:r>
            <a:endParaRPr kumimoji="1" lang="ja-JP" altLang="ja-JP" sz="10300" b="0" i="0" u="none" strike="noStrike" cap="none" normalizeH="0" baseline="0" dirty="0">
              <a:ln>
                <a:noFill/>
              </a:ln>
              <a:solidFill>
                <a:srgbClr val="222222"/>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900" b="1" i="0" u="none" strike="noStrike" cap="none" normalizeH="0" baseline="0" dirty="0">
                <a:ln>
                  <a:noFill/>
                </a:ln>
                <a:solidFill>
                  <a:srgbClr val="222222"/>
                </a:solidFill>
                <a:effectLst/>
                <a:latin typeface="Arial" charset="0"/>
                <a:ea typeface="ＭＳ Ｐゴシック" charset="-128"/>
                <a:cs typeface="Arial" charset="0"/>
              </a:rPr>
              <a:t>Kerberos</a:t>
            </a:r>
            <a:r>
              <a:rPr kumimoji="1" lang="ja-JP" altLang="ja-JP" sz="900" b="0" i="0" u="none" strike="noStrike" cap="none" normalizeH="0" baseline="0" dirty="0">
                <a:ln>
                  <a:noFill/>
                </a:ln>
                <a:solidFill>
                  <a:srgbClr val="222222"/>
                </a:solidFill>
                <a:effectLst/>
                <a:latin typeface="Arial" charset="0"/>
                <a:ea typeface="ＭＳ Ｐゴシック" charset="-128"/>
                <a:cs typeface="Arial" charset="0"/>
              </a:rPr>
              <a:t> negotiations</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protocol is described in detail below.</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User Client-based Logon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5" tooltip="Edit section: User Client-based Log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 user enters a username and password on the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6" tooltip="Client (computing)"/>
              </a:rPr>
              <a:t>client machine(s)</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Other credential mechanisms like pkinit (</a:t>
            </a:r>
            <a:r>
              <a:rPr kumimoji="1" lang="ja-JP" altLang="ja-JP" sz="1000" b="0" i="0" u="none" strike="noStrike" cap="none" normalizeH="0" baseline="0" dirty="0">
                <a:ln>
                  <a:noFill/>
                </a:ln>
                <a:solidFill>
                  <a:srgbClr val="663366"/>
                </a:solidFill>
                <a:effectLst/>
                <a:latin typeface="Arial" charset="0"/>
                <a:ea typeface="ＭＳ Ｐゴシック" charset="-128"/>
                <a:cs typeface="Arial" charset="0"/>
                <a:hlinkClick r:id="rId7"/>
              </a:rPr>
              <a:t>RFC 4556</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allow for the use of public keys in place of a password.</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transforms the password into the key of a symmetric cipher. This either uses the built-in key scheduling, or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8" tooltip="One-way hash"/>
              </a:rPr>
              <a:t>one-way hash</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depending on the cipher-suite used.</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Authentication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9" tooltip="Edit section: Client Authenticati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sends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0" tooltip="Cleartext"/>
              </a:rPr>
              <a:t>cleartext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message of the user ID to the AS (Authentication Server) requesting services on behalf of the user. (Note: Neither the secret key nor the password is sent to the AS.)</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AS checks to see if the client is in its database. If it is, the AS generates the secret key by hashing the password of the user found at the database (e.g</a:t>
            </a:r>
            <a:r>
              <a:rPr kumimoji="1" lang="ja-JP" altLang="ja-JP" sz="1000" b="0" i="0" u="none" strike="noStrike" cap="none" normalizeH="0" baseline="0" dirty="0" err="1">
                <a:ln>
                  <a:noFill/>
                </a:ln>
                <a:solidFill>
                  <a:srgbClr val="222222"/>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Active Directory in Windows Server) and sends back the following two messages to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A: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the secret key of the client/user.</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B: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Ticket-Granting-Ticket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(TGT, which includes the client ID, client network address, ticket validity period, and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the secret key of the TGS.</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Once the client receives messages A and B, it attempts to decrypt message A with the secret key generated from the password entered by the user. If the user entered password does not match the password in the AS database, the client's secret key will be different and thus unable to decrypt message A. With a valid password and secret key the client decrypts message A to obtain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This session key is used for further communications with the TGS. (Note: The client cannot decrypt Message B, as it is encrypted using TGS's secret key.) At this point, the client has enough information to authenticate itself to the TGS.</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Service Authorization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1" tooltip="Edit section: Client Service Authorizati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When requesting services, the client sends the following messages to the TGS: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C: Composed of the TGT from message B and the ID of the requested service.</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D: Authenticator (which is composed of the client ID and the timestamp), encrypted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Upon receiving messages C and D, the TGS retrieves message B out of message C. It decrypts message B using the TGS secret key. This gives it the "client/TGS session key". Using this key, the TGS decrypts message D (Authenticator) and compare client ID from message C and D, if they match server sends the following two messages to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Client-to-server 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(which includes the client ID, client network address, validity period and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the service's secret key.</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F: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with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Service Request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2" tooltip="Edit section: Client Service Request"/>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Upon receiving messages E and F from TGS, the client has enough information to authenticate itself to the Service Server (SS). The client connects to the SS and sends the following two messages: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E from the previous step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client-to-server 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service's secret key).</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G: a new Authenticator, which includes the client ID, timestamp and is encrypted using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SS decrypts the ticket (message E) using its own secret key to retrieve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Using the sessions key, SS decrypts the Authenticator and compare client ID from message E and G, if they match server sends the following message to the client to confirm its true identity and willingness to serve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H: the timestamp found in client's Authenticator (plus 1 in version 4, but not necessary in version 5</a:t>
            </a:r>
            <a:r>
              <a:rPr kumimoji="1" lang="ja-JP" altLang="ja-JP" sz="800" b="0" i="0" u="none" strike="noStrike" cap="none" normalizeH="0" baseline="30000" dirty="0">
                <a:ln>
                  <a:noFill/>
                </a:ln>
                <a:solidFill>
                  <a:srgbClr val="0B0080"/>
                </a:solidFill>
                <a:effectLst/>
                <a:latin typeface="Arial" charset="0"/>
                <a:ea typeface="ＭＳ Ｐゴシック" charset="-128"/>
                <a:cs typeface="Arial" charset="0"/>
                <a:hlinkClick r:id="rId13"/>
              </a:rPr>
              <a:t>[4]</a:t>
            </a:r>
            <a:r>
              <a:rPr kumimoji="1" lang="ja-JP" altLang="ja-JP" sz="800" b="0" i="0" u="none" strike="noStrike" cap="none" normalizeH="0" baseline="30000" dirty="0">
                <a:ln>
                  <a:noFill/>
                </a:ln>
                <a:solidFill>
                  <a:srgbClr val="0B0080"/>
                </a:solidFill>
                <a:effectLst/>
                <a:latin typeface="Arial" charset="0"/>
                <a:ea typeface="ＭＳ Ｐゴシック" charset="-128"/>
                <a:cs typeface="Arial" charset="0"/>
                <a:hlinkClick r:id="rId14"/>
              </a:rPr>
              <a:t>[5]</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decrypts the confirmation (message H)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and checks whether the timestamp is correct. If so, then the client can trust the server and can start issuing service requests to the server.</a:t>
            </a: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server provides the requested services to the client.</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900" b="0" i="0" u="none" strike="noStrike" cap="none" normalizeH="0" baseline="0" dirty="0">
              <a:ln>
                <a:noFill/>
              </a:ln>
              <a:solidFill>
                <a:srgbClr val="0B0080"/>
              </a:solidFill>
              <a:effectLst/>
              <a:latin typeface="Arial" charset="0"/>
              <a:ea typeface="ＭＳ Ｐゴシック" charset="-128"/>
              <a:cs typeface="Arial" charset="0"/>
            </a:endParaRPr>
          </a:p>
        </p:txBody>
      </p:sp>
      <p:sp>
        <p:nvSpPr>
          <p:cNvPr id="3" name="テキスト ボックス 2"/>
          <p:cNvSpPr txBox="1"/>
          <p:nvPr/>
        </p:nvSpPr>
        <p:spPr>
          <a:xfrm>
            <a:off x="6859860" y="539552"/>
            <a:ext cx="4826962" cy="369332"/>
          </a:xfrm>
          <a:prstGeom prst="rect">
            <a:avLst/>
          </a:prstGeom>
          <a:solidFill>
            <a:schemeClr val="bg1"/>
          </a:solidFill>
        </p:spPr>
        <p:txBody>
          <a:bodyPr wrap="none" rtlCol="0">
            <a:spAutoFit/>
          </a:bodyPr>
          <a:lstStyle/>
          <a:p>
            <a:r>
              <a:rPr kumimoji="1" lang="zh-CN" altLang="en-US" dirty="0"/>
              <a:t>背后应该还有一个</a:t>
            </a:r>
            <a:r>
              <a:rPr kumimoji="1" lang="en-US" altLang="zh-CN" dirty="0"/>
              <a:t>KDC</a:t>
            </a:r>
            <a:r>
              <a:rPr kumimoji="1" lang="zh-CN" altLang="en-US" dirty="0"/>
              <a:t>，</a:t>
            </a:r>
            <a:r>
              <a:rPr kumimoji="1" lang="en-US" altLang="zh-CN" dirty="0"/>
              <a:t>Key Distribution Center</a:t>
            </a:r>
            <a:endParaRPr kumimoji="1" lang="ja-JP" altLang="en-US" dirty="0"/>
          </a:p>
        </p:txBody>
      </p:sp>
    </p:spTree>
    <p:extLst>
      <p:ext uri="{BB962C8B-B14F-4D97-AF65-F5344CB8AC3E}">
        <p14:creationId xmlns:p14="http://schemas.microsoft.com/office/powerpoint/2010/main" val="236836774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754326"/>
          </a:xfrm>
          <a:prstGeom prst="rect">
            <a:avLst/>
          </a:prstGeom>
          <a:noFill/>
        </p:spPr>
        <p:txBody>
          <a:bodyPr wrap="square" rtlCol="0">
            <a:spAutoFit/>
          </a:bodyPr>
          <a:lstStyle/>
          <a:p>
            <a:r>
              <a:rPr lang="en-US" altLang="ja-JP" dirty="0"/>
              <a:t>features of </a:t>
            </a:r>
            <a:r>
              <a:rPr lang="en-US" altLang="ja-JP" b="1" dirty="0" err="1">
                <a:solidFill>
                  <a:srgbClr val="FF0000"/>
                </a:solidFill>
              </a:rPr>
              <a:t>BitCoin</a:t>
            </a:r>
            <a:endParaRPr lang="en-US" altLang="ja-JP" b="1" dirty="0">
              <a:solidFill>
                <a:srgbClr val="FF0000"/>
              </a:solidFill>
            </a:endParaRPr>
          </a:p>
          <a:p>
            <a:pPr marL="285750" indent="-285750">
              <a:buFont typeface="Arial" panose="020B0604020202020204" pitchFamily="34" charset="0"/>
              <a:buChar char="•"/>
            </a:pPr>
            <a:r>
              <a:rPr lang="en-US" altLang="ja-JP" dirty="0"/>
              <a:t>operating as a </a:t>
            </a:r>
            <a:r>
              <a:rPr lang="en-US" altLang="ja-JP" dirty="0" err="1"/>
              <a:t>decentralised</a:t>
            </a:r>
            <a:r>
              <a:rPr lang="en-US" altLang="ja-JP" dirty="0"/>
              <a:t> currency, in which people pay each other without a middleman, in which people pay each other without a middleman, it provides a lot of </a:t>
            </a:r>
            <a:r>
              <a:rPr lang="en-US" altLang="ja-JP" b="1" u="sng" dirty="0"/>
              <a:t>anonymity</a:t>
            </a:r>
            <a:r>
              <a:rPr lang="en-US" altLang="ja-JP" dirty="0"/>
              <a:t>. (</a:t>
            </a:r>
            <a:r>
              <a:rPr lang="zh-CN" altLang="en-US" dirty="0"/>
              <a:t>传统货币中政府银行等中间人的作用是，建立</a:t>
            </a:r>
            <a:r>
              <a:rPr lang="en-US" altLang="zh-CN" dirty="0"/>
              <a:t>Trust</a:t>
            </a:r>
            <a:r>
              <a:rPr lang="zh-CN" altLang="en-US" dirty="0"/>
              <a:t>，确保没有假币</a:t>
            </a:r>
            <a:r>
              <a:rPr lang="en-US" altLang="ja-JP" dirty="0"/>
              <a:t>)</a:t>
            </a:r>
          </a:p>
          <a:p>
            <a:pPr marL="285750" indent="-285750">
              <a:buFont typeface="Arial" panose="020B0604020202020204" pitchFamily="34" charset="0"/>
              <a:buChar char="•"/>
            </a:pPr>
            <a:r>
              <a:rPr lang="en-US" altLang="zh-CN" u="sng" dirty="0"/>
              <a:t>giving</a:t>
            </a:r>
            <a:r>
              <a:rPr lang="zh-CN" altLang="en-US" u="sng" dirty="0"/>
              <a:t> </a:t>
            </a:r>
            <a:r>
              <a:rPr lang="en-US" altLang="zh-CN" u="sng" dirty="0"/>
              <a:t>the ledger to everybody</a:t>
            </a:r>
            <a:r>
              <a:rPr lang="zh-CN" altLang="en-US" dirty="0"/>
              <a:t>，</a:t>
            </a:r>
            <a:endParaRPr lang="en-US" altLang="ja-JP" dirty="0"/>
          </a:p>
        </p:txBody>
      </p:sp>
      <p:sp>
        <p:nvSpPr>
          <p:cNvPr id="3" name="テキスト ボックス 2"/>
          <p:cNvSpPr txBox="1"/>
          <p:nvPr/>
        </p:nvSpPr>
        <p:spPr>
          <a:xfrm>
            <a:off x="0" y="2555776"/>
            <a:ext cx="1588384" cy="369332"/>
          </a:xfrm>
          <a:prstGeom prst="rect">
            <a:avLst/>
          </a:prstGeom>
          <a:noFill/>
        </p:spPr>
        <p:txBody>
          <a:bodyPr wrap="none" rtlCol="0">
            <a:spAutoFit/>
          </a:bodyPr>
          <a:lstStyle/>
          <a:p>
            <a:r>
              <a:rPr kumimoji="1" lang="en-US" altLang="ja-JP" dirty="0">
                <a:solidFill>
                  <a:srgbClr val="FF0000"/>
                </a:solidFill>
              </a:rPr>
              <a:t>CAN</a:t>
            </a:r>
            <a:r>
              <a:rPr lang="ja-JP" altLang="en-US" dirty="0">
                <a:solidFill>
                  <a:srgbClr val="FF0000"/>
                </a:solidFill>
              </a:rPr>
              <a:t> </a:t>
            </a:r>
            <a:r>
              <a:rPr lang="en-US" altLang="ja-JP" dirty="0">
                <a:solidFill>
                  <a:srgbClr val="FF0000"/>
                </a:solidFill>
              </a:rPr>
              <a:t>error type</a:t>
            </a:r>
            <a:endParaRPr kumimoji="1" lang="ja-JP" altLang="en-US" dirty="0">
              <a:solidFill>
                <a:srgbClr val="FF0000"/>
              </a:solidFill>
            </a:endParaRP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5387" y="3131839"/>
            <a:ext cx="4467225" cy="3876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0" y="7668344"/>
            <a:ext cx="6858000" cy="1200329"/>
          </a:xfrm>
          <a:prstGeom prst="rect">
            <a:avLst/>
          </a:prstGeom>
          <a:noFill/>
        </p:spPr>
        <p:txBody>
          <a:bodyPr wrap="square" rtlCol="0">
            <a:spAutoFit/>
          </a:bodyPr>
          <a:lstStyle/>
          <a:p>
            <a:r>
              <a:rPr kumimoji="1" lang="en-US" altLang="ja-JP" dirty="0"/>
              <a:t>Ethernet for vehicle:</a:t>
            </a:r>
          </a:p>
          <a:p>
            <a:pPr marL="285750" indent="-285750">
              <a:buFont typeface="Arial" panose="020B0604020202020204" pitchFamily="34" charset="0"/>
              <a:buChar char="•"/>
            </a:pPr>
            <a:r>
              <a:rPr lang="en-US" altLang="zh-CN" dirty="0"/>
              <a:t>Unlike</a:t>
            </a:r>
            <a:r>
              <a:rPr lang="zh-CN" altLang="en-US" dirty="0"/>
              <a:t>电脑，车载</a:t>
            </a:r>
            <a:r>
              <a:rPr lang="en-US" altLang="zh-CN" dirty="0"/>
              <a:t>Ethernet</a:t>
            </a:r>
            <a:r>
              <a:rPr lang="zh-CN" altLang="en-US" dirty="0"/>
              <a:t>的</a:t>
            </a:r>
            <a:r>
              <a:rPr lang="en-US" altLang="zh-CN" dirty="0"/>
              <a:t>Physical</a:t>
            </a:r>
            <a:r>
              <a:rPr lang="ja-JP" altLang="en-US" dirty="0"/>
              <a:t> </a:t>
            </a:r>
            <a:r>
              <a:rPr lang="en-US" altLang="ja-JP" dirty="0"/>
              <a:t>Layer</a:t>
            </a:r>
            <a:r>
              <a:rPr lang="zh-CN" altLang="en-US" dirty="0"/>
              <a:t>用和</a:t>
            </a:r>
            <a:r>
              <a:rPr lang="en-US" altLang="zh-CN" dirty="0"/>
              <a:t>CAN</a:t>
            </a:r>
            <a:r>
              <a:rPr lang="zh-CN" altLang="en-US" dirty="0"/>
              <a:t>一样的两根</a:t>
            </a:r>
            <a:r>
              <a:rPr lang="en-US" altLang="zh-CN" dirty="0"/>
              <a:t>cable</a:t>
            </a:r>
            <a:r>
              <a:rPr lang="zh-CN" altLang="en-US" dirty="0"/>
              <a:t>，实现</a:t>
            </a:r>
            <a:r>
              <a:rPr lang="en-US" altLang="zh-CN" dirty="0"/>
              <a:t>100Mbit/s</a:t>
            </a:r>
            <a:r>
              <a:rPr lang="zh-CN" altLang="en-US" dirty="0"/>
              <a:t>的速度</a:t>
            </a:r>
            <a:endParaRPr lang="en-US" altLang="zh-CN" dirty="0"/>
          </a:p>
          <a:p>
            <a:pPr marL="285750" indent="-285750">
              <a:buFont typeface="Arial" panose="020B0604020202020204" pitchFamily="34" charset="0"/>
              <a:buChar char="•"/>
            </a:pPr>
            <a:r>
              <a:rPr lang="en-US" altLang="zh-CN" b="1" dirty="0" err="1">
                <a:solidFill>
                  <a:srgbClr val="FF0000"/>
                </a:solidFill>
              </a:rPr>
              <a:t>BroadR</a:t>
            </a:r>
            <a:r>
              <a:rPr lang="en-US" altLang="zh-CN" b="1" dirty="0">
                <a:solidFill>
                  <a:srgbClr val="FF0000"/>
                </a:solidFill>
              </a:rPr>
              <a:t>-Reach</a:t>
            </a:r>
          </a:p>
        </p:txBody>
      </p:sp>
    </p:spTree>
    <p:extLst>
      <p:ext uri="{BB962C8B-B14F-4D97-AF65-F5344CB8AC3E}">
        <p14:creationId xmlns:p14="http://schemas.microsoft.com/office/powerpoint/2010/main" val="58278452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95536"/>
            <a:ext cx="3202800" cy="369332"/>
          </a:xfrm>
          <a:prstGeom prst="rect">
            <a:avLst/>
          </a:prstGeom>
          <a:noFill/>
        </p:spPr>
        <p:txBody>
          <a:bodyPr wrap="none" rtlCol="0">
            <a:spAutoFit/>
          </a:bodyPr>
          <a:lstStyle/>
          <a:p>
            <a:r>
              <a:rPr kumimoji="1" lang="en-US" altLang="zh-CN" b="1" dirty="0">
                <a:solidFill>
                  <a:srgbClr val="FF0000"/>
                </a:solidFill>
              </a:rPr>
              <a:t>NDA</a:t>
            </a:r>
            <a:r>
              <a:rPr kumimoji="1" lang="en-US" altLang="zh-CN" dirty="0"/>
              <a:t>: Non-disclosure agreement</a:t>
            </a:r>
            <a:endParaRPr kumimoji="1" lang="ja-JP" altLang="en-US" dirty="0"/>
          </a:p>
        </p:txBody>
      </p:sp>
      <p:sp>
        <p:nvSpPr>
          <p:cNvPr id="3" name="テキスト ボックス 2"/>
          <p:cNvSpPr txBox="1"/>
          <p:nvPr/>
        </p:nvSpPr>
        <p:spPr>
          <a:xfrm>
            <a:off x="0" y="1979712"/>
            <a:ext cx="6858000" cy="923330"/>
          </a:xfrm>
          <a:prstGeom prst="rect">
            <a:avLst/>
          </a:prstGeom>
          <a:noFill/>
        </p:spPr>
        <p:txBody>
          <a:bodyPr wrap="square" rtlCol="0">
            <a:spAutoFit/>
          </a:bodyPr>
          <a:lstStyle/>
          <a:p>
            <a:r>
              <a:rPr kumimoji="1" lang="en-US" altLang="ja-JP" b="1" dirty="0">
                <a:solidFill>
                  <a:srgbClr val="FF0000"/>
                </a:solidFill>
              </a:rPr>
              <a:t>FIDO</a:t>
            </a:r>
            <a:r>
              <a:rPr kumimoji="1" lang="en-US" altLang="ja-JP" dirty="0"/>
              <a:t>: Fast </a:t>
            </a:r>
            <a:r>
              <a:rPr kumimoji="1" lang="en-US" altLang="ja-JP" dirty="0" err="1"/>
              <a:t>IDentity</a:t>
            </a:r>
            <a:r>
              <a:rPr lang="en-US" altLang="ja-JP" dirty="0"/>
              <a:t> Online to address the lack of interoperability among strong authentication devices and the </a:t>
            </a:r>
            <a:r>
              <a:rPr lang="en-US" altLang="ja-JP" u="sng" dirty="0"/>
              <a:t>problems users face creating and remembering multiple usernames and passwords</a:t>
            </a:r>
            <a:r>
              <a:rPr lang="en-US" altLang="ja-JP" dirty="0"/>
              <a:t>.</a:t>
            </a:r>
            <a:endParaRPr kumimoji="1" lang="ja-JP" altLang="en-US" dirty="0"/>
          </a:p>
        </p:txBody>
      </p:sp>
      <p:sp>
        <p:nvSpPr>
          <p:cNvPr id="4" name="正方形/長方形 3"/>
          <p:cNvSpPr/>
          <p:nvPr/>
        </p:nvSpPr>
        <p:spPr>
          <a:xfrm>
            <a:off x="-3562" y="3602504"/>
            <a:ext cx="6861561" cy="1200329"/>
          </a:xfrm>
          <a:prstGeom prst="rect">
            <a:avLst/>
          </a:prstGeom>
        </p:spPr>
        <p:txBody>
          <a:bodyPr wrap="square">
            <a:spAutoFit/>
          </a:bodyPr>
          <a:lstStyle/>
          <a:p>
            <a:r>
              <a:rPr lang="en-US" altLang="ja-JP" b="1" dirty="0">
                <a:solidFill>
                  <a:srgbClr val="FF0000"/>
                </a:solidFill>
              </a:rPr>
              <a:t>LDAP </a:t>
            </a:r>
            <a:r>
              <a:rPr lang="en-US" altLang="ja-JP" b="1" dirty="0"/>
              <a:t>: Lightweight Directory Access Protocol</a:t>
            </a:r>
            <a:r>
              <a:rPr lang="en-US" altLang="ja-JP" dirty="0"/>
              <a:t>, A common use of LDAP is to provide </a:t>
            </a:r>
            <a:r>
              <a:rPr lang="en-US" altLang="ja-JP" u="sng" dirty="0"/>
              <a:t>a central place to store usernames and passwords</a:t>
            </a:r>
            <a:r>
              <a:rPr lang="en-US" altLang="ja-JP" dirty="0"/>
              <a:t>. This allows many different applications and services to connect to the LDAP server to validate users</a:t>
            </a:r>
          </a:p>
        </p:txBody>
      </p:sp>
      <p:sp>
        <p:nvSpPr>
          <p:cNvPr id="5" name="テキスト ボックス 4"/>
          <p:cNvSpPr txBox="1"/>
          <p:nvPr/>
        </p:nvSpPr>
        <p:spPr>
          <a:xfrm>
            <a:off x="0" y="6228184"/>
            <a:ext cx="6858000" cy="1477328"/>
          </a:xfrm>
          <a:prstGeom prst="rect">
            <a:avLst/>
          </a:prstGeom>
          <a:noFill/>
        </p:spPr>
        <p:txBody>
          <a:bodyPr wrap="square" rtlCol="0">
            <a:spAutoFit/>
          </a:bodyPr>
          <a:lstStyle/>
          <a:p>
            <a:r>
              <a:rPr kumimoji="1" lang="en-US" altLang="ja-JP" b="1" dirty="0">
                <a:solidFill>
                  <a:srgbClr val="FF0000"/>
                </a:solidFill>
              </a:rPr>
              <a:t>Maker Layout</a:t>
            </a:r>
            <a:r>
              <a:rPr kumimoji="1" lang="en-US" altLang="ja-JP" dirty="0"/>
              <a:t>: </a:t>
            </a:r>
            <a:r>
              <a:rPr lang="en-US" altLang="ja-JP" dirty="0"/>
              <a:t>ML</a:t>
            </a:r>
            <a:r>
              <a:rPr lang="ja-JP" altLang="en-US" dirty="0"/>
              <a:t>決定や</a:t>
            </a:r>
            <a:r>
              <a:rPr lang="en-US" altLang="ja-JP" dirty="0"/>
              <a:t>M/L</a:t>
            </a:r>
            <a:r>
              <a:rPr lang="ja-JP" altLang="en-US" dirty="0"/>
              <a:t>決定とは、自動車業界で使われる場合、発注先確定のことを意味します。</a:t>
            </a:r>
            <a:r>
              <a:rPr lang="en-US" altLang="ja-JP" dirty="0"/>
              <a:t>ML</a:t>
            </a:r>
            <a:r>
              <a:rPr lang="ja-JP" altLang="en-US" dirty="0"/>
              <a:t>は、</a:t>
            </a:r>
            <a:r>
              <a:rPr lang="en-US" altLang="ja-JP" dirty="0"/>
              <a:t>Maker Layout</a:t>
            </a:r>
            <a:r>
              <a:rPr lang="ja-JP" altLang="en-US" dirty="0"/>
              <a:t>の略称で、メーカーレイアウトと読みます。自動車メーカーから見た場合に、発注先を決めるというのは、つまり、自動車を製造する場合に必要となる各部品をどこに発注するかという決定です。</a:t>
            </a:r>
            <a:endParaRPr kumimoji="1" lang="ja-JP" altLang="en-US" dirty="0"/>
          </a:p>
        </p:txBody>
      </p:sp>
    </p:spTree>
    <p:extLst>
      <p:ext uri="{BB962C8B-B14F-4D97-AF65-F5344CB8AC3E}">
        <p14:creationId xmlns:p14="http://schemas.microsoft.com/office/powerpoint/2010/main" val="48755866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https://qph.ec.quoracdn.net/main-qimg-0f86d6605908351cf109aa3f7857cac1.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3" name="AutoShape 4" descr="https://qph.ec.quoracdn.net/main-qimg-0f86d6605908351cf109aa3f7857cac1.webp"/>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4102" name="Picture 6" descr="https://qph.ec.quoracdn.net/main-qimg-9c846d289cec590557a0294c38fdaf7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4547" y="1187624"/>
            <a:ext cx="1467322" cy="1179783"/>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644422" y="-287427"/>
            <a:ext cx="8290859" cy="1200329"/>
          </a:xfrm>
          <a:prstGeom prst="rect">
            <a:avLst/>
          </a:prstGeom>
          <a:noFill/>
        </p:spPr>
        <p:txBody>
          <a:bodyPr wrap="none" rtlCol="0">
            <a:spAutoFit/>
          </a:bodyPr>
          <a:lstStyle/>
          <a:p>
            <a:r>
              <a:rPr lang="en-US" altLang="ja-JP" dirty="0"/>
              <a:t>difference of </a:t>
            </a:r>
            <a:r>
              <a:rPr lang="en-US" altLang="ja-JP" b="1" dirty="0">
                <a:solidFill>
                  <a:srgbClr val="FF0000"/>
                </a:solidFill>
              </a:rPr>
              <a:t>CPU</a:t>
            </a:r>
            <a:r>
              <a:rPr lang="en-US" altLang="ja-JP" dirty="0"/>
              <a:t>, </a:t>
            </a:r>
            <a:r>
              <a:rPr lang="en-US" altLang="ja-JP" b="1" dirty="0">
                <a:solidFill>
                  <a:srgbClr val="FF0000"/>
                </a:solidFill>
              </a:rPr>
              <a:t>Microprocessor,</a:t>
            </a:r>
            <a:r>
              <a:rPr lang="en-US" altLang="ja-JP" dirty="0">
                <a:solidFill>
                  <a:srgbClr val="FF0000"/>
                </a:solidFill>
              </a:rPr>
              <a:t> </a:t>
            </a:r>
            <a:r>
              <a:rPr lang="en-US" altLang="ja-JP" b="1" dirty="0">
                <a:solidFill>
                  <a:srgbClr val="FF0000"/>
                </a:solidFill>
              </a:rPr>
              <a:t>Microcomputer</a:t>
            </a:r>
            <a:r>
              <a:rPr lang="en-US" altLang="ja-JP" dirty="0">
                <a:solidFill>
                  <a:srgbClr val="FF0000"/>
                </a:solidFill>
              </a:rPr>
              <a:t> </a:t>
            </a:r>
            <a:r>
              <a:rPr lang="en-US" altLang="ja-JP" dirty="0"/>
              <a:t>and </a:t>
            </a:r>
            <a:r>
              <a:rPr lang="en-US" altLang="ja-JP" b="1" dirty="0">
                <a:solidFill>
                  <a:srgbClr val="FF0000"/>
                </a:solidFill>
              </a:rPr>
              <a:t>Microcontroller</a:t>
            </a:r>
          </a:p>
          <a:p>
            <a:pPr marL="285750" indent="-285750">
              <a:buFont typeface="Arial" panose="020B0604020202020204" pitchFamily="34" charset="0"/>
              <a:buChar char="•"/>
            </a:pPr>
            <a:r>
              <a:rPr lang="en-US" altLang="zh-CN" dirty="0"/>
              <a:t>Microprocessor </a:t>
            </a:r>
            <a:r>
              <a:rPr lang="zh-CN" altLang="en-US" dirty="0"/>
              <a:t>和 </a:t>
            </a:r>
            <a:r>
              <a:rPr lang="en-US" altLang="zh-CN" dirty="0"/>
              <a:t>CPU </a:t>
            </a:r>
            <a:r>
              <a:rPr lang="zh-CN" altLang="en-US" dirty="0"/>
              <a:t>是一个东西，</a:t>
            </a:r>
            <a:r>
              <a:rPr lang="en-US" altLang="ja-JP" b="1" dirty="0">
                <a:solidFill>
                  <a:srgbClr val="FF0000"/>
                </a:solidFill>
              </a:rPr>
              <a:t> </a:t>
            </a:r>
            <a:r>
              <a:rPr lang="en-US" altLang="zh-CN" dirty="0"/>
              <a:t>Microprocessor</a:t>
            </a:r>
            <a:r>
              <a:rPr lang="zh-CN" altLang="en-US" dirty="0"/>
              <a:t>是</a:t>
            </a:r>
            <a:r>
              <a:rPr lang="en-US" altLang="zh-CN" dirty="0"/>
              <a:t>integrated circuit</a:t>
            </a:r>
            <a:r>
              <a:rPr lang="zh-CN" altLang="en-US" dirty="0"/>
              <a:t>版的</a:t>
            </a:r>
            <a:r>
              <a:rPr lang="en-US" altLang="zh-CN" dirty="0"/>
              <a:t>CPU</a:t>
            </a:r>
          </a:p>
          <a:p>
            <a:pPr marL="285750" indent="-285750">
              <a:buFont typeface="Arial" panose="020B0604020202020204" pitchFamily="34" charset="0"/>
              <a:buChar char="•"/>
            </a:pPr>
            <a:r>
              <a:rPr kumimoji="1" lang="en-US" altLang="zh-CN" dirty="0"/>
              <a:t>Microcomputer</a:t>
            </a:r>
            <a:r>
              <a:rPr kumimoji="1" lang="zh-CN" altLang="en-US" dirty="0"/>
              <a:t>是一个有</a:t>
            </a:r>
            <a:r>
              <a:rPr lang="en-US" altLang="ja-JP" dirty="0"/>
              <a:t>CPU, RAM, ROM, I/O </a:t>
            </a:r>
            <a:r>
              <a:rPr lang="en-US" altLang="ja-JP" dirty="0" err="1"/>
              <a:t>etc</a:t>
            </a:r>
            <a:r>
              <a:rPr lang="zh-CN" altLang="en-US" dirty="0"/>
              <a:t>，俗称小电脑</a:t>
            </a:r>
            <a:endParaRPr lang="en-US" altLang="zh-CN" dirty="0"/>
          </a:p>
          <a:p>
            <a:pPr marL="285750" indent="-285750">
              <a:buFont typeface="Arial" panose="020B0604020202020204" pitchFamily="34" charset="0"/>
              <a:buChar char="•"/>
            </a:pPr>
            <a:r>
              <a:rPr kumimoji="1" lang="en-US" altLang="zh-CN" dirty="0"/>
              <a:t>Microcontroller</a:t>
            </a:r>
            <a:r>
              <a:rPr kumimoji="1" lang="zh-CN" altLang="en-US" dirty="0"/>
              <a:t>是一个</a:t>
            </a:r>
            <a:r>
              <a:rPr kumimoji="1" lang="en-US" altLang="zh-CN" dirty="0"/>
              <a:t>IC</a:t>
            </a:r>
            <a:r>
              <a:rPr lang="zh-CN" altLang="en-US" dirty="0"/>
              <a:t>版的</a:t>
            </a:r>
            <a:r>
              <a:rPr lang="en-US" altLang="zh-CN" dirty="0"/>
              <a:t>Microcomputer</a:t>
            </a:r>
            <a:endParaRPr kumimoji="1" lang="ja-JP" altLang="en-US" dirty="0"/>
          </a:p>
        </p:txBody>
      </p:sp>
      <p:pic>
        <p:nvPicPr>
          <p:cNvPr id="4104" name="Picture 8" descr="https://qph.ec.quoracdn.net/main-qimg-6180f723f3d77e142143fca6a8d65cd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52736" y="1043608"/>
            <a:ext cx="1745286" cy="2033169"/>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https://qph.ec.quoracdn.net/main-qimg-851bacd9eea4467cf8836de67aa327a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01008" y="1139938"/>
            <a:ext cx="2866852" cy="1548602"/>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https://qph.ec.quoracdn.net/main-qimg-9a879256c6fc891041202d01def9d1c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858000" y="1206387"/>
            <a:ext cx="1452513" cy="1539374"/>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0" y="3923928"/>
            <a:ext cx="7646437" cy="4801314"/>
          </a:xfrm>
          <a:prstGeom prst="rect">
            <a:avLst/>
          </a:prstGeom>
          <a:noFill/>
        </p:spPr>
        <p:txBody>
          <a:bodyPr wrap="square" rtlCol="0">
            <a:spAutoFit/>
          </a:bodyPr>
          <a:lstStyle/>
          <a:p>
            <a:r>
              <a:rPr kumimoji="1" lang="en-US" altLang="ja-JP" b="1" dirty="0" err="1">
                <a:solidFill>
                  <a:srgbClr val="FF0000"/>
                </a:solidFill>
              </a:rPr>
              <a:t>eMMC</a:t>
            </a:r>
            <a:r>
              <a:rPr kumimoji="1" lang="en-US" altLang="ja-JP" b="1" dirty="0">
                <a:solidFill>
                  <a:srgbClr val="FF0000"/>
                </a:solidFill>
              </a:rPr>
              <a:t> and RPMB</a:t>
            </a:r>
          </a:p>
          <a:p>
            <a:pPr marL="285750" indent="-285750">
              <a:buFont typeface="Arial" panose="020B0604020202020204" pitchFamily="34" charset="0"/>
              <a:buChar char="•"/>
            </a:pPr>
            <a:r>
              <a:rPr kumimoji="1" lang="en-US" altLang="ja-JP" b="1" dirty="0"/>
              <a:t>Replay Protected Memory Block</a:t>
            </a:r>
            <a:r>
              <a:rPr kumimoji="1" lang="en-US" altLang="ja-JP" dirty="0"/>
              <a:t> in </a:t>
            </a:r>
            <a:r>
              <a:rPr lang="en-US" altLang="ja-JP" b="1" dirty="0"/>
              <a:t>embedded</a:t>
            </a:r>
            <a:r>
              <a:rPr lang="en-US" altLang="ja-JP" dirty="0"/>
              <a:t> </a:t>
            </a:r>
            <a:r>
              <a:rPr lang="en-US" altLang="ja-JP" b="1" dirty="0"/>
              <a:t>Multi-Media Controller (</a:t>
            </a:r>
            <a:r>
              <a:rPr lang="en-US" altLang="ja-JP" b="1" dirty="0" err="1"/>
              <a:t>eMMC</a:t>
            </a:r>
            <a:r>
              <a:rPr lang="en-US" altLang="ja-JP" b="1" dirty="0"/>
              <a:t> </a:t>
            </a:r>
            <a:r>
              <a:rPr lang="en-US" altLang="ja-JP" dirty="0"/>
              <a:t>refers to a package consisting of both flash memory and a flash memory controller integrated on the same silicon die</a:t>
            </a:r>
            <a:r>
              <a:rPr lang="en-US" altLang="ja-JP" b="1" dirty="0"/>
              <a:t>)</a:t>
            </a:r>
            <a:endParaRPr kumimoji="1" lang="en-US" altLang="ja-JP" b="1" dirty="0"/>
          </a:p>
          <a:p>
            <a:pPr marL="285750" indent="-285750">
              <a:buFont typeface="Arial" panose="020B0604020202020204" pitchFamily="34" charset="0"/>
              <a:buChar char="•"/>
            </a:pPr>
            <a:r>
              <a:rPr lang="en-US" altLang="ja-JP" dirty="0" err="1"/>
              <a:t>eMMC</a:t>
            </a:r>
            <a:r>
              <a:rPr lang="en-US" altLang="ja-JP" dirty="0"/>
              <a:t> has separate partitions defined for </a:t>
            </a:r>
            <a:r>
              <a:rPr lang="en-US" altLang="ja-JP" u="sng" dirty="0"/>
              <a:t>BOOT, RPMB and User data</a:t>
            </a:r>
            <a:r>
              <a:rPr lang="en-US" altLang="ja-JP" dirty="0"/>
              <a:t>. Mostly, BOOT and RPMB are configured as SLC while general partition can be configured as SLC or MLC, once in its lifetime.</a:t>
            </a:r>
          </a:p>
          <a:p>
            <a:pPr marL="285750" indent="-285750">
              <a:buFont typeface="Arial" panose="020B0604020202020204" pitchFamily="34" charset="0"/>
              <a:buChar char="•"/>
            </a:pPr>
            <a:endParaRPr kumimoji="1" lang="en-US" altLang="ja-JP" b="1" dirty="0"/>
          </a:p>
          <a:p>
            <a:pPr marL="285750" indent="-285750">
              <a:buFont typeface="Arial" panose="020B0604020202020204" pitchFamily="34" charset="0"/>
              <a:buChar char="•"/>
            </a:pPr>
            <a:r>
              <a:rPr lang="en-US" altLang="ja-JP" b="1" dirty="0"/>
              <a:t>Replay Protect </a:t>
            </a:r>
            <a:r>
              <a:rPr lang="ja-JP" altLang="en-US" b="1" dirty="0"/>
              <a:t>原理</a:t>
            </a:r>
            <a:endParaRPr lang="en-US" altLang="ja-JP" b="1" dirty="0"/>
          </a:p>
          <a:p>
            <a:r>
              <a:rPr lang="en-US" altLang="ja-JP" dirty="0" err="1"/>
              <a:t>eMMC</a:t>
            </a:r>
            <a:r>
              <a:rPr lang="en-US" altLang="ja-JP" dirty="0"/>
              <a:t> </a:t>
            </a:r>
            <a:r>
              <a:rPr lang="ja-JP" altLang="en-US" dirty="0"/>
              <a:t>的产品，在产线生产时，会为每一个产品生产一个唯一的 </a:t>
            </a:r>
            <a:r>
              <a:rPr lang="en-US" altLang="ja-JP" dirty="0"/>
              <a:t>256 bits </a:t>
            </a:r>
            <a:r>
              <a:rPr lang="ja-JP" altLang="en-US" dirty="0"/>
              <a:t>的 </a:t>
            </a:r>
            <a:r>
              <a:rPr lang="en-US" altLang="ja-JP" dirty="0"/>
              <a:t>Secure Key</a:t>
            </a:r>
            <a:r>
              <a:rPr lang="ja-JP" altLang="en-US" dirty="0" err="1"/>
              <a:t>，</a:t>
            </a:r>
            <a:r>
              <a:rPr lang="ja-JP" altLang="en-US" dirty="0"/>
              <a:t>烧写到 </a:t>
            </a:r>
            <a:r>
              <a:rPr lang="en-US" altLang="ja-JP" dirty="0" err="1"/>
              <a:t>eMMC</a:t>
            </a:r>
            <a:r>
              <a:rPr lang="en-US" altLang="ja-JP" dirty="0"/>
              <a:t> </a:t>
            </a:r>
            <a:r>
              <a:rPr lang="ja-JP" altLang="en-US" dirty="0"/>
              <a:t>的 </a:t>
            </a:r>
            <a:r>
              <a:rPr lang="en-US" altLang="ja-JP" dirty="0"/>
              <a:t>OTP </a:t>
            </a:r>
            <a:r>
              <a:rPr lang="ja-JP" altLang="en-US" dirty="0"/>
              <a:t>区域（只能烧写一次的区域），同时 </a:t>
            </a:r>
            <a:r>
              <a:rPr lang="en-US" altLang="ja-JP" dirty="0"/>
              <a:t>Host </a:t>
            </a:r>
            <a:r>
              <a:rPr lang="ja-JP" altLang="en-US" dirty="0"/>
              <a:t>在安全区域中（例如：</a:t>
            </a:r>
            <a:r>
              <a:rPr lang="en-US" altLang="ja-JP" dirty="0"/>
              <a:t>TEE</a:t>
            </a:r>
            <a:r>
              <a:rPr lang="ja-JP" altLang="en-US" dirty="0"/>
              <a:t>）也会保留该 </a:t>
            </a:r>
            <a:r>
              <a:rPr lang="en-US" altLang="ja-JP" dirty="0"/>
              <a:t>Secure Key</a:t>
            </a:r>
            <a:r>
              <a:rPr lang="ja-JP" altLang="en-US" dirty="0" err="1"/>
              <a:t>。</a:t>
            </a:r>
            <a:endParaRPr lang="en-US" altLang="ja-JP" dirty="0"/>
          </a:p>
          <a:p>
            <a:r>
              <a:rPr lang="ja-JP" altLang="en-US" dirty="0"/>
              <a:t>在 </a:t>
            </a:r>
            <a:r>
              <a:rPr lang="en-US" altLang="ja-JP" dirty="0" err="1"/>
              <a:t>eMMC</a:t>
            </a:r>
            <a:r>
              <a:rPr lang="en-US" altLang="ja-JP" dirty="0"/>
              <a:t> </a:t>
            </a:r>
            <a:r>
              <a:rPr lang="ja-JP" altLang="en-US" dirty="0"/>
              <a:t>内部，还有一个</a:t>
            </a:r>
            <a:r>
              <a:rPr lang="en-US" altLang="ja-JP" dirty="0"/>
              <a:t>RPMB Write Counter</a:t>
            </a:r>
            <a:r>
              <a:rPr lang="ja-JP" altLang="en-US" dirty="0" err="1"/>
              <a:t>。</a:t>
            </a:r>
            <a:r>
              <a:rPr lang="en-US" altLang="ja-JP" dirty="0"/>
              <a:t>RPMB </a:t>
            </a:r>
            <a:r>
              <a:rPr lang="ja-JP" altLang="en-US" dirty="0"/>
              <a:t>每进行一次合法的写入操作时，</a:t>
            </a:r>
            <a:r>
              <a:rPr lang="en-US" altLang="ja-JP" dirty="0"/>
              <a:t>Write Counter </a:t>
            </a:r>
            <a:r>
              <a:rPr lang="ja-JP" altLang="en-US" dirty="0"/>
              <a:t>就会自动加一 。</a:t>
            </a:r>
          </a:p>
          <a:p>
            <a:r>
              <a:rPr lang="ja-JP" altLang="en-US" dirty="0"/>
              <a:t>通过 </a:t>
            </a:r>
            <a:r>
              <a:rPr lang="en-US" altLang="ja-JP" dirty="0"/>
              <a:t>Secure Key </a:t>
            </a:r>
            <a:r>
              <a:rPr lang="ja-JP" altLang="en-US" dirty="0"/>
              <a:t>和 </a:t>
            </a:r>
            <a:r>
              <a:rPr lang="en-US" altLang="ja-JP" dirty="0"/>
              <a:t>Write Counter </a:t>
            </a:r>
            <a:r>
              <a:rPr lang="ja-JP" altLang="en-US" dirty="0"/>
              <a:t>的应用，</a:t>
            </a:r>
            <a:r>
              <a:rPr lang="en-US" altLang="ja-JP" dirty="0"/>
              <a:t>RMPB </a:t>
            </a:r>
            <a:r>
              <a:rPr lang="ja-JP" altLang="en-US" dirty="0"/>
              <a:t>可以实现数据读取和写入的 </a:t>
            </a:r>
            <a:r>
              <a:rPr lang="en-US" altLang="ja-JP" dirty="0"/>
              <a:t>Replay Protect</a:t>
            </a:r>
            <a:r>
              <a:rPr lang="ja-JP" altLang="en-US" dirty="0" err="1"/>
              <a:t>。</a:t>
            </a:r>
            <a:endParaRPr lang="ja-JP" altLang="en-US" dirty="0"/>
          </a:p>
          <a:p>
            <a:pPr marL="285750" indent="-285750">
              <a:buFont typeface="Arial" panose="020B0604020202020204" pitchFamily="34" charset="0"/>
              <a:buChar char="•"/>
            </a:pPr>
            <a:endParaRPr kumimoji="1" lang="ja-JP" altLang="en-US" b="1" dirty="0"/>
          </a:p>
        </p:txBody>
      </p:sp>
      <p:pic>
        <p:nvPicPr>
          <p:cNvPr id="4098" name="Picture 2" descr="https://linux.codingbelief.com/zh/storage/flash_memory/emmc/emmc_partitions.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53018" y="3923928"/>
            <a:ext cx="4391025" cy="5362576"/>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s://linux.codingbelief.com/zh/storage/flash_memory/emmc/rpmb_r.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3281" y="9396536"/>
            <a:ext cx="7648575" cy="1943101"/>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419043" y="11700792"/>
            <a:ext cx="10706953" cy="2585323"/>
          </a:xfrm>
          <a:prstGeom prst="rect">
            <a:avLst/>
          </a:prstGeom>
          <a:solidFill>
            <a:schemeClr val="bg1"/>
          </a:solidFill>
        </p:spPr>
        <p:txBody>
          <a:bodyPr wrap="square">
            <a:spAutoFit/>
          </a:bodyPr>
          <a:lstStyle/>
          <a:p>
            <a:pPr marL="342900" indent="-342900">
              <a:buFont typeface="+mj-lt"/>
              <a:buAutoNum type="arabicPeriod"/>
            </a:pPr>
            <a:r>
              <a:rPr lang="en-US" altLang="zh-CN" dirty="0"/>
              <a:t>Host </a:t>
            </a:r>
            <a:r>
              <a:rPr lang="zh-CN" altLang="en-US" dirty="0"/>
              <a:t>向 </a:t>
            </a:r>
            <a:r>
              <a:rPr lang="en-US" altLang="zh-CN" dirty="0" err="1"/>
              <a:t>eMMC</a:t>
            </a:r>
            <a:r>
              <a:rPr lang="en-US" altLang="zh-CN" dirty="0"/>
              <a:t> </a:t>
            </a:r>
            <a:r>
              <a:rPr lang="zh-CN" altLang="en-US" dirty="0"/>
              <a:t>发起读 </a:t>
            </a:r>
            <a:r>
              <a:rPr lang="en-US" altLang="zh-CN" dirty="0"/>
              <a:t>RPMB </a:t>
            </a:r>
            <a:r>
              <a:rPr lang="zh-CN" altLang="en-US" dirty="0"/>
              <a:t>的请求，同时生成一个 </a:t>
            </a:r>
            <a:r>
              <a:rPr lang="en-US" altLang="zh-CN" dirty="0"/>
              <a:t>16 bytes </a:t>
            </a:r>
            <a:r>
              <a:rPr lang="zh-CN" altLang="en-US" dirty="0"/>
              <a:t>的随机数，发送给 </a:t>
            </a:r>
            <a:r>
              <a:rPr lang="en-US" altLang="zh-CN" dirty="0" err="1"/>
              <a:t>eMMC</a:t>
            </a:r>
            <a:r>
              <a:rPr lang="zh-CN" altLang="en-US" dirty="0"/>
              <a:t>。</a:t>
            </a:r>
          </a:p>
          <a:p>
            <a:pPr marL="342900" indent="-342900">
              <a:buFont typeface="+mj-lt"/>
              <a:buAutoNum type="arabicPeriod"/>
            </a:pPr>
            <a:r>
              <a:rPr lang="en-US" altLang="zh-CN" dirty="0" err="1"/>
              <a:t>eMMC</a:t>
            </a:r>
            <a:r>
              <a:rPr lang="en-US" altLang="zh-CN" dirty="0"/>
              <a:t> </a:t>
            </a:r>
            <a:r>
              <a:rPr lang="zh-CN" altLang="en-US" dirty="0"/>
              <a:t>将请求的数据从 </a:t>
            </a:r>
            <a:r>
              <a:rPr lang="en-US" altLang="zh-CN" dirty="0"/>
              <a:t>RPMB </a:t>
            </a:r>
            <a:r>
              <a:rPr lang="zh-CN" altLang="en-US" dirty="0"/>
              <a:t>中读出，并使用 </a:t>
            </a:r>
            <a:r>
              <a:rPr lang="en-US" altLang="zh-CN" dirty="0"/>
              <a:t>Secure Key </a:t>
            </a:r>
            <a:r>
              <a:rPr lang="zh-CN" altLang="en-US" dirty="0"/>
              <a:t>通过 </a:t>
            </a:r>
            <a:r>
              <a:rPr lang="en-US" altLang="zh-CN" dirty="0"/>
              <a:t>HMAC SHA-256 </a:t>
            </a:r>
            <a:r>
              <a:rPr lang="zh-CN" altLang="en-US" dirty="0"/>
              <a:t>算法，计算读取到的数据和接收到的随机数拼接到一起后的签名。然后，</a:t>
            </a:r>
            <a:r>
              <a:rPr lang="en-US" altLang="zh-CN" dirty="0" err="1"/>
              <a:t>eMMC</a:t>
            </a:r>
            <a:r>
              <a:rPr lang="en-US" altLang="zh-CN" dirty="0"/>
              <a:t> </a:t>
            </a:r>
            <a:r>
              <a:rPr lang="zh-CN" altLang="en-US" dirty="0"/>
              <a:t>将读取到的数据、接收到的随机数、计算得到的签名一并发送给 </a:t>
            </a:r>
            <a:r>
              <a:rPr lang="en-US" altLang="zh-CN" dirty="0"/>
              <a:t>Host</a:t>
            </a:r>
            <a:r>
              <a:rPr lang="zh-CN" altLang="en-US" dirty="0"/>
              <a:t>。</a:t>
            </a:r>
          </a:p>
          <a:p>
            <a:pPr marL="342900" indent="-342900">
              <a:buFont typeface="+mj-lt"/>
              <a:buAutoNum type="arabicPeriod"/>
            </a:pPr>
            <a:r>
              <a:rPr lang="en-US" altLang="zh-CN" dirty="0"/>
              <a:t>Host </a:t>
            </a:r>
            <a:r>
              <a:rPr lang="zh-CN" altLang="en-US" dirty="0"/>
              <a:t>接收到 </a:t>
            </a:r>
            <a:r>
              <a:rPr lang="en-US" altLang="zh-CN" dirty="0"/>
              <a:t>RPMB </a:t>
            </a:r>
            <a:r>
              <a:rPr lang="zh-CN" altLang="en-US" dirty="0"/>
              <a:t>的数据、随机数以及签名后，首先比较随机数是否与自己发送的一致，如果一致，再用同样的 </a:t>
            </a:r>
            <a:r>
              <a:rPr lang="en-US" altLang="zh-CN" dirty="0"/>
              <a:t>Secure Key </a:t>
            </a:r>
            <a:r>
              <a:rPr lang="zh-CN" altLang="en-US" dirty="0"/>
              <a:t>通过 </a:t>
            </a:r>
            <a:r>
              <a:rPr lang="en-US" altLang="zh-CN" dirty="0"/>
              <a:t>HMAC SHA-256 </a:t>
            </a:r>
            <a:r>
              <a:rPr lang="zh-CN" altLang="en-US" dirty="0"/>
              <a:t>算法对数据和随机数组合到一起进行签名，如果签名与 </a:t>
            </a:r>
            <a:r>
              <a:rPr lang="en-US" altLang="zh-CN" dirty="0" err="1"/>
              <a:t>eMMC</a:t>
            </a:r>
            <a:r>
              <a:rPr lang="en-US" altLang="zh-CN" dirty="0"/>
              <a:t> </a:t>
            </a:r>
            <a:r>
              <a:rPr lang="zh-CN" altLang="en-US" dirty="0"/>
              <a:t>发送的签名是一致的，那么就可以确定该数据是从 </a:t>
            </a:r>
            <a:r>
              <a:rPr lang="en-US" altLang="zh-CN" dirty="0"/>
              <a:t>RPMB </a:t>
            </a:r>
            <a:r>
              <a:rPr lang="zh-CN" altLang="en-US" dirty="0"/>
              <a:t>中读取到的正确数据，而不是攻击者伪造的数据。</a:t>
            </a:r>
          </a:p>
          <a:p>
            <a:r>
              <a:rPr lang="zh-CN" altLang="en-US" dirty="0"/>
              <a:t>通过上述的</a:t>
            </a:r>
            <a:r>
              <a:rPr lang="zh-CN" altLang="en-US" b="1" dirty="0">
                <a:solidFill>
                  <a:srgbClr val="FF0000"/>
                </a:solidFill>
              </a:rPr>
              <a:t>读取流程</a:t>
            </a:r>
            <a:r>
              <a:rPr lang="zh-CN" altLang="en-US" dirty="0"/>
              <a:t>，可以保证 </a:t>
            </a:r>
            <a:r>
              <a:rPr lang="en-US" altLang="zh-CN" dirty="0"/>
              <a:t>Host </a:t>
            </a:r>
            <a:r>
              <a:rPr lang="zh-CN" altLang="en-US" dirty="0"/>
              <a:t>正确的读取到 </a:t>
            </a:r>
            <a:r>
              <a:rPr lang="en-US" altLang="zh-CN" dirty="0"/>
              <a:t>RPMB </a:t>
            </a:r>
            <a:r>
              <a:rPr lang="zh-CN" altLang="en-US" dirty="0"/>
              <a:t>的数据</a:t>
            </a:r>
          </a:p>
        </p:txBody>
      </p:sp>
      <p:pic>
        <p:nvPicPr>
          <p:cNvPr id="7" name="Picture 6" descr="https://linux.codingbelief.com/zh/storage/flash_memory/emmc/rpmb_w.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277872" y="9396536"/>
            <a:ext cx="8782050" cy="3076575"/>
          </a:xfrm>
          <a:prstGeom prst="rect">
            <a:avLst/>
          </a:prstGeom>
          <a:noFill/>
          <a:extLst>
            <a:ext uri="{909E8E84-426E-40DD-AFC4-6F175D3DCCD1}">
              <a14:hiddenFill xmlns:a14="http://schemas.microsoft.com/office/drawing/2010/main">
                <a:solidFill>
                  <a:srgbClr val="FFFFFF"/>
                </a:solidFill>
              </a14:hiddenFill>
            </a:ext>
          </a:extLst>
        </p:spPr>
      </p:pic>
      <p:sp>
        <p:nvSpPr>
          <p:cNvPr id="8" name="正方形/長方形 7"/>
          <p:cNvSpPr/>
          <p:nvPr/>
        </p:nvSpPr>
        <p:spPr>
          <a:xfrm>
            <a:off x="11089232" y="12780912"/>
            <a:ext cx="8970690" cy="2031325"/>
          </a:xfrm>
          <a:prstGeom prst="rect">
            <a:avLst/>
          </a:prstGeom>
          <a:solidFill>
            <a:schemeClr val="bg1"/>
          </a:solidFill>
        </p:spPr>
        <p:txBody>
          <a:bodyPr wrap="square">
            <a:spAutoFit/>
          </a:bodyPr>
          <a:lstStyle/>
          <a:p>
            <a:pPr marL="342900" indent="-342900">
              <a:buFont typeface="+mj-lt"/>
              <a:buAutoNum type="arabicPeriod"/>
            </a:pPr>
            <a:r>
              <a:rPr lang="en-US" altLang="ja-JP" dirty="0"/>
              <a:t>Host </a:t>
            </a:r>
            <a:r>
              <a:rPr lang="ja-JP" altLang="en-US" dirty="0"/>
              <a:t>按照上面的读数据流程，读取 </a:t>
            </a:r>
            <a:r>
              <a:rPr lang="en-US" altLang="ja-JP" dirty="0"/>
              <a:t>RPMB </a:t>
            </a:r>
            <a:r>
              <a:rPr lang="ja-JP" altLang="en-US" dirty="0"/>
              <a:t>的 </a:t>
            </a:r>
            <a:r>
              <a:rPr lang="en-US" altLang="ja-JP" dirty="0"/>
              <a:t>Write Counter</a:t>
            </a:r>
            <a:r>
              <a:rPr lang="ja-JP" altLang="en-US" dirty="0" err="1"/>
              <a:t>。</a:t>
            </a:r>
            <a:endParaRPr lang="ja-JP" altLang="en-US" dirty="0"/>
          </a:p>
          <a:p>
            <a:pPr marL="342900" indent="-342900">
              <a:buFont typeface="+mj-lt"/>
              <a:buAutoNum type="arabicPeriod"/>
            </a:pPr>
            <a:r>
              <a:rPr lang="en-US" altLang="ja-JP" dirty="0"/>
              <a:t>Host </a:t>
            </a:r>
            <a:r>
              <a:rPr lang="ja-JP" altLang="en-US" dirty="0"/>
              <a:t>将需要写入的数据和 </a:t>
            </a:r>
            <a:r>
              <a:rPr lang="en-US" altLang="ja-JP" dirty="0"/>
              <a:t>Write Counter </a:t>
            </a:r>
            <a:r>
              <a:rPr lang="ja-JP" altLang="en-US" dirty="0"/>
              <a:t>拼接到一起并计算签名，然后将数据、</a:t>
            </a:r>
            <a:r>
              <a:rPr lang="en-US" altLang="ja-JP" dirty="0"/>
              <a:t>Write Counter </a:t>
            </a:r>
            <a:r>
              <a:rPr lang="ja-JP" altLang="en-US" dirty="0"/>
              <a:t>以及签名一并发给 </a:t>
            </a:r>
            <a:r>
              <a:rPr lang="en-US" altLang="ja-JP" dirty="0" err="1"/>
              <a:t>eMMC</a:t>
            </a:r>
            <a:r>
              <a:rPr lang="ja-JP" altLang="en-US" dirty="0" err="1"/>
              <a:t>。</a:t>
            </a:r>
            <a:endParaRPr lang="ja-JP" altLang="en-US" dirty="0"/>
          </a:p>
          <a:p>
            <a:pPr marL="342900" indent="-342900">
              <a:buFont typeface="+mj-lt"/>
              <a:buAutoNum type="arabicPeriod"/>
            </a:pPr>
            <a:r>
              <a:rPr lang="en-US" altLang="ja-JP" dirty="0" err="1"/>
              <a:t>eMMC</a:t>
            </a:r>
            <a:r>
              <a:rPr lang="en-US" altLang="ja-JP" dirty="0"/>
              <a:t> </a:t>
            </a:r>
            <a:r>
              <a:rPr lang="ja-JP" altLang="en-US" dirty="0"/>
              <a:t>接收到数据后，先对比 </a:t>
            </a:r>
            <a:r>
              <a:rPr lang="en-US" altLang="ja-JP" dirty="0"/>
              <a:t>Write Counter </a:t>
            </a:r>
            <a:r>
              <a:rPr lang="ja-JP" altLang="en-US" dirty="0"/>
              <a:t>是否与当前的值相同，如果相同那么再对数据和 </a:t>
            </a:r>
            <a:r>
              <a:rPr lang="en-US" altLang="ja-JP" dirty="0"/>
              <a:t>Write Counter </a:t>
            </a:r>
            <a:r>
              <a:rPr lang="ja-JP" altLang="en-US" dirty="0"/>
              <a:t>的组合进行签名，然后和 </a:t>
            </a:r>
            <a:r>
              <a:rPr lang="en-US" altLang="ja-JP" dirty="0"/>
              <a:t>Host </a:t>
            </a:r>
            <a:r>
              <a:rPr lang="ja-JP" altLang="en-US" dirty="0"/>
              <a:t>发送过来的签名进行比较，如果签名相同则鉴权通过，将数据写入到 </a:t>
            </a:r>
            <a:r>
              <a:rPr lang="en-US" altLang="ja-JP" dirty="0"/>
              <a:t>RPMB </a:t>
            </a:r>
            <a:r>
              <a:rPr lang="ja-JP" altLang="en-US" dirty="0"/>
              <a:t>中。</a:t>
            </a:r>
          </a:p>
          <a:p>
            <a:r>
              <a:rPr lang="ja-JP" altLang="en-US" dirty="0"/>
              <a:t>通过上述的</a:t>
            </a:r>
            <a:r>
              <a:rPr lang="ja-JP" altLang="en-US" b="1" dirty="0">
                <a:solidFill>
                  <a:srgbClr val="FF0000"/>
                </a:solidFill>
              </a:rPr>
              <a:t>写入流程</a:t>
            </a:r>
            <a:r>
              <a:rPr lang="ja-JP" altLang="en-US" dirty="0"/>
              <a:t>，可以保证 </a:t>
            </a:r>
            <a:r>
              <a:rPr lang="en-US" altLang="ja-JP" dirty="0"/>
              <a:t>RPMB </a:t>
            </a:r>
            <a:r>
              <a:rPr lang="ja-JP" altLang="en-US" dirty="0"/>
              <a:t>不会被非法篡改。</a:t>
            </a:r>
          </a:p>
        </p:txBody>
      </p:sp>
      <p:sp>
        <p:nvSpPr>
          <p:cNvPr id="9" name="正方形/長方形 8"/>
          <p:cNvSpPr/>
          <p:nvPr/>
        </p:nvSpPr>
        <p:spPr>
          <a:xfrm>
            <a:off x="-3752281" y="3925493"/>
            <a:ext cx="3429000" cy="1477328"/>
          </a:xfrm>
          <a:prstGeom prst="rect">
            <a:avLst/>
          </a:prstGeom>
          <a:solidFill>
            <a:schemeClr val="bg1"/>
          </a:solidFill>
        </p:spPr>
        <p:txBody>
          <a:bodyPr>
            <a:spAutoFit/>
          </a:bodyPr>
          <a:lstStyle/>
          <a:p>
            <a:r>
              <a:rPr lang="en-US" altLang="ja-JP" b="1" dirty="0">
                <a:solidFill>
                  <a:srgbClr val="FF0000"/>
                </a:solidFill>
              </a:rPr>
              <a:t>Flash memory</a:t>
            </a:r>
            <a:r>
              <a:rPr lang="en-US" altLang="ja-JP" dirty="0"/>
              <a:t> is an electronic (solid-state) </a:t>
            </a:r>
            <a:r>
              <a:rPr lang="en-US" altLang="ja-JP" b="1" dirty="0"/>
              <a:t>non-</a:t>
            </a:r>
            <a:r>
              <a:rPr lang="en-US" altLang="ja-JP" b="1" dirty="0" err="1"/>
              <a:t>volatile</a:t>
            </a:r>
            <a:r>
              <a:rPr lang="en-US" altLang="ja-JP" dirty="0" err="1"/>
              <a:t>computer</a:t>
            </a:r>
            <a:r>
              <a:rPr lang="en-US" altLang="ja-JP" dirty="0"/>
              <a:t> storage medium that can be electrically erased and reprogrammed.</a:t>
            </a:r>
            <a:endParaRPr lang="ja-JP" altLang="en-US" dirty="0"/>
          </a:p>
        </p:txBody>
      </p:sp>
    </p:spTree>
    <p:extLst>
      <p:ext uri="{BB962C8B-B14F-4D97-AF65-F5344CB8AC3E}">
        <p14:creationId xmlns:p14="http://schemas.microsoft.com/office/powerpoint/2010/main" val="289198145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2.img-dpreview.com/files/p/E~TS590x0~articles/3871263180/Graphic.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575" y="1115616"/>
            <a:ext cx="5619750" cy="4895850"/>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251520"/>
            <a:ext cx="5132752" cy="646331"/>
          </a:xfrm>
          <a:prstGeom prst="rect">
            <a:avLst/>
          </a:prstGeom>
          <a:noFill/>
        </p:spPr>
        <p:txBody>
          <a:bodyPr wrap="none" rtlCol="0">
            <a:spAutoFit/>
          </a:bodyPr>
          <a:lstStyle/>
          <a:p>
            <a:r>
              <a:rPr lang="en-US" altLang="ja-JP" dirty="0"/>
              <a:t>A perfect picture to illustrate the difference between</a:t>
            </a:r>
          </a:p>
          <a:p>
            <a:r>
              <a:rPr kumimoji="1" lang="en-US" altLang="ja-JP" b="1" dirty="0" err="1">
                <a:solidFill>
                  <a:srgbClr val="FF0000"/>
                </a:solidFill>
              </a:rPr>
              <a:t>mirrorless</a:t>
            </a:r>
            <a:r>
              <a:rPr kumimoji="1" lang="en-US" altLang="ja-JP" b="1" dirty="0">
                <a:solidFill>
                  <a:srgbClr val="FF0000"/>
                </a:solidFill>
              </a:rPr>
              <a:t> DSLR (</a:t>
            </a:r>
            <a:r>
              <a:rPr kumimoji="1" lang="zh-CN" altLang="en-US" b="1" dirty="0">
                <a:solidFill>
                  <a:srgbClr val="FF0000"/>
                </a:solidFill>
              </a:rPr>
              <a:t>微单</a:t>
            </a:r>
            <a:r>
              <a:rPr kumimoji="1" lang="en-US" altLang="ja-JP" b="1" dirty="0">
                <a:solidFill>
                  <a:srgbClr val="FF0000"/>
                </a:solidFill>
              </a:rPr>
              <a:t>)</a:t>
            </a:r>
            <a:r>
              <a:rPr kumimoji="1" lang="en-US" altLang="ja-JP" dirty="0">
                <a:solidFill>
                  <a:srgbClr val="FF0000"/>
                </a:solidFill>
              </a:rPr>
              <a:t> </a:t>
            </a:r>
            <a:r>
              <a:rPr kumimoji="1" lang="en-US" altLang="ja-JP" dirty="0"/>
              <a:t>and normal </a:t>
            </a:r>
            <a:r>
              <a:rPr kumimoji="1" lang="en-US" altLang="ja-JP" b="1" dirty="0">
                <a:solidFill>
                  <a:srgbClr val="FF0000"/>
                </a:solidFill>
              </a:rPr>
              <a:t>DSLR (</a:t>
            </a:r>
            <a:r>
              <a:rPr kumimoji="1" lang="zh-CN" altLang="en-US" b="1" dirty="0">
                <a:solidFill>
                  <a:srgbClr val="FF0000"/>
                </a:solidFill>
              </a:rPr>
              <a:t>单反</a:t>
            </a:r>
            <a:r>
              <a:rPr kumimoji="1" lang="en-US" altLang="ja-JP" b="1" dirty="0">
                <a:solidFill>
                  <a:srgbClr val="FF0000"/>
                </a:solidFill>
              </a:rPr>
              <a:t>)</a:t>
            </a:r>
            <a:endParaRPr kumimoji="1" lang="ja-JP" altLang="en-US" b="1" dirty="0">
              <a:solidFill>
                <a:srgbClr val="FF0000"/>
              </a:solidFill>
            </a:endParaRPr>
          </a:p>
        </p:txBody>
      </p:sp>
      <p:sp>
        <p:nvSpPr>
          <p:cNvPr id="3" name="テキスト ボックス 2"/>
          <p:cNvSpPr txBox="1"/>
          <p:nvPr/>
        </p:nvSpPr>
        <p:spPr>
          <a:xfrm>
            <a:off x="0" y="6588224"/>
            <a:ext cx="3933055" cy="2031325"/>
          </a:xfrm>
          <a:prstGeom prst="rect">
            <a:avLst/>
          </a:prstGeom>
          <a:noFill/>
        </p:spPr>
        <p:txBody>
          <a:bodyPr wrap="square" rtlCol="0">
            <a:spAutoFit/>
          </a:bodyPr>
          <a:lstStyle/>
          <a:p>
            <a:r>
              <a:rPr kumimoji="1" lang="en-US" altLang="ja-JP" dirty="0"/>
              <a:t>Post-Process Skills:</a:t>
            </a:r>
          </a:p>
          <a:p>
            <a:r>
              <a:rPr lang="en-US" altLang="ja-JP" dirty="0"/>
              <a:t>High Dynamic Range (HDR): The HDR technique involves taking multiple shots of the scene with different exposures (photographers call this “bracketing”). </a:t>
            </a:r>
            <a:r>
              <a:rPr lang="zh-CN" altLang="en-US" dirty="0"/>
              <a:t>拍几张不同</a:t>
            </a:r>
            <a:r>
              <a:rPr lang="en-US" altLang="zh-CN" dirty="0"/>
              <a:t>Exposure</a:t>
            </a:r>
            <a:r>
              <a:rPr lang="zh-CN" altLang="en-US" dirty="0"/>
              <a:t>的照片，然后</a:t>
            </a:r>
            <a:r>
              <a:rPr lang="en-US" altLang="zh-CN" dirty="0"/>
              <a:t>merge </a:t>
            </a:r>
            <a:r>
              <a:rPr lang="zh-CN" altLang="en-US" dirty="0"/>
              <a:t>（咋</a:t>
            </a:r>
            <a:r>
              <a:rPr lang="en-US" altLang="zh-CN" dirty="0"/>
              <a:t>Merge</a:t>
            </a:r>
            <a:r>
              <a:rPr lang="zh-CN" altLang="en-US" dirty="0"/>
              <a:t>？）</a:t>
            </a:r>
            <a:endParaRPr kumimoji="1" lang="ja-JP" altLang="en-US" dirty="0"/>
          </a:p>
        </p:txBody>
      </p:sp>
      <p:pic>
        <p:nvPicPr>
          <p:cNvPr id="4" name="Picture 2" descr="HD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04002" y="6620192"/>
            <a:ext cx="2857500" cy="122872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DSLR Cross Secti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61502" y="1331640"/>
            <a:ext cx="7620000" cy="3495675"/>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p:cNvSpPr txBox="1"/>
          <p:nvPr/>
        </p:nvSpPr>
        <p:spPr>
          <a:xfrm>
            <a:off x="6858000" y="897851"/>
            <a:ext cx="1748877" cy="369332"/>
          </a:xfrm>
          <a:prstGeom prst="rect">
            <a:avLst/>
          </a:prstGeom>
          <a:noFill/>
        </p:spPr>
        <p:txBody>
          <a:bodyPr wrap="none" rtlCol="0">
            <a:spAutoFit/>
          </a:bodyPr>
          <a:lstStyle/>
          <a:p>
            <a:r>
              <a:rPr kumimoji="1" lang="en-US" altLang="ja-JP" dirty="0">
                <a:solidFill>
                  <a:srgbClr val="FF0000"/>
                </a:solidFill>
              </a:rPr>
              <a:t>How DSLR works</a:t>
            </a:r>
            <a:endParaRPr kumimoji="1" lang="ja-JP" altLang="en-US" dirty="0">
              <a:solidFill>
                <a:srgbClr val="FF0000"/>
              </a:solidFill>
            </a:endParaRPr>
          </a:p>
        </p:txBody>
      </p:sp>
    </p:spTree>
    <p:extLst>
      <p:ext uri="{BB962C8B-B14F-4D97-AF65-F5344CB8AC3E}">
        <p14:creationId xmlns:p14="http://schemas.microsoft.com/office/powerpoint/2010/main" val="285681859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4830" y="-9174"/>
            <a:ext cx="6858000" cy="1754326"/>
          </a:xfrm>
          <a:prstGeom prst="rect">
            <a:avLst/>
          </a:prstGeom>
          <a:noFill/>
        </p:spPr>
        <p:txBody>
          <a:bodyPr wrap="square" rtlCol="0">
            <a:spAutoFit/>
          </a:bodyPr>
          <a:lstStyle/>
          <a:p>
            <a:r>
              <a:rPr kumimoji="1" lang="en-US" altLang="ja-JP" dirty="0"/>
              <a:t>difference between </a:t>
            </a:r>
            <a:r>
              <a:rPr kumimoji="1" lang="en-US" altLang="ja-JP" b="1" dirty="0">
                <a:solidFill>
                  <a:srgbClr val="FF0000"/>
                </a:solidFill>
              </a:rPr>
              <a:t>daemon</a:t>
            </a:r>
            <a:r>
              <a:rPr kumimoji="1" lang="en-US" altLang="ja-JP" dirty="0"/>
              <a:t>, </a:t>
            </a:r>
            <a:r>
              <a:rPr kumimoji="1" lang="en-US" altLang="ja-JP" b="1" dirty="0">
                <a:solidFill>
                  <a:srgbClr val="FF0000"/>
                </a:solidFill>
              </a:rPr>
              <a:t>service</a:t>
            </a:r>
            <a:r>
              <a:rPr kumimoji="1" lang="en-US" altLang="ja-JP" dirty="0">
                <a:solidFill>
                  <a:srgbClr val="FF0000"/>
                </a:solidFill>
              </a:rPr>
              <a:t> </a:t>
            </a:r>
            <a:r>
              <a:rPr kumimoji="1" lang="en-US" altLang="ja-JP" dirty="0"/>
              <a:t>and </a:t>
            </a:r>
            <a:r>
              <a:rPr kumimoji="1" lang="en-US" altLang="ja-JP" b="1" dirty="0">
                <a:solidFill>
                  <a:srgbClr val="FF0000"/>
                </a:solidFill>
              </a:rPr>
              <a:t>process</a:t>
            </a:r>
            <a:r>
              <a:rPr kumimoji="1" lang="en-US" altLang="ja-JP" dirty="0"/>
              <a:t>:</a:t>
            </a:r>
          </a:p>
          <a:p>
            <a:pPr marL="285750" indent="-285750">
              <a:buFont typeface="Arial" panose="020B0604020202020204" pitchFamily="34" charset="0"/>
              <a:buChar char="•"/>
            </a:pPr>
            <a:r>
              <a:rPr lang="en-US" altLang="ja-JP" dirty="0"/>
              <a:t>daemon: They are the processes which run in the background and are not interactive. They have no controlling terminal. (parent process</a:t>
            </a:r>
            <a:r>
              <a:rPr lang="zh-CN" altLang="en-US" dirty="0"/>
              <a:t>一般是</a:t>
            </a:r>
            <a:r>
              <a:rPr lang="en-US" altLang="zh-CN" dirty="0" err="1"/>
              <a:t>init</a:t>
            </a:r>
            <a:r>
              <a:rPr lang="en-US" altLang="ja-JP" dirty="0"/>
              <a:t>)</a:t>
            </a:r>
          </a:p>
          <a:p>
            <a:pPr marL="285750" indent="-285750">
              <a:buFont typeface="Arial" panose="020B0604020202020204" pitchFamily="34" charset="0"/>
              <a:buChar char="•"/>
            </a:pPr>
            <a:r>
              <a:rPr lang="en-US" altLang="ja-JP" dirty="0"/>
              <a:t>service: In Windows, daemons are called </a:t>
            </a:r>
            <a:r>
              <a:rPr lang="en-US" altLang="ja-JP" b="1" dirty="0"/>
              <a:t>services</a:t>
            </a:r>
            <a:r>
              <a:rPr lang="en-US" altLang="ja-JP" dirty="0"/>
              <a:t>.</a:t>
            </a:r>
          </a:p>
          <a:p>
            <a:pPr marL="285750" indent="-285750">
              <a:buFont typeface="Arial" panose="020B0604020202020204" pitchFamily="34" charset="0"/>
              <a:buChar char="•"/>
            </a:pPr>
            <a:r>
              <a:rPr kumimoji="1" lang="en-US" altLang="ja-JP" dirty="0"/>
              <a:t>process: </a:t>
            </a:r>
            <a:r>
              <a:rPr lang="en-US" altLang="ja-JP" dirty="0"/>
              <a:t>Process is a running program.</a:t>
            </a:r>
            <a:endParaRPr kumimoji="1" lang="en-US" altLang="ja-JP" dirty="0"/>
          </a:p>
        </p:txBody>
      </p:sp>
      <p:sp>
        <p:nvSpPr>
          <p:cNvPr id="3" name="テキスト ボックス 2"/>
          <p:cNvSpPr txBox="1"/>
          <p:nvPr/>
        </p:nvSpPr>
        <p:spPr>
          <a:xfrm>
            <a:off x="-14830" y="2771800"/>
            <a:ext cx="184731" cy="369332"/>
          </a:xfrm>
          <a:prstGeom prst="rect">
            <a:avLst/>
          </a:prstGeom>
          <a:noFill/>
        </p:spPr>
        <p:txBody>
          <a:bodyPr wrap="none" rtlCol="0">
            <a:spAutoFit/>
          </a:bodyPr>
          <a:lstStyle/>
          <a:p>
            <a:endParaRPr kumimoji="1" lang="ja-JP" alt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30" y="2738921"/>
            <a:ext cx="9153525" cy="5657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正方形/長方形 3"/>
          <p:cNvSpPr/>
          <p:nvPr/>
        </p:nvSpPr>
        <p:spPr>
          <a:xfrm>
            <a:off x="169901" y="2092590"/>
            <a:ext cx="3429000" cy="646331"/>
          </a:xfrm>
          <a:prstGeom prst="rect">
            <a:avLst/>
          </a:prstGeom>
        </p:spPr>
        <p:txBody>
          <a:bodyPr>
            <a:spAutoFit/>
          </a:bodyPr>
          <a:lstStyle/>
          <a:p>
            <a:r>
              <a:rPr lang="en-US" altLang="ja-JP" b="1" dirty="0">
                <a:solidFill>
                  <a:srgbClr val="FF0000"/>
                </a:solidFill>
              </a:rPr>
              <a:t>AREAS OF SIGNIFICANT FATALITY RISKS AND ATTACK SURFACES</a:t>
            </a:r>
            <a:endParaRPr lang="ja-JP" altLang="en-US" dirty="0">
              <a:solidFill>
                <a:srgbClr val="FF0000"/>
              </a:solidFill>
            </a:endParaRPr>
          </a:p>
        </p:txBody>
      </p:sp>
    </p:spTree>
    <p:extLst>
      <p:ext uri="{BB962C8B-B14F-4D97-AF65-F5344CB8AC3E}">
        <p14:creationId xmlns:p14="http://schemas.microsoft.com/office/powerpoint/2010/main" val="3031567004"/>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10543</TotalTime>
  <Words>17793</Words>
  <Application>Microsoft Office PowerPoint</Application>
  <PresentationFormat>画面に合わせる (4:3)</PresentationFormat>
  <Paragraphs>1774</Paragraphs>
  <Slides>116</Slides>
  <Notes>1</Notes>
  <HiddenSlides>0</HiddenSlides>
  <MMClips>0</MMClips>
  <ScaleCrop>false</ScaleCrop>
  <HeadingPairs>
    <vt:vector size="6" baseType="variant">
      <vt:variant>
        <vt:lpstr>テーマ</vt:lpstr>
      </vt:variant>
      <vt:variant>
        <vt:i4>1</vt:i4>
      </vt:variant>
      <vt:variant>
        <vt:lpstr>埋め込まれた OLE サーバー</vt:lpstr>
      </vt:variant>
      <vt:variant>
        <vt:i4>3</vt:i4>
      </vt:variant>
      <vt:variant>
        <vt:lpstr>スライド タイトル</vt:lpstr>
      </vt:variant>
      <vt:variant>
        <vt:i4>116</vt:i4>
      </vt:variant>
    </vt:vector>
  </HeadingPairs>
  <TitlesOfParts>
    <vt:vector size="120" baseType="lpstr">
      <vt:lpstr>Office テーマ</vt:lpstr>
      <vt:lpstr>スライド</vt:lpstr>
      <vt:lpstr>Visio.Drawing.15</vt:lpstr>
      <vt:lpstr>Acrobat Document</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CHEN Feiyu</dc:creator>
  <cp:lastModifiedBy>全社標準PC</cp:lastModifiedBy>
  <cp:revision>1067</cp:revision>
  <dcterms:created xsi:type="dcterms:W3CDTF">2016-01-14T23:49:10Z</dcterms:created>
  <dcterms:modified xsi:type="dcterms:W3CDTF">2018-01-23T07:59:02Z</dcterms:modified>
</cp:coreProperties>
</file>